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0" r:id="rId3"/>
    <p:sldId id="289" r:id="rId4"/>
    <p:sldId id="301" r:id="rId5"/>
    <p:sldId id="292" r:id="rId6"/>
    <p:sldId id="291" r:id="rId7"/>
    <p:sldId id="296" r:id="rId8"/>
    <p:sldId id="290" r:id="rId9"/>
    <p:sldId id="297" r:id="rId10"/>
    <p:sldId id="293" r:id="rId11"/>
    <p:sldId id="294" r:id="rId12"/>
    <p:sldId id="298" r:id="rId13"/>
    <p:sldId id="295" r:id="rId14"/>
    <p:sldId id="266" r:id="rId15"/>
    <p:sldId id="267" r:id="rId16"/>
    <p:sldId id="282" r:id="rId17"/>
    <p:sldId id="283" r:id="rId18"/>
    <p:sldId id="281" r:id="rId19"/>
    <p:sldId id="285" r:id="rId20"/>
    <p:sldId id="284" r:id="rId21"/>
    <p:sldId id="286" r:id="rId22"/>
    <p:sldId id="288" r:id="rId23"/>
    <p:sldId id="258" r:id="rId24"/>
    <p:sldId id="259" r:id="rId25"/>
    <p:sldId id="273" r:id="rId26"/>
    <p:sldId id="300" r:id="rId27"/>
    <p:sldId id="29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F617D-9540-472E-BA81-751813125C3D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1FD771-8EBA-483E-9381-8B955D22F6A4}">
      <dgm:prSet phldrT="[Text]"/>
      <dgm:spPr/>
      <dgm:t>
        <a:bodyPr/>
        <a:lstStyle/>
        <a:p>
          <a:r>
            <a:rPr lang="tr-TR" dirty="0"/>
            <a:t>Ani-TPO bakılan tip 1 dm </a:t>
          </a:r>
        </a:p>
        <a:p>
          <a:r>
            <a:rPr lang="tr-TR" dirty="0">
              <a:solidFill>
                <a:srgbClr val="FF0000"/>
              </a:solidFill>
            </a:rPr>
            <a:t>38 </a:t>
          </a:r>
          <a:r>
            <a:rPr lang="tr-TR" dirty="0">
              <a:solidFill>
                <a:schemeClr val="tx1"/>
              </a:solidFill>
            </a:rPr>
            <a:t>va</a:t>
          </a:r>
          <a:r>
            <a:rPr lang="tr-TR" dirty="0"/>
            <a:t>kadan</a:t>
          </a:r>
          <a:endParaRPr lang="en-US" dirty="0"/>
        </a:p>
      </dgm:t>
    </dgm:pt>
    <dgm:pt modelId="{E5C3982C-B8FD-4302-B635-894891E9393E}" type="parTrans" cxnId="{549AB2BA-7BAF-4897-B2E6-C65CB7CDC336}">
      <dgm:prSet/>
      <dgm:spPr/>
      <dgm:t>
        <a:bodyPr/>
        <a:lstStyle/>
        <a:p>
          <a:endParaRPr lang="en-US"/>
        </a:p>
      </dgm:t>
    </dgm:pt>
    <dgm:pt modelId="{2C840602-F285-4B27-8D46-E7B1B38E2D5E}" type="sibTrans" cxnId="{549AB2BA-7BAF-4897-B2E6-C65CB7CDC336}">
      <dgm:prSet/>
      <dgm:spPr/>
      <dgm:t>
        <a:bodyPr/>
        <a:lstStyle/>
        <a:p>
          <a:endParaRPr lang="en-US"/>
        </a:p>
      </dgm:t>
    </dgm:pt>
    <dgm:pt modelId="{B39CD243-1667-4FDE-9B94-9E7FD9678225}">
      <dgm:prSet phldrT="[Text]"/>
      <dgm:spPr/>
      <dgm:t>
        <a:bodyPr/>
        <a:lstStyle/>
        <a:p>
          <a:r>
            <a:rPr lang="tr-TR" dirty="0">
              <a:solidFill>
                <a:srgbClr val="FF0000"/>
              </a:solidFill>
            </a:rPr>
            <a:t>21</a:t>
          </a:r>
          <a:r>
            <a:rPr lang="tr-TR" dirty="0"/>
            <a:t> vaka((%28.8) : pozitif ( anti-tpo&gt;35)</a:t>
          </a:r>
        </a:p>
        <a:p>
          <a:r>
            <a:rPr lang="tr-TR" dirty="0">
              <a:solidFill>
                <a:srgbClr val="FF0000"/>
              </a:solidFill>
            </a:rPr>
            <a:t>17 </a:t>
          </a:r>
          <a:r>
            <a:rPr lang="tr-TR" dirty="0"/>
            <a:t>vaka( %23.3 ) : negatif</a:t>
          </a:r>
          <a:endParaRPr lang="en-US" dirty="0"/>
        </a:p>
      </dgm:t>
    </dgm:pt>
    <dgm:pt modelId="{E2ED345B-4175-4239-8746-AC6B74318C1C}" type="parTrans" cxnId="{3A4B6C59-A9DC-4A4F-AF2B-9E5F59F26B30}">
      <dgm:prSet/>
      <dgm:spPr/>
      <dgm:t>
        <a:bodyPr/>
        <a:lstStyle/>
        <a:p>
          <a:endParaRPr lang="en-US"/>
        </a:p>
      </dgm:t>
    </dgm:pt>
    <dgm:pt modelId="{83A9DD04-FB6E-445F-B8A1-D5D4F8C17853}" type="sibTrans" cxnId="{3A4B6C59-A9DC-4A4F-AF2B-9E5F59F26B30}">
      <dgm:prSet/>
      <dgm:spPr/>
      <dgm:t>
        <a:bodyPr/>
        <a:lstStyle/>
        <a:p>
          <a:endParaRPr lang="en-US"/>
        </a:p>
      </dgm:t>
    </dgm:pt>
    <dgm:pt modelId="{2C5F0198-D5E4-4BA7-950F-4827095E609F}" type="pres">
      <dgm:prSet presAssocID="{7B2F617D-9540-472E-BA81-751813125C3D}" presName="compositeShape" presStyleCnt="0">
        <dgm:presLayoutVars>
          <dgm:chMax val="2"/>
          <dgm:dir/>
          <dgm:resizeHandles val="exact"/>
        </dgm:presLayoutVars>
      </dgm:prSet>
      <dgm:spPr/>
    </dgm:pt>
    <dgm:pt modelId="{7AE9218F-7082-4555-8560-3E3D202FBC13}" type="pres">
      <dgm:prSet presAssocID="{D01FD771-8EBA-483E-9381-8B955D22F6A4}" presName="upArrow" presStyleLbl="node1" presStyleIdx="0" presStyleCnt="2"/>
      <dgm:spPr/>
    </dgm:pt>
    <dgm:pt modelId="{9AD18695-31B7-4B96-AD9B-C73BE0942BB4}" type="pres">
      <dgm:prSet presAssocID="{D01FD771-8EBA-483E-9381-8B955D22F6A4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7C92839D-F565-41C8-BE18-0100A90EC24B}" type="pres">
      <dgm:prSet presAssocID="{B39CD243-1667-4FDE-9B94-9E7FD9678225}" presName="downArrow" presStyleLbl="node1" presStyleIdx="1" presStyleCnt="2"/>
      <dgm:spPr/>
    </dgm:pt>
    <dgm:pt modelId="{126A17B2-1317-47FB-A689-ED1A3D988F7C}" type="pres">
      <dgm:prSet presAssocID="{B39CD243-1667-4FDE-9B94-9E7FD9678225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2AA2C413-0FF0-4753-8BB0-BC9BFD4F9907}" type="presOf" srcId="{B39CD243-1667-4FDE-9B94-9E7FD9678225}" destId="{126A17B2-1317-47FB-A689-ED1A3D988F7C}" srcOrd="0" destOrd="0" presId="urn:microsoft.com/office/officeart/2005/8/layout/arrow4"/>
    <dgm:cxn modelId="{6CD39346-C5C8-4F2F-8772-6F9B876760A5}" type="presOf" srcId="{D01FD771-8EBA-483E-9381-8B955D22F6A4}" destId="{9AD18695-31B7-4B96-AD9B-C73BE0942BB4}" srcOrd="0" destOrd="0" presId="urn:microsoft.com/office/officeart/2005/8/layout/arrow4"/>
    <dgm:cxn modelId="{3A4B6C59-A9DC-4A4F-AF2B-9E5F59F26B30}" srcId="{7B2F617D-9540-472E-BA81-751813125C3D}" destId="{B39CD243-1667-4FDE-9B94-9E7FD9678225}" srcOrd="1" destOrd="0" parTransId="{E2ED345B-4175-4239-8746-AC6B74318C1C}" sibTransId="{83A9DD04-FB6E-445F-B8A1-D5D4F8C17853}"/>
    <dgm:cxn modelId="{A85C6278-8679-47A8-B271-3FEC9CD8256F}" type="presOf" srcId="{7B2F617D-9540-472E-BA81-751813125C3D}" destId="{2C5F0198-D5E4-4BA7-950F-4827095E609F}" srcOrd="0" destOrd="0" presId="urn:microsoft.com/office/officeart/2005/8/layout/arrow4"/>
    <dgm:cxn modelId="{549AB2BA-7BAF-4897-B2E6-C65CB7CDC336}" srcId="{7B2F617D-9540-472E-BA81-751813125C3D}" destId="{D01FD771-8EBA-483E-9381-8B955D22F6A4}" srcOrd="0" destOrd="0" parTransId="{E5C3982C-B8FD-4302-B635-894891E9393E}" sibTransId="{2C840602-F285-4B27-8D46-E7B1B38E2D5E}"/>
    <dgm:cxn modelId="{7171AC15-B6AC-493F-B195-6998C4824412}" type="presParOf" srcId="{2C5F0198-D5E4-4BA7-950F-4827095E609F}" destId="{7AE9218F-7082-4555-8560-3E3D202FBC13}" srcOrd="0" destOrd="0" presId="urn:microsoft.com/office/officeart/2005/8/layout/arrow4"/>
    <dgm:cxn modelId="{8F985662-C602-45D9-A827-F18D91CE773E}" type="presParOf" srcId="{2C5F0198-D5E4-4BA7-950F-4827095E609F}" destId="{9AD18695-31B7-4B96-AD9B-C73BE0942BB4}" srcOrd="1" destOrd="0" presId="urn:microsoft.com/office/officeart/2005/8/layout/arrow4"/>
    <dgm:cxn modelId="{FE3B339E-8D13-4B7F-B257-CF8E1961FF10}" type="presParOf" srcId="{2C5F0198-D5E4-4BA7-950F-4827095E609F}" destId="{7C92839D-F565-41C8-BE18-0100A90EC24B}" srcOrd="2" destOrd="0" presId="urn:microsoft.com/office/officeart/2005/8/layout/arrow4"/>
    <dgm:cxn modelId="{26511F8F-2213-4711-9118-41C0A5DF4436}" type="presParOf" srcId="{2C5F0198-D5E4-4BA7-950F-4827095E609F}" destId="{126A17B2-1317-47FB-A689-ED1A3D988F7C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23484F-9B10-42AD-97D5-716DFDB076D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21CFB7-E9ED-40FE-A327-E59BA03EADC2}">
      <dgm:prSet phldrT="[Text]"/>
      <dgm:spPr/>
      <dgm:t>
        <a:bodyPr/>
        <a:lstStyle/>
        <a:p>
          <a:r>
            <a:rPr lang="tr-TR" dirty="0"/>
            <a:t>Tip 1 DM</a:t>
          </a:r>
        </a:p>
        <a:p>
          <a:r>
            <a:rPr lang="tr-TR" dirty="0"/>
            <a:t>(n:73)</a:t>
          </a:r>
          <a:endParaRPr lang="en-US" dirty="0"/>
        </a:p>
      </dgm:t>
    </dgm:pt>
    <dgm:pt modelId="{D4A5A1D0-9BED-46EB-A666-71B2C39A1689}" type="parTrans" cxnId="{576802D3-462E-401C-A8E9-4F046C433C8A}">
      <dgm:prSet/>
      <dgm:spPr/>
      <dgm:t>
        <a:bodyPr/>
        <a:lstStyle/>
        <a:p>
          <a:endParaRPr lang="en-US"/>
        </a:p>
      </dgm:t>
    </dgm:pt>
    <dgm:pt modelId="{4BCCB232-D84B-43D7-8080-008E64504BFC}" type="sibTrans" cxnId="{576802D3-462E-401C-A8E9-4F046C433C8A}">
      <dgm:prSet/>
      <dgm:spPr/>
      <dgm:t>
        <a:bodyPr/>
        <a:lstStyle/>
        <a:p>
          <a:endParaRPr lang="en-US"/>
        </a:p>
      </dgm:t>
    </dgm:pt>
    <dgm:pt modelId="{30B4EAAE-D668-4A23-AD98-A9613B94DB1C}">
      <dgm:prSet phldrT="[Text]"/>
      <dgm:spPr/>
      <dgm:t>
        <a:bodyPr/>
        <a:lstStyle/>
        <a:p>
          <a:r>
            <a:rPr lang="tr-TR" dirty="0"/>
            <a:t>TTGA IGA BAKILAN</a:t>
          </a:r>
        </a:p>
        <a:p>
          <a:r>
            <a:rPr lang="tr-TR" dirty="0"/>
            <a:t>(n:33)</a:t>
          </a:r>
          <a:endParaRPr lang="en-US" dirty="0"/>
        </a:p>
      </dgm:t>
    </dgm:pt>
    <dgm:pt modelId="{12E57023-5B31-459C-A706-599F81EA4EDB}" type="parTrans" cxnId="{D8E267BB-8CDA-4B3F-B87B-2DFFB09A153A}">
      <dgm:prSet/>
      <dgm:spPr/>
      <dgm:t>
        <a:bodyPr/>
        <a:lstStyle/>
        <a:p>
          <a:endParaRPr lang="en-US"/>
        </a:p>
      </dgm:t>
    </dgm:pt>
    <dgm:pt modelId="{8C904D16-BE11-4AB0-A379-5BCB8F5B3CA4}" type="sibTrans" cxnId="{D8E267BB-8CDA-4B3F-B87B-2DFFB09A153A}">
      <dgm:prSet/>
      <dgm:spPr/>
      <dgm:t>
        <a:bodyPr/>
        <a:lstStyle/>
        <a:p>
          <a:endParaRPr lang="en-US"/>
        </a:p>
      </dgm:t>
    </dgm:pt>
    <dgm:pt modelId="{62134A81-4483-4631-93B2-4B85F5FD991A}">
      <dgm:prSet phldrT="[Text]"/>
      <dgm:spPr/>
      <dgm:t>
        <a:bodyPr/>
        <a:lstStyle/>
        <a:p>
          <a:r>
            <a:rPr lang="tr-TR" dirty="0"/>
            <a:t>Pozitif</a:t>
          </a:r>
        </a:p>
        <a:p>
          <a:r>
            <a:rPr lang="tr-TR" dirty="0"/>
            <a:t>(n: 4)</a:t>
          </a:r>
          <a:endParaRPr lang="en-US" dirty="0"/>
        </a:p>
      </dgm:t>
    </dgm:pt>
    <dgm:pt modelId="{27CDCED5-11C6-4E26-B3A1-D5A99651328E}" type="parTrans" cxnId="{8B539F18-E4E0-4BD2-85F4-6860925A3AB9}">
      <dgm:prSet/>
      <dgm:spPr/>
      <dgm:t>
        <a:bodyPr/>
        <a:lstStyle/>
        <a:p>
          <a:endParaRPr lang="en-US"/>
        </a:p>
      </dgm:t>
    </dgm:pt>
    <dgm:pt modelId="{3424D183-370B-46F5-A735-FCAE77078319}" type="sibTrans" cxnId="{8B539F18-E4E0-4BD2-85F4-6860925A3AB9}">
      <dgm:prSet/>
      <dgm:spPr/>
      <dgm:t>
        <a:bodyPr/>
        <a:lstStyle/>
        <a:p>
          <a:endParaRPr lang="en-US"/>
        </a:p>
      </dgm:t>
    </dgm:pt>
    <dgm:pt modelId="{F4B5DEBF-9421-420E-BAAA-5F3E3F3B48A0}">
      <dgm:prSet phldrT="[Text]"/>
      <dgm:spPr/>
      <dgm:t>
        <a:bodyPr/>
        <a:lstStyle/>
        <a:p>
          <a:r>
            <a:rPr lang="tr-TR" dirty="0"/>
            <a:t>Negatif</a:t>
          </a:r>
        </a:p>
        <a:p>
          <a:r>
            <a:rPr lang="tr-TR" dirty="0"/>
            <a:t>(n:29)</a:t>
          </a:r>
          <a:endParaRPr lang="en-US" dirty="0"/>
        </a:p>
      </dgm:t>
    </dgm:pt>
    <dgm:pt modelId="{9AE92B34-CCA8-444B-A82F-1A12A282F3DD}" type="parTrans" cxnId="{ECF947C0-A89A-4400-AD17-884ABD29FF06}">
      <dgm:prSet/>
      <dgm:spPr/>
      <dgm:t>
        <a:bodyPr/>
        <a:lstStyle/>
        <a:p>
          <a:endParaRPr lang="en-US"/>
        </a:p>
      </dgm:t>
    </dgm:pt>
    <dgm:pt modelId="{0401D640-0691-4FB2-82BC-F3559CEE09BC}" type="sibTrans" cxnId="{ECF947C0-A89A-4400-AD17-884ABD29FF06}">
      <dgm:prSet/>
      <dgm:spPr/>
      <dgm:t>
        <a:bodyPr/>
        <a:lstStyle/>
        <a:p>
          <a:endParaRPr lang="en-US"/>
        </a:p>
      </dgm:t>
    </dgm:pt>
    <dgm:pt modelId="{D397E84B-B735-4D5E-9631-808E0DE168D8}">
      <dgm:prSet phldrT="[Text]"/>
      <dgm:spPr/>
      <dgm:t>
        <a:bodyPr/>
        <a:lstStyle/>
        <a:p>
          <a:r>
            <a:rPr lang="tr-TR" dirty="0"/>
            <a:t>TTGA IGA BİLİNMEYEN</a:t>
          </a:r>
        </a:p>
        <a:p>
          <a:r>
            <a:rPr lang="tr-TR" dirty="0"/>
            <a:t>(n:40)</a:t>
          </a:r>
          <a:endParaRPr lang="en-US" dirty="0"/>
        </a:p>
      </dgm:t>
    </dgm:pt>
    <dgm:pt modelId="{6D93BF5D-6206-4C8D-9DE4-52DED19735C7}" type="parTrans" cxnId="{11C3CBFB-280F-4BD3-AD34-8CA3E7560165}">
      <dgm:prSet/>
      <dgm:spPr/>
      <dgm:t>
        <a:bodyPr/>
        <a:lstStyle/>
        <a:p>
          <a:endParaRPr lang="en-US"/>
        </a:p>
      </dgm:t>
    </dgm:pt>
    <dgm:pt modelId="{B42DEBB7-E5B9-4AA9-8460-B8ED5C6BE91E}" type="sibTrans" cxnId="{11C3CBFB-280F-4BD3-AD34-8CA3E7560165}">
      <dgm:prSet/>
      <dgm:spPr/>
      <dgm:t>
        <a:bodyPr/>
        <a:lstStyle/>
        <a:p>
          <a:endParaRPr lang="en-US"/>
        </a:p>
      </dgm:t>
    </dgm:pt>
    <dgm:pt modelId="{DF496AF2-DCBD-4FE1-AC14-EFD608B957A6}" type="pres">
      <dgm:prSet presAssocID="{7D23484F-9B10-42AD-97D5-716DFDB076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3300F1C-645E-4C05-A2F3-EBC9700C16C6}" type="pres">
      <dgm:prSet presAssocID="{8721CFB7-E9ED-40FE-A327-E59BA03EADC2}" presName="hierRoot1" presStyleCnt="0"/>
      <dgm:spPr/>
    </dgm:pt>
    <dgm:pt modelId="{BF7DD761-8DD4-4CF8-A683-DEE1E6FF584D}" type="pres">
      <dgm:prSet presAssocID="{8721CFB7-E9ED-40FE-A327-E59BA03EADC2}" presName="composite" presStyleCnt="0"/>
      <dgm:spPr/>
    </dgm:pt>
    <dgm:pt modelId="{0165E8F1-C8DE-4572-BF76-A8068AADD61A}" type="pres">
      <dgm:prSet presAssocID="{8721CFB7-E9ED-40FE-A327-E59BA03EADC2}" presName="background" presStyleLbl="node0" presStyleIdx="0" presStyleCnt="1"/>
      <dgm:spPr/>
    </dgm:pt>
    <dgm:pt modelId="{9B287CDC-E8BC-4766-8302-18F12A4F6B00}" type="pres">
      <dgm:prSet presAssocID="{8721CFB7-E9ED-40FE-A327-E59BA03EADC2}" presName="text" presStyleLbl="fgAcc0" presStyleIdx="0" presStyleCnt="1" custAng="0" custScaleX="119091" custScaleY="153320" custLinFactNeighborX="-1971" custLinFactNeighborY="-13305">
        <dgm:presLayoutVars>
          <dgm:chPref val="3"/>
        </dgm:presLayoutVars>
      </dgm:prSet>
      <dgm:spPr/>
    </dgm:pt>
    <dgm:pt modelId="{4F4F4EDF-A162-4C12-95E6-6E850929976A}" type="pres">
      <dgm:prSet presAssocID="{8721CFB7-E9ED-40FE-A327-E59BA03EADC2}" presName="hierChild2" presStyleCnt="0"/>
      <dgm:spPr/>
    </dgm:pt>
    <dgm:pt modelId="{21FA0842-F61F-4EDB-B1BE-1D16CBB19C2E}" type="pres">
      <dgm:prSet presAssocID="{12E57023-5B31-459C-A706-599F81EA4EDB}" presName="Name10" presStyleLbl="parChTrans1D2" presStyleIdx="0" presStyleCnt="2"/>
      <dgm:spPr/>
    </dgm:pt>
    <dgm:pt modelId="{0D35054E-31F2-4585-8B74-18467F6B99CB}" type="pres">
      <dgm:prSet presAssocID="{30B4EAAE-D668-4A23-AD98-A9613B94DB1C}" presName="hierRoot2" presStyleCnt="0"/>
      <dgm:spPr/>
    </dgm:pt>
    <dgm:pt modelId="{5F669354-6CC7-4FF7-9F4A-BA135F98EF35}" type="pres">
      <dgm:prSet presAssocID="{30B4EAAE-D668-4A23-AD98-A9613B94DB1C}" presName="composite2" presStyleCnt="0"/>
      <dgm:spPr/>
    </dgm:pt>
    <dgm:pt modelId="{DADCCEC9-EC1D-4D1F-BCC8-33F2A567151C}" type="pres">
      <dgm:prSet presAssocID="{30B4EAAE-D668-4A23-AD98-A9613B94DB1C}" presName="background2" presStyleLbl="node2" presStyleIdx="0" presStyleCnt="2"/>
      <dgm:spPr/>
    </dgm:pt>
    <dgm:pt modelId="{E6F42551-5FF0-4046-9E90-03F0FC1FC19A}" type="pres">
      <dgm:prSet presAssocID="{30B4EAAE-D668-4A23-AD98-A9613B94DB1C}" presName="text2" presStyleLbl="fgAcc2" presStyleIdx="0" presStyleCnt="2" custScaleY="73596">
        <dgm:presLayoutVars>
          <dgm:chPref val="3"/>
        </dgm:presLayoutVars>
      </dgm:prSet>
      <dgm:spPr/>
    </dgm:pt>
    <dgm:pt modelId="{2B3BBBD2-CB05-4639-B537-56AD20FEA03B}" type="pres">
      <dgm:prSet presAssocID="{30B4EAAE-D668-4A23-AD98-A9613B94DB1C}" presName="hierChild3" presStyleCnt="0"/>
      <dgm:spPr/>
    </dgm:pt>
    <dgm:pt modelId="{438CEC38-DDCD-47B5-BD83-54B541A8A381}" type="pres">
      <dgm:prSet presAssocID="{27CDCED5-11C6-4E26-B3A1-D5A99651328E}" presName="Name17" presStyleLbl="parChTrans1D3" presStyleIdx="0" presStyleCnt="2"/>
      <dgm:spPr/>
    </dgm:pt>
    <dgm:pt modelId="{9C46B47D-54C6-429F-99EB-295D609622D8}" type="pres">
      <dgm:prSet presAssocID="{62134A81-4483-4631-93B2-4B85F5FD991A}" presName="hierRoot3" presStyleCnt="0"/>
      <dgm:spPr/>
    </dgm:pt>
    <dgm:pt modelId="{46ACC17A-2AE9-4C6B-969D-453ED7828949}" type="pres">
      <dgm:prSet presAssocID="{62134A81-4483-4631-93B2-4B85F5FD991A}" presName="composite3" presStyleCnt="0"/>
      <dgm:spPr/>
    </dgm:pt>
    <dgm:pt modelId="{1E908954-CBAA-4767-8950-19448C8AD4E1}" type="pres">
      <dgm:prSet presAssocID="{62134A81-4483-4631-93B2-4B85F5FD991A}" presName="background3" presStyleLbl="node3" presStyleIdx="0" presStyleCnt="2"/>
      <dgm:spPr/>
    </dgm:pt>
    <dgm:pt modelId="{F338C23A-58F2-4F2A-94C1-4B67A0E87086}" type="pres">
      <dgm:prSet presAssocID="{62134A81-4483-4631-93B2-4B85F5FD991A}" presName="text3" presStyleLbl="fgAcc3" presStyleIdx="0" presStyleCnt="2">
        <dgm:presLayoutVars>
          <dgm:chPref val="3"/>
        </dgm:presLayoutVars>
      </dgm:prSet>
      <dgm:spPr/>
    </dgm:pt>
    <dgm:pt modelId="{64DA1D47-D097-4C5F-8B3B-08D3A1944D2B}" type="pres">
      <dgm:prSet presAssocID="{62134A81-4483-4631-93B2-4B85F5FD991A}" presName="hierChild4" presStyleCnt="0"/>
      <dgm:spPr/>
    </dgm:pt>
    <dgm:pt modelId="{240CDC47-82B6-4ACD-8877-72DA13CFA02F}" type="pres">
      <dgm:prSet presAssocID="{9AE92B34-CCA8-444B-A82F-1A12A282F3DD}" presName="Name17" presStyleLbl="parChTrans1D3" presStyleIdx="1" presStyleCnt="2"/>
      <dgm:spPr/>
    </dgm:pt>
    <dgm:pt modelId="{1B8A03C2-BA54-4D8F-B38F-EF747A6AB435}" type="pres">
      <dgm:prSet presAssocID="{F4B5DEBF-9421-420E-BAAA-5F3E3F3B48A0}" presName="hierRoot3" presStyleCnt="0"/>
      <dgm:spPr/>
    </dgm:pt>
    <dgm:pt modelId="{D8B043C2-D000-4767-AA02-48174EAE95DF}" type="pres">
      <dgm:prSet presAssocID="{F4B5DEBF-9421-420E-BAAA-5F3E3F3B48A0}" presName="composite3" presStyleCnt="0"/>
      <dgm:spPr/>
    </dgm:pt>
    <dgm:pt modelId="{FF4C8D1C-7B74-4D24-A25D-70FC7D8DF245}" type="pres">
      <dgm:prSet presAssocID="{F4B5DEBF-9421-420E-BAAA-5F3E3F3B48A0}" presName="background3" presStyleLbl="node3" presStyleIdx="1" presStyleCnt="2"/>
      <dgm:spPr/>
    </dgm:pt>
    <dgm:pt modelId="{0D720F3E-2502-42FB-A9CF-7E06CE91B29E}" type="pres">
      <dgm:prSet presAssocID="{F4B5DEBF-9421-420E-BAAA-5F3E3F3B48A0}" presName="text3" presStyleLbl="fgAcc3" presStyleIdx="1" presStyleCnt="2" custScaleY="124590">
        <dgm:presLayoutVars>
          <dgm:chPref val="3"/>
        </dgm:presLayoutVars>
      </dgm:prSet>
      <dgm:spPr/>
    </dgm:pt>
    <dgm:pt modelId="{B20AED11-165A-4609-AAF2-BBDECE52D604}" type="pres">
      <dgm:prSet presAssocID="{F4B5DEBF-9421-420E-BAAA-5F3E3F3B48A0}" presName="hierChild4" presStyleCnt="0"/>
      <dgm:spPr/>
    </dgm:pt>
    <dgm:pt modelId="{A072370A-831D-4D8B-A542-81DEE44E3C1C}" type="pres">
      <dgm:prSet presAssocID="{6D93BF5D-6206-4C8D-9DE4-52DED19735C7}" presName="Name10" presStyleLbl="parChTrans1D2" presStyleIdx="1" presStyleCnt="2"/>
      <dgm:spPr/>
    </dgm:pt>
    <dgm:pt modelId="{EFA3E33C-2802-4387-AED3-A72CCB98A99D}" type="pres">
      <dgm:prSet presAssocID="{D397E84B-B735-4D5E-9631-808E0DE168D8}" presName="hierRoot2" presStyleCnt="0"/>
      <dgm:spPr/>
    </dgm:pt>
    <dgm:pt modelId="{EB80F779-A19F-4EB3-9739-00156006F0F1}" type="pres">
      <dgm:prSet presAssocID="{D397E84B-B735-4D5E-9631-808E0DE168D8}" presName="composite2" presStyleCnt="0"/>
      <dgm:spPr/>
    </dgm:pt>
    <dgm:pt modelId="{6AD537F0-EBD8-4546-8249-8943E7D03388}" type="pres">
      <dgm:prSet presAssocID="{D397E84B-B735-4D5E-9631-808E0DE168D8}" presName="background2" presStyleLbl="node2" presStyleIdx="1" presStyleCnt="2"/>
      <dgm:spPr/>
    </dgm:pt>
    <dgm:pt modelId="{741AE18D-EB4D-48A0-9C29-FB6BAD4A8ABE}" type="pres">
      <dgm:prSet presAssocID="{D397E84B-B735-4D5E-9631-808E0DE168D8}" presName="text2" presStyleLbl="fgAcc2" presStyleIdx="1" presStyleCnt="2" custScaleX="122348" custScaleY="84131">
        <dgm:presLayoutVars>
          <dgm:chPref val="3"/>
        </dgm:presLayoutVars>
      </dgm:prSet>
      <dgm:spPr/>
    </dgm:pt>
    <dgm:pt modelId="{0E7E2DBE-D3F5-4D42-A292-AE934978D58D}" type="pres">
      <dgm:prSet presAssocID="{D397E84B-B735-4D5E-9631-808E0DE168D8}" presName="hierChild3" presStyleCnt="0"/>
      <dgm:spPr/>
    </dgm:pt>
  </dgm:ptLst>
  <dgm:cxnLst>
    <dgm:cxn modelId="{8B539F18-E4E0-4BD2-85F4-6860925A3AB9}" srcId="{30B4EAAE-D668-4A23-AD98-A9613B94DB1C}" destId="{62134A81-4483-4631-93B2-4B85F5FD991A}" srcOrd="0" destOrd="0" parTransId="{27CDCED5-11C6-4E26-B3A1-D5A99651328E}" sibTransId="{3424D183-370B-46F5-A735-FCAE77078319}"/>
    <dgm:cxn modelId="{9D0EF720-8B7E-431F-BD7F-77B539A3FD87}" type="presOf" srcId="{6D93BF5D-6206-4C8D-9DE4-52DED19735C7}" destId="{A072370A-831D-4D8B-A542-81DEE44E3C1C}" srcOrd="0" destOrd="0" presId="urn:microsoft.com/office/officeart/2005/8/layout/hierarchy1"/>
    <dgm:cxn modelId="{08DC5F47-1349-4006-B649-C6511C464C96}" type="presOf" srcId="{7D23484F-9B10-42AD-97D5-716DFDB076D3}" destId="{DF496AF2-DCBD-4FE1-AC14-EFD608B957A6}" srcOrd="0" destOrd="0" presId="urn:microsoft.com/office/officeart/2005/8/layout/hierarchy1"/>
    <dgm:cxn modelId="{107F3D4B-3DD7-4A15-9A6C-9A02661083AF}" type="presOf" srcId="{D397E84B-B735-4D5E-9631-808E0DE168D8}" destId="{741AE18D-EB4D-48A0-9C29-FB6BAD4A8ABE}" srcOrd="0" destOrd="0" presId="urn:microsoft.com/office/officeart/2005/8/layout/hierarchy1"/>
    <dgm:cxn modelId="{B81F9098-2226-482D-84F4-6444840555E5}" type="presOf" srcId="{F4B5DEBF-9421-420E-BAAA-5F3E3F3B48A0}" destId="{0D720F3E-2502-42FB-A9CF-7E06CE91B29E}" srcOrd="0" destOrd="0" presId="urn:microsoft.com/office/officeart/2005/8/layout/hierarchy1"/>
    <dgm:cxn modelId="{0D77E6A3-EFE2-48D9-A49C-7BBC12D3C4CC}" type="presOf" srcId="{9AE92B34-CCA8-444B-A82F-1A12A282F3DD}" destId="{240CDC47-82B6-4ACD-8877-72DA13CFA02F}" srcOrd="0" destOrd="0" presId="urn:microsoft.com/office/officeart/2005/8/layout/hierarchy1"/>
    <dgm:cxn modelId="{EA9CBBA8-4661-44CD-BCA2-056C5F45C117}" type="presOf" srcId="{62134A81-4483-4631-93B2-4B85F5FD991A}" destId="{F338C23A-58F2-4F2A-94C1-4B67A0E87086}" srcOrd="0" destOrd="0" presId="urn:microsoft.com/office/officeart/2005/8/layout/hierarchy1"/>
    <dgm:cxn modelId="{B4DE51B6-F11C-4D4D-B445-60FDD2C04D94}" type="presOf" srcId="{8721CFB7-E9ED-40FE-A327-E59BA03EADC2}" destId="{9B287CDC-E8BC-4766-8302-18F12A4F6B00}" srcOrd="0" destOrd="0" presId="urn:microsoft.com/office/officeart/2005/8/layout/hierarchy1"/>
    <dgm:cxn modelId="{D8E267BB-8CDA-4B3F-B87B-2DFFB09A153A}" srcId="{8721CFB7-E9ED-40FE-A327-E59BA03EADC2}" destId="{30B4EAAE-D668-4A23-AD98-A9613B94DB1C}" srcOrd="0" destOrd="0" parTransId="{12E57023-5B31-459C-A706-599F81EA4EDB}" sibTransId="{8C904D16-BE11-4AB0-A379-5BCB8F5B3CA4}"/>
    <dgm:cxn modelId="{ECF947C0-A89A-4400-AD17-884ABD29FF06}" srcId="{30B4EAAE-D668-4A23-AD98-A9613B94DB1C}" destId="{F4B5DEBF-9421-420E-BAAA-5F3E3F3B48A0}" srcOrd="1" destOrd="0" parTransId="{9AE92B34-CCA8-444B-A82F-1A12A282F3DD}" sibTransId="{0401D640-0691-4FB2-82BC-F3559CEE09BC}"/>
    <dgm:cxn modelId="{576802D3-462E-401C-A8E9-4F046C433C8A}" srcId="{7D23484F-9B10-42AD-97D5-716DFDB076D3}" destId="{8721CFB7-E9ED-40FE-A327-E59BA03EADC2}" srcOrd="0" destOrd="0" parTransId="{D4A5A1D0-9BED-46EB-A666-71B2C39A1689}" sibTransId="{4BCCB232-D84B-43D7-8080-008E64504BFC}"/>
    <dgm:cxn modelId="{9886FFD8-221B-498C-A9F3-E2E479E99207}" type="presOf" srcId="{27CDCED5-11C6-4E26-B3A1-D5A99651328E}" destId="{438CEC38-DDCD-47B5-BD83-54B541A8A381}" srcOrd="0" destOrd="0" presId="urn:microsoft.com/office/officeart/2005/8/layout/hierarchy1"/>
    <dgm:cxn modelId="{E60AD2F9-DA8F-4C0F-ADE5-24F3A81DDE67}" type="presOf" srcId="{12E57023-5B31-459C-A706-599F81EA4EDB}" destId="{21FA0842-F61F-4EDB-B1BE-1D16CBB19C2E}" srcOrd="0" destOrd="0" presId="urn:microsoft.com/office/officeart/2005/8/layout/hierarchy1"/>
    <dgm:cxn modelId="{C114C5FB-FA6D-430A-85DA-7AA12CD624A0}" type="presOf" srcId="{30B4EAAE-D668-4A23-AD98-A9613B94DB1C}" destId="{E6F42551-5FF0-4046-9E90-03F0FC1FC19A}" srcOrd="0" destOrd="0" presId="urn:microsoft.com/office/officeart/2005/8/layout/hierarchy1"/>
    <dgm:cxn modelId="{11C3CBFB-280F-4BD3-AD34-8CA3E7560165}" srcId="{8721CFB7-E9ED-40FE-A327-E59BA03EADC2}" destId="{D397E84B-B735-4D5E-9631-808E0DE168D8}" srcOrd="1" destOrd="0" parTransId="{6D93BF5D-6206-4C8D-9DE4-52DED19735C7}" sibTransId="{B42DEBB7-E5B9-4AA9-8460-B8ED5C6BE91E}"/>
    <dgm:cxn modelId="{88027AF1-A764-4E63-AE92-56A744495173}" type="presParOf" srcId="{DF496AF2-DCBD-4FE1-AC14-EFD608B957A6}" destId="{53300F1C-645E-4C05-A2F3-EBC9700C16C6}" srcOrd="0" destOrd="0" presId="urn:microsoft.com/office/officeart/2005/8/layout/hierarchy1"/>
    <dgm:cxn modelId="{D45877F8-30FD-43FE-A6AC-9F3B5FB0B3F1}" type="presParOf" srcId="{53300F1C-645E-4C05-A2F3-EBC9700C16C6}" destId="{BF7DD761-8DD4-4CF8-A683-DEE1E6FF584D}" srcOrd="0" destOrd="0" presId="urn:microsoft.com/office/officeart/2005/8/layout/hierarchy1"/>
    <dgm:cxn modelId="{D5B8BBD1-C841-45C4-AF8C-D3F53CD1E305}" type="presParOf" srcId="{BF7DD761-8DD4-4CF8-A683-DEE1E6FF584D}" destId="{0165E8F1-C8DE-4572-BF76-A8068AADD61A}" srcOrd="0" destOrd="0" presId="urn:microsoft.com/office/officeart/2005/8/layout/hierarchy1"/>
    <dgm:cxn modelId="{8EF60263-1B62-4416-A7A4-4F17742E9A07}" type="presParOf" srcId="{BF7DD761-8DD4-4CF8-A683-DEE1E6FF584D}" destId="{9B287CDC-E8BC-4766-8302-18F12A4F6B00}" srcOrd="1" destOrd="0" presId="urn:microsoft.com/office/officeart/2005/8/layout/hierarchy1"/>
    <dgm:cxn modelId="{343B1356-811C-4A45-8D89-643B245F5373}" type="presParOf" srcId="{53300F1C-645E-4C05-A2F3-EBC9700C16C6}" destId="{4F4F4EDF-A162-4C12-95E6-6E850929976A}" srcOrd="1" destOrd="0" presId="urn:microsoft.com/office/officeart/2005/8/layout/hierarchy1"/>
    <dgm:cxn modelId="{FB04A151-FE7B-4C19-91F9-3246CCF6352B}" type="presParOf" srcId="{4F4F4EDF-A162-4C12-95E6-6E850929976A}" destId="{21FA0842-F61F-4EDB-B1BE-1D16CBB19C2E}" srcOrd="0" destOrd="0" presId="urn:microsoft.com/office/officeart/2005/8/layout/hierarchy1"/>
    <dgm:cxn modelId="{B5E57D51-AB2F-445B-818A-D5DE710C6BE4}" type="presParOf" srcId="{4F4F4EDF-A162-4C12-95E6-6E850929976A}" destId="{0D35054E-31F2-4585-8B74-18467F6B99CB}" srcOrd="1" destOrd="0" presId="urn:microsoft.com/office/officeart/2005/8/layout/hierarchy1"/>
    <dgm:cxn modelId="{735463F3-AA66-4B49-84AA-D1A6639DC4F1}" type="presParOf" srcId="{0D35054E-31F2-4585-8B74-18467F6B99CB}" destId="{5F669354-6CC7-4FF7-9F4A-BA135F98EF35}" srcOrd="0" destOrd="0" presId="urn:microsoft.com/office/officeart/2005/8/layout/hierarchy1"/>
    <dgm:cxn modelId="{43BDCD20-B5AF-4EDA-B236-39A2F49AF1EA}" type="presParOf" srcId="{5F669354-6CC7-4FF7-9F4A-BA135F98EF35}" destId="{DADCCEC9-EC1D-4D1F-BCC8-33F2A567151C}" srcOrd="0" destOrd="0" presId="urn:microsoft.com/office/officeart/2005/8/layout/hierarchy1"/>
    <dgm:cxn modelId="{549670BB-4370-4EDF-8391-A5A8743E7142}" type="presParOf" srcId="{5F669354-6CC7-4FF7-9F4A-BA135F98EF35}" destId="{E6F42551-5FF0-4046-9E90-03F0FC1FC19A}" srcOrd="1" destOrd="0" presId="urn:microsoft.com/office/officeart/2005/8/layout/hierarchy1"/>
    <dgm:cxn modelId="{834A39E4-8064-4897-A87A-81BF85B610CA}" type="presParOf" srcId="{0D35054E-31F2-4585-8B74-18467F6B99CB}" destId="{2B3BBBD2-CB05-4639-B537-56AD20FEA03B}" srcOrd="1" destOrd="0" presId="urn:microsoft.com/office/officeart/2005/8/layout/hierarchy1"/>
    <dgm:cxn modelId="{2D82C7CA-8820-456F-80B1-CA8839AE4877}" type="presParOf" srcId="{2B3BBBD2-CB05-4639-B537-56AD20FEA03B}" destId="{438CEC38-DDCD-47B5-BD83-54B541A8A381}" srcOrd="0" destOrd="0" presId="urn:microsoft.com/office/officeart/2005/8/layout/hierarchy1"/>
    <dgm:cxn modelId="{CB37F3A8-71CC-4363-8868-5C018F9DC6A6}" type="presParOf" srcId="{2B3BBBD2-CB05-4639-B537-56AD20FEA03B}" destId="{9C46B47D-54C6-429F-99EB-295D609622D8}" srcOrd="1" destOrd="0" presId="urn:microsoft.com/office/officeart/2005/8/layout/hierarchy1"/>
    <dgm:cxn modelId="{DC4FEA96-995B-41D0-9CA6-9632C731C229}" type="presParOf" srcId="{9C46B47D-54C6-429F-99EB-295D609622D8}" destId="{46ACC17A-2AE9-4C6B-969D-453ED7828949}" srcOrd="0" destOrd="0" presId="urn:microsoft.com/office/officeart/2005/8/layout/hierarchy1"/>
    <dgm:cxn modelId="{C4113304-4905-4E3A-9A02-2BADEE82FC51}" type="presParOf" srcId="{46ACC17A-2AE9-4C6B-969D-453ED7828949}" destId="{1E908954-CBAA-4767-8950-19448C8AD4E1}" srcOrd="0" destOrd="0" presId="urn:microsoft.com/office/officeart/2005/8/layout/hierarchy1"/>
    <dgm:cxn modelId="{F124D08F-2FCB-44DA-B696-7B0975764F4C}" type="presParOf" srcId="{46ACC17A-2AE9-4C6B-969D-453ED7828949}" destId="{F338C23A-58F2-4F2A-94C1-4B67A0E87086}" srcOrd="1" destOrd="0" presId="urn:microsoft.com/office/officeart/2005/8/layout/hierarchy1"/>
    <dgm:cxn modelId="{A922D183-9E75-4048-93B7-445FD525868A}" type="presParOf" srcId="{9C46B47D-54C6-429F-99EB-295D609622D8}" destId="{64DA1D47-D097-4C5F-8B3B-08D3A1944D2B}" srcOrd="1" destOrd="0" presId="urn:microsoft.com/office/officeart/2005/8/layout/hierarchy1"/>
    <dgm:cxn modelId="{CF7A6090-E89A-4858-A70F-20526FAEE879}" type="presParOf" srcId="{2B3BBBD2-CB05-4639-B537-56AD20FEA03B}" destId="{240CDC47-82B6-4ACD-8877-72DA13CFA02F}" srcOrd="2" destOrd="0" presId="urn:microsoft.com/office/officeart/2005/8/layout/hierarchy1"/>
    <dgm:cxn modelId="{42EFA79E-BB8F-4ACC-9D3E-8CFC037039AE}" type="presParOf" srcId="{2B3BBBD2-CB05-4639-B537-56AD20FEA03B}" destId="{1B8A03C2-BA54-4D8F-B38F-EF747A6AB435}" srcOrd="3" destOrd="0" presId="urn:microsoft.com/office/officeart/2005/8/layout/hierarchy1"/>
    <dgm:cxn modelId="{3B7F3B28-62E6-4356-A9AA-3D5026E08FBB}" type="presParOf" srcId="{1B8A03C2-BA54-4D8F-B38F-EF747A6AB435}" destId="{D8B043C2-D000-4767-AA02-48174EAE95DF}" srcOrd="0" destOrd="0" presId="urn:microsoft.com/office/officeart/2005/8/layout/hierarchy1"/>
    <dgm:cxn modelId="{9F407DEB-091E-404D-990D-E4065690469F}" type="presParOf" srcId="{D8B043C2-D000-4767-AA02-48174EAE95DF}" destId="{FF4C8D1C-7B74-4D24-A25D-70FC7D8DF245}" srcOrd="0" destOrd="0" presId="urn:microsoft.com/office/officeart/2005/8/layout/hierarchy1"/>
    <dgm:cxn modelId="{5DEB4098-5382-4F37-8846-26BA8230C92E}" type="presParOf" srcId="{D8B043C2-D000-4767-AA02-48174EAE95DF}" destId="{0D720F3E-2502-42FB-A9CF-7E06CE91B29E}" srcOrd="1" destOrd="0" presId="urn:microsoft.com/office/officeart/2005/8/layout/hierarchy1"/>
    <dgm:cxn modelId="{94044737-40D9-4FA0-9684-CBBA6F6C85D4}" type="presParOf" srcId="{1B8A03C2-BA54-4D8F-B38F-EF747A6AB435}" destId="{B20AED11-165A-4609-AAF2-BBDECE52D604}" srcOrd="1" destOrd="0" presId="urn:microsoft.com/office/officeart/2005/8/layout/hierarchy1"/>
    <dgm:cxn modelId="{CF09381A-B31D-42B7-B659-1F63974AD8F6}" type="presParOf" srcId="{4F4F4EDF-A162-4C12-95E6-6E850929976A}" destId="{A072370A-831D-4D8B-A542-81DEE44E3C1C}" srcOrd="2" destOrd="0" presId="urn:microsoft.com/office/officeart/2005/8/layout/hierarchy1"/>
    <dgm:cxn modelId="{38CA767B-8895-48CD-90B4-8BF7D2F53031}" type="presParOf" srcId="{4F4F4EDF-A162-4C12-95E6-6E850929976A}" destId="{EFA3E33C-2802-4387-AED3-A72CCB98A99D}" srcOrd="3" destOrd="0" presId="urn:microsoft.com/office/officeart/2005/8/layout/hierarchy1"/>
    <dgm:cxn modelId="{75B86E7A-D4BF-4B26-A8B3-DA6B4DF3B661}" type="presParOf" srcId="{EFA3E33C-2802-4387-AED3-A72CCB98A99D}" destId="{EB80F779-A19F-4EB3-9739-00156006F0F1}" srcOrd="0" destOrd="0" presId="urn:microsoft.com/office/officeart/2005/8/layout/hierarchy1"/>
    <dgm:cxn modelId="{1DA1F2B6-99D3-48AC-8EF8-33DDB2B7E642}" type="presParOf" srcId="{EB80F779-A19F-4EB3-9739-00156006F0F1}" destId="{6AD537F0-EBD8-4546-8249-8943E7D03388}" srcOrd="0" destOrd="0" presId="urn:microsoft.com/office/officeart/2005/8/layout/hierarchy1"/>
    <dgm:cxn modelId="{A80EA713-7212-44E8-A8A3-E61855648A00}" type="presParOf" srcId="{EB80F779-A19F-4EB3-9739-00156006F0F1}" destId="{741AE18D-EB4D-48A0-9C29-FB6BAD4A8ABE}" srcOrd="1" destOrd="0" presId="urn:microsoft.com/office/officeart/2005/8/layout/hierarchy1"/>
    <dgm:cxn modelId="{6B40BA7B-E4A5-4D26-A35A-15BF17616CEE}" type="presParOf" srcId="{EFA3E33C-2802-4387-AED3-A72CCB98A99D}" destId="{0E7E2DBE-D3F5-4D42-A292-AE934978D58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9218F-7082-4555-8560-3E3D202FBC13}">
      <dsp:nvSpPr>
        <dsp:cNvPr id="0" name=""/>
        <dsp:cNvSpPr/>
      </dsp:nvSpPr>
      <dsp:spPr>
        <a:xfrm>
          <a:off x="2683" y="0"/>
          <a:ext cx="1609867" cy="1700021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D18695-31B7-4B96-AD9B-C73BE0942BB4}">
      <dsp:nvSpPr>
        <dsp:cNvPr id="0" name=""/>
        <dsp:cNvSpPr/>
      </dsp:nvSpPr>
      <dsp:spPr>
        <a:xfrm>
          <a:off x="1660846" y="0"/>
          <a:ext cx="2731896" cy="1700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Ani-TPO bakılan tip 1 dm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solidFill>
                <a:srgbClr val="FF0000"/>
              </a:solidFill>
            </a:rPr>
            <a:t>38 </a:t>
          </a:r>
          <a:r>
            <a:rPr lang="tr-TR" sz="1800" kern="1200" dirty="0">
              <a:solidFill>
                <a:schemeClr val="tx1"/>
              </a:solidFill>
            </a:rPr>
            <a:t>va</a:t>
          </a:r>
          <a:r>
            <a:rPr lang="tr-TR" sz="1800" kern="1200" dirty="0"/>
            <a:t>kadan</a:t>
          </a:r>
          <a:endParaRPr lang="en-US" sz="1800" kern="1200" dirty="0"/>
        </a:p>
      </dsp:txBody>
      <dsp:txXfrm>
        <a:off x="1660846" y="0"/>
        <a:ext cx="2731896" cy="1700021"/>
      </dsp:txXfrm>
    </dsp:sp>
    <dsp:sp modelId="{7C92839D-F565-41C8-BE18-0100A90EC24B}">
      <dsp:nvSpPr>
        <dsp:cNvPr id="0" name=""/>
        <dsp:cNvSpPr/>
      </dsp:nvSpPr>
      <dsp:spPr>
        <a:xfrm>
          <a:off x="485643" y="1841690"/>
          <a:ext cx="1609867" cy="1700021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A17B2-1317-47FB-A689-ED1A3D988F7C}">
      <dsp:nvSpPr>
        <dsp:cNvPr id="0" name=""/>
        <dsp:cNvSpPr/>
      </dsp:nvSpPr>
      <dsp:spPr>
        <a:xfrm>
          <a:off x="2143807" y="1841690"/>
          <a:ext cx="2731896" cy="1700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solidFill>
                <a:srgbClr val="FF0000"/>
              </a:solidFill>
            </a:rPr>
            <a:t>21</a:t>
          </a:r>
          <a:r>
            <a:rPr lang="tr-TR" sz="1800" kern="1200" dirty="0"/>
            <a:t> vaka((%28.8) : pozitif ( anti-tpo&gt;35)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>
              <a:solidFill>
                <a:srgbClr val="FF0000"/>
              </a:solidFill>
            </a:rPr>
            <a:t>17 </a:t>
          </a:r>
          <a:r>
            <a:rPr lang="tr-TR" sz="1800" kern="1200" dirty="0"/>
            <a:t>vaka( %23.3 ) : negatif</a:t>
          </a:r>
          <a:endParaRPr lang="en-US" sz="1800" kern="1200" dirty="0"/>
        </a:p>
      </dsp:txBody>
      <dsp:txXfrm>
        <a:off x="2143807" y="1841690"/>
        <a:ext cx="2731896" cy="17000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2370A-831D-4D8B-A542-81DEE44E3C1C}">
      <dsp:nvSpPr>
        <dsp:cNvPr id="0" name=""/>
        <dsp:cNvSpPr/>
      </dsp:nvSpPr>
      <dsp:spPr>
        <a:xfrm>
          <a:off x="2446233" y="1216680"/>
          <a:ext cx="850241" cy="505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006"/>
              </a:lnTo>
              <a:lnTo>
                <a:pt x="850241" y="381006"/>
              </a:lnTo>
              <a:lnTo>
                <a:pt x="850241" y="50586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CDC47-82B6-4ACD-8877-72DA13CFA02F}">
      <dsp:nvSpPr>
        <dsp:cNvPr id="0" name=""/>
        <dsp:cNvSpPr/>
      </dsp:nvSpPr>
      <dsp:spPr>
        <a:xfrm>
          <a:off x="1498516" y="2352437"/>
          <a:ext cx="823675" cy="391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132"/>
              </a:lnTo>
              <a:lnTo>
                <a:pt x="823675" y="267132"/>
              </a:lnTo>
              <a:lnTo>
                <a:pt x="823675" y="39199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CEC38-DDCD-47B5-BD83-54B541A8A381}">
      <dsp:nvSpPr>
        <dsp:cNvPr id="0" name=""/>
        <dsp:cNvSpPr/>
      </dsp:nvSpPr>
      <dsp:spPr>
        <a:xfrm>
          <a:off x="674841" y="2352437"/>
          <a:ext cx="823675" cy="391994"/>
        </a:xfrm>
        <a:custGeom>
          <a:avLst/>
          <a:gdLst/>
          <a:ahLst/>
          <a:cxnLst/>
          <a:rect l="0" t="0" r="0" b="0"/>
          <a:pathLst>
            <a:path>
              <a:moveTo>
                <a:pt x="823675" y="0"/>
              </a:moveTo>
              <a:lnTo>
                <a:pt x="823675" y="267132"/>
              </a:lnTo>
              <a:lnTo>
                <a:pt x="0" y="267132"/>
              </a:lnTo>
              <a:lnTo>
                <a:pt x="0" y="39199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A0842-F61F-4EDB-B1BE-1D16CBB19C2E}">
      <dsp:nvSpPr>
        <dsp:cNvPr id="0" name=""/>
        <dsp:cNvSpPr/>
      </dsp:nvSpPr>
      <dsp:spPr>
        <a:xfrm>
          <a:off x="1498516" y="1216680"/>
          <a:ext cx="947716" cy="505868"/>
        </a:xfrm>
        <a:custGeom>
          <a:avLst/>
          <a:gdLst/>
          <a:ahLst/>
          <a:cxnLst/>
          <a:rect l="0" t="0" r="0" b="0"/>
          <a:pathLst>
            <a:path>
              <a:moveTo>
                <a:pt x="947716" y="0"/>
              </a:moveTo>
              <a:lnTo>
                <a:pt x="947716" y="381006"/>
              </a:lnTo>
              <a:lnTo>
                <a:pt x="0" y="381006"/>
              </a:lnTo>
              <a:lnTo>
                <a:pt x="0" y="50586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5E8F1-C8DE-4572-BF76-A8068AADD61A}">
      <dsp:nvSpPr>
        <dsp:cNvPr id="0" name=""/>
        <dsp:cNvSpPr/>
      </dsp:nvSpPr>
      <dsp:spPr>
        <a:xfrm>
          <a:off x="1643659" y="-95545"/>
          <a:ext cx="1605147" cy="1312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87CDC-E8BC-4766-8302-18F12A4F6B00}">
      <dsp:nvSpPr>
        <dsp:cNvPr id="0" name=""/>
        <dsp:cNvSpPr/>
      </dsp:nvSpPr>
      <dsp:spPr>
        <a:xfrm>
          <a:off x="1793418" y="46725"/>
          <a:ext cx="1605147" cy="1312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kern="1200" dirty="0"/>
            <a:t>Tip 1 DM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kern="1200" dirty="0"/>
            <a:t>(n:73)</a:t>
          </a:r>
          <a:endParaRPr lang="en-US" sz="1000" kern="1200" dirty="0"/>
        </a:p>
      </dsp:txBody>
      <dsp:txXfrm>
        <a:off x="1831852" y="85159"/>
        <a:ext cx="1528279" cy="1235357"/>
      </dsp:txXfrm>
    </dsp:sp>
    <dsp:sp modelId="{DADCCEC9-EC1D-4D1F-BCC8-33F2A567151C}">
      <dsp:nvSpPr>
        <dsp:cNvPr id="0" name=""/>
        <dsp:cNvSpPr/>
      </dsp:nvSpPr>
      <dsp:spPr>
        <a:xfrm>
          <a:off x="824600" y="1722548"/>
          <a:ext cx="1347832" cy="629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F42551-5FF0-4046-9E90-03F0FC1FC19A}">
      <dsp:nvSpPr>
        <dsp:cNvPr id="0" name=""/>
        <dsp:cNvSpPr/>
      </dsp:nvSpPr>
      <dsp:spPr>
        <a:xfrm>
          <a:off x="974359" y="1864819"/>
          <a:ext cx="1347832" cy="629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kern="1200" dirty="0"/>
            <a:t>TTGA IGA BAKILAN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kern="1200" dirty="0"/>
            <a:t>(n:33)</a:t>
          </a:r>
          <a:endParaRPr lang="en-US" sz="1000" kern="1200" dirty="0"/>
        </a:p>
      </dsp:txBody>
      <dsp:txXfrm>
        <a:off x="992808" y="1883268"/>
        <a:ext cx="1310934" cy="592990"/>
      </dsp:txXfrm>
    </dsp:sp>
    <dsp:sp modelId="{1E908954-CBAA-4767-8950-19448C8AD4E1}">
      <dsp:nvSpPr>
        <dsp:cNvPr id="0" name=""/>
        <dsp:cNvSpPr/>
      </dsp:nvSpPr>
      <dsp:spPr>
        <a:xfrm>
          <a:off x="925" y="2744432"/>
          <a:ext cx="1347832" cy="8558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8C23A-58F2-4F2A-94C1-4B67A0E87086}">
      <dsp:nvSpPr>
        <dsp:cNvPr id="0" name=""/>
        <dsp:cNvSpPr/>
      </dsp:nvSpPr>
      <dsp:spPr>
        <a:xfrm>
          <a:off x="150684" y="2886703"/>
          <a:ext cx="1347832" cy="855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kern="1200" dirty="0"/>
            <a:t>Pozitif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kern="1200" dirty="0"/>
            <a:t>(n: 4)</a:t>
          </a:r>
          <a:endParaRPr lang="en-US" sz="1000" kern="1200" dirty="0"/>
        </a:p>
      </dsp:txBody>
      <dsp:txXfrm>
        <a:off x="175752" y="2911771"/>
        <a:ext cx="1297696" cy="805737"/>
      </dsp:txXfrm>
    </dsp:sp>
    <dsp:sp modelId="{FF4C8D1C-7B74-4D24-A25D-70FC7D8DF245}">
      <dsp:nvSpPr>
        <dsp:cNvPr id="0" name=""/>
        <dsp:cNvSpPr/>
      </dsp:nvSpPr>
      <dsp:spPr>
        <a:xfrm>
          <a:off x="1648276" y="2744432"/>
          <a:ext cx="1347832" cy="1066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720F3E-2502-42FB-A9CF-7E06CE91B29E}">
      <dsp:nvSpPr>
        <dsp:cNvPr id="0" name=""/>
        <dsp:cNvSpPr/>
      </dsp:nvSpPr>
      <dsp:spPr>
        <a:xfrm>
          <a:off x="1798035" y="2886703"/>
          <a:ext cx="1347832" cy="1066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kern="1200" dirty="0"/>
            <a:t>Negatif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kern="1200" dirty="0"/>
            <a:t>(n:29)</a:t>
          </a:r>
          <a:endParaRPr lang="en-US" sz="1000" kern="1200" dirty="0"/>
        </a:p>
      </dsp:txBody>
      <dsp:txXfrm>
        <a:off x="1829267" y="2917935"/>
        <a:ext cx="1285368" cy="1003868"/>
      </dsp:txXfrm>
    </dsp:sp>
    <dsp:sp modelId="{6AD537F0-EBD8-4546-8249-8943E7D03388}">
      <dsp:nvSpPr>
        <dsp:cNvPr id="0" name=""/>
        <dsp:cNvSpPr/>
      </dsp:nvSpPr>
      <dsp:spPr>
        <a:xfrm>
          <a:off x="2471951" y="1722548"/>
          <a:ext cx="1649046" cy="720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AE18D-EB4D-48A0-9C29-FB6BAD4A8ABE}">
      <dsp:nvSpPr>
        <dsp:cNvPr id="0" name=""/>
        <dsp:cNvSpPr/>
      </dsp:nvSpPr>
      <dsp:spPr>
        <a:xfrm>
          <a:off x="2621710" y="1864819"/>
          <a:ext cx="1649046" cy="720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kern="1200" dirty="0"/>
            <a:t>TTGA IGA BİLİNMEYEN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kern="1200" dirty="0"/>
            <a:t>(n:40)</a:t>
          </a:r>
          <a:endParaRPr lang="en-US" sz="1000" kern="1200" dirty="0"/>
        </a:p>
      </dsp:txBody>
      <dsp:txXfrm>
        <a:off x="2642800" y="1885909"/>
        <a:ext cx="1606866" cy="677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todate.com/contents/epidemiology-pathogenesis-and-clinical-manifestations-of-celiac-disease-in-children/abstract/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todate.com/contents/epidemiology-pathogenesis-and-clinical-manifestations-of-celiac-disease-in-children/abstract/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todate.com/contents/epidemiology-pathogenesis-and-clinical-manifestations-of-celiac-disease-in-adults/abstract/4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ERİŞKİN TİP 1 DİYABET VE ÇÖLYAK  HASTALIĞI VERİLERİ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1273" y="4197927"/>
            <a:ext cx="5597236" cy="1064355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           </a:t>
            </a:r>
            <a:r>
              <a:rPr lang="tr-TR" sz="1200" dirty="0"/>
              <a:t>Koç üniversitesi HASTANESİ endokrinoloji bilim dalı</a:t>
            </a:r>
          </a:p>
          <a:p>
            <a:r>
              <a:rPr lang="tr-TR" sz="1200" dirty="0"/>
              <a:t>                                                              Uzm. Dr. YELİZ AYDEMİR</a:t>
            </a:r>
          </a:p>
          <a:p>
            <a:r>
              <a:rPr lang="tr-TR" sz="1200" dirty="0"/>
              <a:t>                                                              Prof. Dr.  Oğuzhan deyneli </a:t>
            </a:r>
          </a:p>
          <a:p>
            <a:endParaRPr lang="tr-TR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082" y="434399"/>
            <a:ext cx="2066925" cy="1422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246" y="3742606"/>
            <a:ext cx="1828800" cy="2495550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FCA4B4B4-7360-2448-BD57-CDE572E82176}"/>
              </a:ext>
            </a:extLst>
          </p:cNvPr>
          <p:cNvSpPr txBox="1"/>
          <p:nvPr/>
        </p:nvSpPr>
        <p:spPr>
          <a:xfrm>
            <a:off x="6119446" y="3516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7565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tr-TR" sz="3700" dirty="0">
              <a:solidFill>
                <a:srgbClr val="C00000"/>
              </a:solidFill>
            </a:endParaRPr>
          </a:p>
          <a:p>
            <a:r>
              <a:rPr lang="tr-TR" sz="6400" i="1" dirty="0">
                <a:solidFill>
                  <a:schemeClr val="bg1"/>
                </a:solidFill>
              </a:rPr>
              <a:t> </a:t>
            </a:r>
            <a:r>
              <a:rPr lang="en-US" sz="6400" dirty="0">
                <a:solidFill>
                  <a:schemeClr val="bg1"/>
                </a:solidFill>
              </a:rPr>
              <a:t>ESPGHAN </a:t>
            </a:r>
            <a:r>
              <a:rPr lang="tr-TR" sz="6400" i="1" dirty="0">
                <a:solidFill>
                  <a:schemeClr val="bg1"/>
                </a:solidFill>
              </a:rPr>
              <a:t>2020 de güncelleme yapıldı</a:t>
            </a:r>
          </a:p>
          <a:p>
            <a:pPr marL="0" indent="0">
              <a:buNone/>
            </a:pPr>
            <a:r>
              <a:rPr lang="tr-TR" sz="6400" i="1" u="sng" dirty="0">
                <a:solidFill>
                  <a:srgbClr val="FFFF00"/>
                </a:solidFill>
              </a:rPr>
              <a:t>Yenilikler**</a:t>
            </a:r>
          </a:p>
          <a:p>
            <a:r>
              <a:rPr lang="tr-TR" sz="6400" i="1" dirty="0">
                <a:solidFill>
                  <a:schemeClr val="bg1"/>
                </a:solidFill>
              </a:rPr>
              <a:t>1-Başlangıç test olarak IGA+TGA IGA birlikte istenmesi</a:t>
            </a:r>
          </a:p>
          <a:p>
            <a:r>
              <a:rPr lang="tr-TR" sz="6400" i="1" dirty="0">
                <a:solidFill>
                  <a:schemeClr val="bg1"/>
                </a:solidFill>
              </a:rPr>
              <a:t>2-TGA IGA&gt;10 X TGA IGA (Normalin üst sınırının)ise  ve EMA IGA POZİTİF ise çölyak tanısı için endokskopi/ biyopsi gerekmez.</a:t>
            </a:r>
          </a:p>
          <a:p>
            <a:r>
              <a:rPr lang="tr-TR" sz="6400" i="1" dirty="0">
                <a:solidFill>
                  <a:schemeClr val="bg1"/>
                </a:solidFill>
              </a:rPr>
              <a:t>3-TGA IGA &lt;10X TGAIGA normalin üst sınırını) ise biyopsi önerilir.</a:t>
            </a:r>
          </a:p>
          <a:p>
            <a:r>
              <a:rPr lang="tr-TR" sz="6400" i="1" dirty="0">
                <a:solidFill>
                  <a:schemeClr val="bg1"/>
                </a:solidFill>
              </a:rPr>
              <a:t>4-Seroloji ile ( antikor) tanı konulan ( biyopsiye gerek olmayan) durumlarda HLA ve semptomların varlığı gerekmez</a:t>
            </a:r>
          </a:p>
          <a:p>
            <a:endParaRPr lang="tr-TR" i="1" dirty="0"/>
          </a:p>
          <a:p>
            <a:endParaRPr lang="en-US" i="1" dirty="0"/>
          </a:p>
          <a:p>
            <a:endParaRPr lang="en-US" i="1" dirty="0"/>
          </a:p>
          <a:p>
            <a:endParaRPr lang="tr-TR" i="1" dirty="0"/>
          </a:p>
          <a:p>
            <a:endParaRPr lang="tr-TR" i="1" dirty="0"/>
          </a:p>
          <a:p>
            <a:r>
              <a:rPr lang="en-US" sz="4400" i="1" dirty="0"/>
              <a:t>European Society </a:t>
            </a:r>
            <a:r>
              <a:rPr lang="en-US" sz="4400" i="1" dirty="0" err="1"/>
              <a:t>Paediatric</a:t>
            </a:r>
            <a:r>
              <a:rPr lang="en-US" sz="4400" i="1" dirty="0"/>
              <a:t> Gastroenterology, </a:t>
            </a:r>
            <a:r>
              <a:rPr lang="en-US" sz="4400" i="1" dirty="0" err="1"/>
              <a:t>Hep</a:t>
            </a:r>
            <a:r>
              <a:rPr lang="en-US" sz="4400" i="1" dirty="0"/>
              <a:t>- </a:t>
            </a:r>
            <a:r>
              <a:rPr lang="en-US" sz="4400" i="1" dirty="0" err="1"/>
              <a:t>atology</a:t>
            </a:r>
            <a:r>
              <a:rPr lang="en-US" sz="4400" i="1" dirty="0"/>
              <a:t> and Nutrition Guidelines for Diagnosing Coeliac Disease 2020. J </a:t>
            </a:r>
            <a:r>
              <a:rPr lang="en-US" sz="4400" i="1" dirty="0" err="1"/>
              <a:t>Pediatr</a:t>
            </a:r>
            <a:r>
              <a:rPr lang="en-US" sz="4400" i="1" dirty="0"/>
              <a:t> </a:t>
            </a:r>
            <a:r>
              <a:rPr lang="en-US" sz="4400" i="1" dirty="0" err="1"/>
              <a:t>Gastroenterol</a:t>
            </a:r>
            <a:r>
              <a:rPr lang="en-US" sz="4400" i="1" dirty="0"/>
              <a:t> </a:t>
            </a:r>
            <a:r>
              <a:rPr lang="en-US" sz="4400" i="1" dirty="0" err="1"/>
              <a:t>Nutr</a:t>
            </a:r>
            <a:r>
              <a:rPr lang="en-US" sz="4400" i="1" dirty="0"/>
              <a:t> 2020;70:141-56.</a:t>
            </a:r>
          </a:p>
          <a:p>
            <a:endParaRPr lang="tr-T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2" y="1017917"/>
            <a:ext cx="4086196" cy="776378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dirty="0"/>
              <a:t>ESPGHAN</a:t>
            </a:r>
            <a:r>
              <a:rPr lang="tr-TR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2927844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095" y="1371600"/>
            <a:ext cx="6771120" cy="4197927"/>
          </a:xfrm>
        </p:spPr>
        <p:txBody>
          <a:bodyPr>
            <a:normAutofit fontScale="32500" lnSpcReduction="20000"/>
          </a:bodyPr>
          <a:lstStyle/>
          <a:p>
            <a:r>
              <a:rPr lang="tr-TR" sz="6400" dirty="0"/>
              <a:t>Genel populasyonda </a:t>
            </a:r>
            <a:r>
              <a:rPr lang="en-US" sz="6400" dirty="0"/>
              <a:t> </a:t>
            </a:r>
            <a:r>
              <a:rPr lang="tr-TR" sz="6400" dirty="0"/>
              <a:t>sessiz çölyakların ( nonspesifik semptomlardan yakınan </a:t>
            </a:r>
            <a:r>
              <a:rPr lang="en-US" sz="6400" dirty="0"/>
              <a:t>) </a:t>
            </a:r>
            <a:r>
              <a:rPr lang="tr-TR" sz="6400" dirty="0"/>
              <a:t>sayısı,  klasik çölyak hastalığına sahip hastalardan daha yüksek sayıda.</a:t>
            </a:r>
          </a:p>
          <a:p>
            <a:endParaRPr lang="tr-TR" sz="4800" dirty="0"/>
          </a:p>
          <a:p>
            <a:endParaRPr lang="tr-TR" dirty="0"/>
          </a:p>
          <a:p>
            <a:endParaRPr lang="tr-TR" dirty="0"/>
          </a:p>
          <a:p>
            <a:endParaRPr lang="tr-TR" sz="6400" dirty="0">
              <a:latin typeface="Arial Narrow" panose="020B0606020202030204" pitchFamily="34" charset="0"/>
            </a:endParaRPr>
          </a:p>
          <a:p>
            <a:endParaRPr lang="tr-TR" sz="4400" dirty="0"/>
          </a:p>
          <a:p>
            <a:endParaRPr lang="tr-TR" dirty="0"/>
          </a:p>
          <a:p>
            <a:endParaRPr lang="tr-TR" sz="4400" dirty="0"/>
          </a:p>
          <a:p>
            <a:endParaRPr lang="tr-TR" sz="4400" dirty="0"/>
          </a:p>
          <a:p>
            <a:r>
              <a:rPr lang="tr-TR" dirty="0"/>
              <a:t>*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9" r="30109"/>
          <a:stretch>
            <a:fillRect/>
          </a:stretch>
        </p:blipFill>
        <p:spPr>
          <a:xfrm>
            <a:off x="7255215" y="609601"/>
            <a:ext cx="3666690" cy="5181599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41" y="2881747"/>
            <a:ext cx="6771120" cy="339436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39813" y="439947"/>
            <a:ext cx="4294187" cy="621101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tr-TR" dirty="0"/>
              <a:t>Çölyak buzdağı</a:t>
            </a:r>
          </a:p>
        </p:txBody>
      </p:sp>
    </p:spTree>
    <p:extLst>
      <p:ext uri="{BB962C8B-B14F-4D97-AF65-F5344CB8AC3E}">
        <p14:creationId xmlns:p14="http://schemas.microsoft.com/office/powerpoint/2010/main" val="1120358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Arial Narrow" panose="020B0606020202030204" pitchFamily="34" charset="0"/>
              </a:rPr>
              <a:t>Italya’da yapılan bir çalışmada 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tr-TR" dirty="0">
                <a:latin typeface="Arial Narrow" panose="020B0606020202030204" pitchFamily="34" charset="0"/>
              </a:rPr>
              <a:t>asemptomatik çölyak  vakaların semptomatik vakalara oranı </a:t>
            </a:r>
            <a:r>
              <a:rPr lang="en-US" dirty="0">
                <a:latin typeface="Arial Narrow" panose="020B0606020202030204" pitchFamily="34" charset="0"/>
              </a:rPr>
              <a:t>7:1 </a:t>
            </a:r>
            <a:r>
              <a:rPr lang="tr-TR" dirty="0">
                <a:latin typeface="Arial Narrow" panose="020B0606020202030204" pitchFamily="34" charset="0"/>
              </a:rPr>
              <a:t> bulunmuş.</a:t>
            </a:r>
          </a:p>
          <a:p>
            <a:endParaRPr lang="tr-TR" sz="1400" dirty="0"/>
          </a:p>
          <a:p>
            <a:endParaRPr lang="tr-TR" dirty="0"/>
          </a:p>
          <a:p>
            <a:r>
              <a:rPr lang="en-US" sz="1400" dirty="0" err="1">
                <a:solidFill>
                  <a:schemeClr val="bg1"/>
                </a:solidFill>
                <a:hlinkClick r:id="rId2"/>
              </a:rPr>
              <a:t>Catassi</a:t>
            </a:r>
            <a:r>
              <a:rPr lang="en-US" sz="1400" dirty="0">
                <a:solidFill>
                  <a:schemeClr val="bg1"/>
                </a:solidFill>
                <a:hlinkClick r:id="rId2"/>
              </a:rPr>
              <a:t> C, </a:t>
            </a:r>
            <a:r>
              <a:rPr lang="en-US" sz="1400" dirty="0" err="1">
                <a:solidFill>
                  <a:schemeClr val="bg1"/>
                </a:solidFill>
                <a:hlinkClick r:id="rId2"/>
              </a:rPr>
              <a:t>Fabiani</a:t>
            </a:r>
            <a:r>
              <a:rPr lang="en-US" sz="1400" dirty="0">
                <a:solidFill>
                  <a:schemeClr val="bg1"/>
                </a:solidFill>
                <a:hlinkClick r:id="rId2"/>
              </a:rPr>
              <a:t> E, </a:t>
            </a:r>
            <a:r>
              <a:rPr lang="en-US" sz="1400" dirty="0" err="1">
                <a:solidFill>
                  <a:schemeClr val="bg1"/>
                </a:solidFill>
                <a:hlinkClick r:id="rId2"/>
              </a:rPr>
              <a:t>Rätsch</a:t>
            </a:r>
            <a:r>
              <a:rPr lang="en-US" sz="1400" dirty="0">
                <a:solidFill>
                  <a:schemeClr val="bg1"/>
                </a:solidFill>
                <a:hlinkClick r:id="rId2"/>
              </a:rPr>
              <a:t> IM, et al. The coeliac iceberg in Italy. A </a:t>
            </a:r>
            <a:r>
              <a:rPr lang="en-US" sz="1400" dirty="0" err="1">
                <a:solidFill>
                  <a:schemeClr val="bg1"/>
                </a:solidFill>
                <a:hlinkClick r:id="rId2"/>
              </a:rPr>
              <a:t>multicentre</a:t>
            </a:r>
            <a:r>
              <a:rPr lang="en-US" sz="1400" dirty="0">
                <a:solidFill>
                  <a:schemeClr val="bg1"/>
                </a:solidFill>
                <a:hlinkClick r:id="rId2"/>
              </a:rPr>
              <a:t> </a:t>
            </a:r>
            <a:r>
              <a:rPr lang="en-US" sz="1400" dirty="0" err="1">
                <a:solidFill>
                  <a:schemeClr val="bg1"/>
                </a:solidFill>
                <a:hlinkClick r:id="rId2"/>
              </a:rPr>
              <a:t>antigliadin</a:t>
            </a:r>
            <a:r>
              <a:rPr lang="en-US" sz="1400" dirty="0">
                <a:solidFill>
                  <a:schemeClr val="bg1"/>
                </a:solidFill>
                <a:hlinkClick r:id="rId2"/>
              </a:rPr>
              <a:t> antibodies screening for coeliac disease in school-age subjects. </a:t>
            </a:r>
            <a:r>
              <a:rPr lang="en-US" sz="1400" dirty="0" err="1">
                <a:solidFill>
                  <a:schemeClr val="bg1"/>
                </a:solidFill>
                <a:hlinkClick r:id="rId2"/>
              </a:rPr>
              <a:t>Acta</a:t>
            </a:r>
            <a:r>
              <a:rPr lang="en-US" sz="1400" dirty="0">
                <a:solidFill>
                  <a:schemeClr val="bg1"/>
                </a:solidFill>
                <a:hlinkClick r:id="rId2"/>
              </a:rPr>
              <a:t> </a:t>
            </a:r>
            <a:r>
              <a:rPr lang="en-US" sz="1400" dirty="0" err="1">
                <a:solidFill>
                  <a:schemeClr val="bg1"/>
                </a:solidFill>
                <a:hlinkClick r:id="rId2"/>
              </a:rPr>
              <a:t>Paediatr</a:t>
            </a:r>
            <a:r>
              <a:rPr lang="en-US" sz="1400" dirty="0">
                <a:solidFill>
                  <a:schemeClr val="bg1"/>
                </a:solidFill>
                <a:hlinkClick r:id="rId2"/>
              </a:rPr>
              <a:t> </a:t>
            </a:r>
            <a:r>
              <a:rPr lang="en-US" sz="1400" dirty="0" err="1">
                <a:solidFill>
                  <a:schemeClr val="bg1"/>
                </a:solidFill>
                <a:hlinkClick r:id="rId2"/>
              </a:rPr>
              <a:t>Suppl</a:t>
            </a:r>
            <a:r>
              <a:rPr lang="en-US" sz="1400" dirty="0">
                <a:solidFill>
                  <a:schemeClr val="bg1"/>
                </a:solidFill>
                <a:hlinkClick r:id="rId2"/>
              </a:rPr>
              <a:t> 1996</a:t>
            </a:r>
            <a:endParaRPr lang="tr-T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4733176" cy="1046380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tr-TR" dirty="0"/>
              <a:t>Epidemiyoloji</a:t>
            </a:r>
          </a:p>
        </p:txBody>
      </p:sp>
    </p:spTree>
    <p:extLst>
      <p:ext uri="{BB962C8B-B14F-4D97-AF65-F5344CB8AC3E}">
        <p14:creationId xmlns:p14="http://schemas.microsoft.com/office/powerpoint/2010/main" val="1212882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Amerika’da yapılan ,geniş serolojik tarama çalışmasında semptomu olmayan veya risk faktörü olmayan hastalarda prevelans </a:t>
            </a:r>
            <a:r>
              <a:rPr lang="en-US" dirty="0"/>
              <a:t>1:133 </a:t>
            </a:r>
            <a:r>
              <a:rPr lang="tr-TR" dirty="0"/>
              <a:t>saptanmış.</a:t>
            </a:r>
          </a:p>
          <a:p>
            <a:endParaRPr lang="tr-TR" dirty="0"/>
          </a:p>
          <a:p>
            <a:endParaRPr lang="tr-TR" dirty="0"/>
          </a:p>
          <a:p>
            <a:r>
              <a:rPr lang="en-US" sz="1300" dirty="0">
                <a:hlinkClick r:id="rId2"/>
              </a:rPr>
              <a:t>Fasano A, </a:t>
            </a:r>
            <a:r>
              <a:rPr lang="en-US" sz="1300" dirty="0" err="1">
                <a:hlinkClick r:id="rId2"/>
              </a:rPr>
              <a:t>Berti</a:t>
            </a:r>
            <a:r>
              <a:rPr lang="en-US" sz="1300" dirty="0">
                <a:hlinkClick r:id="rId2"/>
              </a:rPr>
              <a:t> I, </a:t>
            </a:r>
            <a:r>
              <a:rPr lang="en-US" sz="1300" dirty="0" err="1">
                <a:hlinkClick r:id="rId2"/>
              </a:rPr>
              <a:t>Gerarduzzi</a:t>
            </a:r>
            <a:r>
              <a:rPr lang="en-US" sz="1300" dirty="0">
                <a:hlinkClick r:id="rId2"/>
              </a:rPr>
              <a:t> T, et al. Prevalence of celiac disease in at-risk and not-at-risk groups in the United States: a large multicenter study. Arch Intern Med 2003; 163:286.</a:t>
            </a:r>
            <a:endParaRPr lang="tr-TR" sz="1300" dirty="0"/>
          </a:p>
          <a:p>
            <a:endParaRPr lang="tr-T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2" y="618518"/>
            <a:ext cx="5138617" cy="908357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tr-TR" dirty="0"/>
              <a:t>Epidemiyoloji</a:t>
            </a:r>
          </a:p>
        </p:txBody>
      </p:sp>
    </p:spTree>
    <p:extLst>
      <p:ext uri="{BB962C8B-B14F-4D97-AF65-F5344CB8AC3E}">
        <p14:creationId xmlns:p14="http://schemas.microsoft.com/office/powerpoint/2010/main" val="3424636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54307"/>
            <a:ext cx="9905999" cy="4529620"/>
          </a:xfrm>
        </p:spPr>
        <p:txBody>
          <a:bodyPr>
            <a:normAutofit fontScale="92500"/>
          </a:bodyPr>
          <a:lstStyle/>
          <a:p>
            <a:endParaRPr lang="tr-TR" dirty="0"/>
          </a:p>
          <a:p>
            <a:r>
              <a:rPr lang="tr-TR" dirty="0"/>
              <a:t>Erişkin genel populasyonda yapılan bir sistemik derleme ve metaanalizde çölyak hastalığı </a:t>
            </a:r>
            <a:r>
              <a:rPr lang="tr-TR" dirty="0">
                <a:solidFill>
                  <a:schemeClr val="bg1"/>
                </a:solidFill>
              </a:rPr>
              <a:t>histolojik </a:t>
            </a:r>
            <a:r>
              <a:rPr lang="tr-TR" dirty="0"/>
              <a:t>kanıtlı prevelans %0.7 iken, </a:t>
            </a:r>
            <a:r>
              <a:rPr lang="tr-TR" dirty="0">
                <a:solidFill>
                  <a:schemeClr val="bg1"/>
                </a:solidFill>
              </a:rPr>
              <a:t>serolojik </a:t>
            </a:r>
            <a:r>
              <a:rPr lang="tr-TR" dirty="0"/>
              <a:t>kanıtlı  prevelans %1.4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Berlin Sans FB Demi" panose="020E0802020502020306" pitchFamily="34" charset="0"/>
                <a:hlinkClick r:id="rId2"/>
              </a:rPr>
              <a:t> </a:t>
            </a:r>
          </a:p>
          <a:p>
            <a:endParaRPr lang="tr-TR" sz="1600" dirty="0">
              <a:solidFill>
                <a:srgbClr val="FF0000"/>
              </a:solidFill>
              <a:latin typeface="Berlin Sans FB Demi" panose="020E0802020502020306" pitchFamily="34" charset="0"/>
              <a:hlinkClick r:id="rId2"/>
            </a:endParaRPr>
          </a:p>
          <a:p>
            <a:r>
              <a:rPr lang="en-US" sz="1600" dirty="0">
                <a:solidFill>
                  <a:schemeClr val="bg1"/>
                </a:solidFill>
                <a:latin typeface="Berlin Sans FB Demi" panose="020E0802020502020306" pitchFamily="34" charset="0"/>
                <a:hlinkClick r:id="rId2"/>
              </a:rPr>
              <a:t>Singh P, Arora A, Strand TA, et al. Global Prevalence of Celiac Disease: Systematic Review and Meta-analysis. </a:t>
            </a:r>
            <a:r>
              <a:rPr lang="en-US" sz="1600" dirty="0" err="1">
                <a:solidFill>
                  <a:schemeClr val="bg1"/>
                </a:solidFill>
                <a:latin typeface="Berlin Sans FB Demi" panose="020E0802020502020306" pitchFamily="34" charset="0"/>
                <a:hlinkClick r:id="rId2"/>
              </a:rPr>
              <a:t>Clin</a:t>
            </a:r>
            <a:r>
              <a:rPr lang="en-US" sz="1600" dirty="0">
                <a:solidFill>
                  <a:schemeClr val="bg1"/>
                </a:solidFill>
                <a:latin typeface="Berlin Sans FB Demi" panose="020E0802020502020306" pitchFamily="34" charset="0"/>
                <a:hlinkClick r:id="rId2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Berlin Sans FB Demi" panose="020E0802020502020306" pitchFamily="34" charset="0"/>
                <a:hlinkClick r:id="rId2"/>
              </a:rPr>
              <a:t>Gastroenterol</a:t>
            </a:r>
            <a:r>
              <a:rPr lang="en-US" sz="1600" dirty="0">
                <a:solidFill>
                  <a:schemeClr val="bg1"/>
                </a:solidFill>
                <a:latin typeface="Berlin Sans FB Demi" panose="020E0802020502020306" pitchFamily="34" charset="0"/>
                <a:hlinkClick r:id="rId2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Berlin Sans FB Demi" panose="020E0802020502020306" pitchFamily="34" charset="0"/>
                <a:hlinkClick r:id="rId2"/>
              </a:rPr>
              <a:t>Hepatol</a:t>
            </a:r>
            <a:r>
              <a:rPr lang="en-US" sz="1600" dirty="0">
                <a:solidFill>
                  <a:schemeClr val="bg1"/>
                </a:solidFill>
                <a:latin typeface="Berlin Sans FB Demi" panose="020E0802020502020306" pitchFamily="34" charset="0"/>
                <a:hlinkClick r:id="rId2"/>
              </a:rPr>
              <a:t> 2018; 16:823.</a:t>
            </a:r>
            <a:endParaRPr lang="tr-TR" sz="1600" dirty="0">
              <a:solidFill>
                <a:schemeClr val="bg1"/>
              </a:solidFill>
            </a:endParaRPr>
          </a:p>
          <a:p>
            <a:endParaRPr lang="tr-TR" dirty="0"/>
          </a:p>
          <a:p>
            <a:pPr marL="0" indent="0">
              <a:buNone/>
            </a:pPr>
            <a:r>
              <a:rPr lang="tr-TR" sz="1000" dirty="0">
                <a:hlinkClick r:id="rId2"/>
              </a:rPr>
              <a:t>                         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4715923" cy="934237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tr-TR" dirty="0"/>
              <a:t>Epidemiyoloji</a:t>
            </a:r>
          </a:p>
        </p:txBody>
      </p:sp>
    </p:spTree>
    <p:extLst>
      <p:ext uri="{BB962C8B-B14F-4D97-AF65-F5344CB8AC3E}">
        <p14:creationId xmlns:p14="http://schemas.microsoft.com/office/powerpoint/2010/main" val="2672184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Ülkemizde çölyak prevelansı binde 3-10 (%0,3-1)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***Türkiyede 250.000-750.000 çölyak hastası olduğu tahmin ediliyor. Yalnızca %10 una tanı konulmuş</a:t>
            </a:r>
          </a:p>
          <a:p>
            <a:r>
              <a:rPr lang="tr-T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( 25.000-75.000 tanılı )</a:t>
            </a:r>
          </a:p>
          <a:p>
            <a:endParaRPr lang="tr-T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2" y="903190"/>
            <a:ext cx="4681417" cy="873852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tr-TR" dirty="0"/>
              <a:t>Epidemiyoloji</a:t>
            </a:r>
          </a:p>
        </p:txBody>
      </p:sp>
    </p:spTree>
    <p:extLst>
      <p:ext uri="{BB962C8B-B14F-4D97-AF65-F5344CB8AC3E}">
        <p14:creationId xmlns:p14="http://schemas.microsoft.com/office/powerpoint/2010/main" val="2589011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Kliniğimizde tip 1 DM tanısıyla takip edilen hastaları retrospektif olarak analiz ederek , erişkin yaş grubundaki bu hastalarda  çölyak hastalığı (antikor pozitifliği ile konulan) prevelansını belirlemeyi  ve otoimmun tiroid hastalığı ile birliktelik ilişkisini ortaya koymayı amaçladık.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33577" y="618518"/>
            <a:ext cx="4968815" cy="770335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tr-TR" dirty="0"/>
              <a:t>  Amaç:</a:t>
            </a:r>
          </a:p>
        </p:txBody>
      </p:sp>
    </p:spTree>
    <p:extLst>
      <p:ext uri="{BB962C8B-B14F-4D97-AF65-F5344CB8AC3E}">
        <p14:creationId xmlns:p14="http://schemas.microsoft.com/office/powerpoint/2010/main" val="314855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Koç Üniversitesi Hastanesi Endokrinoloji Polikliniğine </a:t>
            </a:r>
          </a:p>
          <a:p>
            <a:pPr marL="0" indent="0">
              <a:buNone/>
            </a:pPr>
            <a:r>
              <a:rPr lang="tr-TR" dirty="0"/>
              <a:t>Ekim 2017-Ekim 2020 tarihleri arasında başvuranTip 1 DM li </a:t>
            </a:r>
          </a:p>
          <a:p>
            <a:pPr marL="0" indent="0">
              <a:buNone/>
            </a:pPr>
            <a:r>
              <a:rPr lang="tr-TR" dirty="0"/>
              <a:t>153  hastadan  düzenli takibe gelen 73 hastada çölyak ve otoimmun tiroid hastalığı ile ilgili tarama durumumuz ve sonuçları değerlendirildi</a:t>
            </a:r>
          </a:p>
          <a:p>
            <a:endParaRPr lang="tr-T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2" y="618518"/>
            <a:ext cx="4310481" cy="822093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tr-TR" dirty="0"/>
              <a:t>metod:</a:t>
            </a:r>
          </a:p>
        </p:txBody>
      </p:sp>
    </p:spTree>
    <p:extLst>
      <p:ext uri="{BB962C8B-B14F-4D97-AF65-F5344CB8AC3E}">
        <p14:creationId xmlns:p14="http://schemas.microsoft.com/office/powerpoint/2010/main" val="2681872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417471"/>
              </p:ext>
            </p:extLst>
          </p:nvPr>
        </p:nvGraphicFramePr>
        <p:xfrm>
          <a:off x="1141413" y="2249488"/>
          <a:ext cx="99060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1481">
                  <a:extLst>
                    <a:ext uri="{9D8B030D-6E8A-4147-A177-3AD203B41FA5}">
                      <a16:colId xmlns:a16="http://schemas.microsoft.com/office/drawing/2014/main" val="226649208"/>
                    </a:ext>
                  </a:extLst>
                </a:gridCol>
                <a:gridCol w="4924519">
                  <a:extLst>
                    <a:ext uri="{9D8B030D-6E8A-4147-A177-3AD203B41FA5}">
                      <a16:colId xmlns:a16="http://schemas.microsoft.com/office/drawing/2014/main" val="21126785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98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Cinsiyet ( K/E)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%56/43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297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Yaş (yıl)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tr-TR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33.6 </a:t>
                      </a:r>
                      <a:r>
                        <a:rPr lang="tr-TR" altLang="tr-TR" sz="1800" u="sng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tr-TR" altLang="tr-TR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12.9</a:t>
                      </a:r>
                      <a:r>
                        <a:rPr lang="tr-TR" altLang="tr-TR" sz="1800" u="sng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975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Ortalama diyabet süresi( yıl)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/>
                        <a:t>14,6</a:t>
                      </a:r>
                      <a:r>
                        <a:rPr lang="tr-TR" sz="1800" u="sng" dirty="0"/>
                        <a:t> +</a:t>
                      </a:r>
                      <a:r>
                        <a:rPr lang="tr-TR" sz="1800" dirty="0"/>
                        <a:t> 11.2 yıl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720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Başvuruda ortalama</a:t>
                      </a:r>
                      <a:r>
                        <a:rPr lang="tr-TR" baseline="0" dirty="0"/>
                        <a:t> HbA1c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7.8 </a:t>
                      </a:r>
                      <a:r>
                        <a:rPr lang="tr-TR" sz="1800" u="sng" dirty="0"/>
                        <a:t>+ </a:t>
                      </a:r>
                      <a:r>
                        <a:rPr lang="tr-TR" sz="1800" dirty="0"/>
                        <a:t>1.5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857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VKİ</a:t>
                      </a:r>
                      <a:r>
                        <a:rPr lang="tr-TR" baseline="0" dirty="0"/>
                        <a:t> ( mean) </a:t>
                      </a:r>
                      <a:endParaRPr lang="tr-TR" dirty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u="none" dirty="0"/>
                        <a:t>23.6</a:t>
                      </a:r>
                      <a:r>
                        <a:rPr lang="tr-TR" sz="1800" u="sng" dirty="0"/>
                        <a:t>+ </a:t>
                      </a:r>
                      <a:r>
                        <a:rPr lang="tr-TR" sz="1800" u="none" dirty="0"/>
                        <a:t>3.9</a:t>
                      </a:r>
                      <a:endParaRPr lang="tr-TR" dirty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834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Başvuruda</a:t>
                      </a:r>
                      <a:r>
                        <a:rPr lang="tr-TR" baseline="0" dirty="0"/>
                        <a:t> TSH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u="none" dirty="0"/>
                        <a:t>2.2</a:t>
                      </a:r>
                      <a:r>
                        <a:rPr lang="tr-TR" sz="1800" u="sng" dirty="0"/>
                        <a:t>+ </a:t>
                      </a:r>
                      <a:r>
                        <a:rPr lang="tr-TR" sz="1800" u="none" dirty="0"/>
                        <a:t>1.3</a:t>
                      </a:r>
                      <a:endParaRPr lang="tr-TR" dirty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697535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1413" y="785005"/>
            <a:ext cx="9905998" cy="759124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tr-TR" sz="2400" dirty="0"/>
              <a:t>    Tip 1 DM tanılı hastaların demografik özellikleri(n: 73)</a:t>
            </a:r>
          </a:p>
        </p:txBody>
      </p:sp>
    </p:spTree>
    <p:extLst>
      <p:ext uri="{BB962C8B-B14F-4D97-AF65-F5344CB8AC3E}">
        <p14:creationId xmlns:p14="http://schemas.microsoft.com/office/powerpoint/2010/main" val="1146741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7772379"/>
              </p:ext>
            </p:extLst>
          </p:nvPr>
        </p:nvGraphicFramePr>
        <p:xfrm>
          <a:off x="1141413" y="2249488"/>
          <a:ext cx="4878387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dirty="0"/>
              <a:t>TSH ( n: 60) ve serbest T4 değeri (n: 43) görülmüş.</a:t>
            </a:r>
          </a:p>
          <a:p>
            <a:endParaRPr lang="tr-TR" dirty="0"/>
          </a:p>
          <a:p>
            <a:r>
              <a:rPr lang="tr-TR" dirty="0"/>
              <a:t>TSH : 2.3</a:t>
            </a:r>
            <a:r>
              <a:rPr lang="tr-TR" u="sng" dirty="0"/>
              <a:t> +</a:t>
            </a:r>
            <a:r>
              <a:rPr lang="tr-TR" dirty="0"/>
              <a:t> 2.3</a:t>
            </a:r>
          </a:p>
          <a:p>
            <a:r>
              <a:rPr lang="tr-TR" dirty="0"/>
              <a:t>Serbest T4: 1.7 </a:t>
            </a:r>
            <a:r>
              <a:rPr lang="tr-TR" u="sng" dirty="0"/>
              <a:t> +</a:t>
            </a:r>
            <a:r>
              <a:rPr lang="tr-TR" dirty="0"/>
              <a:t> 1.2</a:t>
            </a:r>
          </a:p>
          <a:p>
            <a:endParaRPr lang="tr-TR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1413" y="879894"/>
            <a:ext cx="9905998" cy="776378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tr-TR" dirty="0"/>
              <a:t>Otoimmun tiroid hastalığı</a:t>
            </a:r>
          </a:p>
        </p:txBody>
      </p:sp>
    </p:spTree>
    <p:extLst>
      <p:ext uri="{BB962C8B-B14F-4D97-AF65-F5344CB8AC3E}">
        <p14:creationId xmlns:p14="http://schemas.microsoft.com/office/powerpoint/2010/main" val="2420356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/>
              <a:t>Tip 1 DM otoimmun bir hastalık olup  diğer otoimmun hastalıklar (Otoimmun tiroid hastalığı ve çölyak hastalığı )  ile birlikteliği sıktır.</a:t>
            </a:r>
          </a:p>
          <a:p>
            <a:r>
              <a:rPr lang="tr-TR" dirty="0"/>
              <a:t>Genel populasyonda  çölyak hastalığı riski %1 iken , Tip 1DM hastalarında %5</a:t>
            </a:r>
          </a:p>
          <a:p>
            <a:r>
              <a:rPr lang="tr-TR" dirty="0"/>
              <a:t>Dünyada Tip1 DMli hastalarda çölyak hastalığı görülme sıklığı: </a:t>
            </a:r>
          </a:p>
          <a:p>
            <a:pPr marL="0" indent="0">
              <a:buNone/>
            </a:pPr>
            <a:r>
              <a:rPr lang="tr-TR" dirty="0"/>
              <a:t>      *Fransa’da: %1.6 </a:t>
            </a:r>
          </a:p>
          <a:p>
            <a:pPr marL="0" indent="0">
              <a:buNone/>
            </a:pPr>
            <a:r>
              <a:rPr lang="tr-TR" dirty="0"/>
              <a:t>      *Finlandiya: %2.7 </a:t>
            </a:r>
          </a:p>
          <a:p>
            <a:pPr marL="0" indent="0">
              <a:buNone/>
            </a:pPr>
            <a:r>
              <a:rPr lang="tr-TR" dirty="0"/>
              <a:t>      *İsveç: %7 </a:t>
            </a:r>
          </a:p>
          <a:p>
            <a:pPr marL="0" indent="0">
              <a:buNone/>
            </a:pPr>
            <a:r>
              <a:rPr lang="tr-TR" dirty="0"/>
              <a:t>      *Kuzey Hindistan %11 </a:t>
            </a:r>
          </a:p>
          <a:p>
            <a:endParaRPr lang="tr-TR" dirty="0"/>
          </a:p>
          <a:p>
            <a:r>
              <a:rPr lang="tr-TR" dirty="0"/>
              <a:t>Bu nedenle tip 1 DM li hastalar bu açıdan düzenli izlenmelidir.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48447" y="1061049"/>
            <a:ext cx="8753085" cy="768620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tr-TR" dirty="0"/>
              <a:t>Tip 1 Diyabet ve çölyak</a:t>
            </a:r>
          </a:p>
        </p:txBody>
      </p:sp>
    </p:spTree>
    <p:extLst>
      <p:ext uri="{BB962C8B-B14F-4D97-AF65-F5344CB8AC3E}">
        <p14:creationId xmlns:p14="http://schemas.microsoft.com/office/powerpoint/2010/main" val="282095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 </a:t>
            </a:r>
            <a:r>
              <a:rPr lang="tr-TR" dirty="0">
                <a:solidFill>
                  <a:srgbClr val="002060"/>
                </a:solidFill>
              </a:rPr>
              <a:t>TTGA IGA </a:t>
            </a:r>
            <a:r>
              <a:rPr lang="tr-TR" dirty="0"/>
              <a:t>bakılan 33 tip1DM li hastanın:  </a:t>
            </a:r>
          </a:p>
          <a:p>
            <a:r>
              <a:rPr lang="tr-TR" dirty="0"/>
              <a:t>Kadın ( n:20) ve Erkek ( n:13)</a:t>
            </a:r>
          </a:p>
          <a:p>
            <a:r>
              <a:rPr lang="tr-TR" dirty="0"/>
              <a:t>Kadın:  antikor negatif( n:17)  pozitif ( n:3)</a:t>
            </a:r>
          </a:p>
          <a:p>
            <a:r>
              <a:rPr lang="tr-TR" dirty="0"/>
              <a:t>Erkeklerde 12 si negatif , sadece 1 hastanın pozitif gelmiş.</a:t>
            </a:r>
          </a:p>
          <a:p>
            <a:endParaRPr lang="tr-T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76267729"/>
              </p:ext>
            </p:extLst>
          </p:nvPr>
        </p:nvGraphicFramePr>
        <p:xfrm>
          <a:off x="6172201" y="1819835"/>
          <a:ext cx="4271682" cy="3971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5647576" cy="1011874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tr-TR" dirty="0"/>
              <a:t>çölyak hastalığı</a:t>
            </a:r>
          </a:p>
        </p:txBody>
      </p:sp>
    </p:spTree>
    <p:extLst>
      <p:ext uri="{BB962C8B-B14F-4D97-AF65-F5344CB8AC3E}">
        <p14:creationId xmlns:p14="http://schemas.microsoft.com/office/powerpoint/2010/main" val="1498698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Çölyak tanısı alan toplam 4 vakadan sadece 1( bir) hastaya endoskopi ve biyopsi yapıldı.(%25)</a:t>
            </a:r>
          </a:p>
          <a:p>
            <a:r>
              <a:rPr lang="tr-TR" dirty="0"/>
              <a:t>Antikor pozitifliği olanların  %25’inde  </a:t>
            </a:r>
            <a:r>
              <a:rPr lang="tr-TR" dirty="0">
                <a:solidFill>
                  <a:srgbClr val="002060"/>
                </a:solidFill>
              </a:rPr>
              <a:t>patolojik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olarak  çölyak  tanısı kondu.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8200995" cy="891105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tr-TR" dirty="0"/>
              <a:t>çölyak hastalığı</a:t>
            </a:r>
          </a:p>
        </p:txBody>
      </p:sp>
    </p:spTree>
    <p:extLst>
      <p:ext uri="{BB962C8B-B14F-4D97-AF65-F5344CB8AC3E}">
        <p14:creationId xmlns:p14="http://schemas.microsoft.com/office/powerpoint/2010/main" val="729608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742002"/>
              </p:ext>
            </p:extLst>
          </p:nvPr>
        </p:nvGraphicFramePr>
        <p:xfrm>
          <a:off x="1141413" y="1963268"/>
          <a:ext cx="9906000" cy="4292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110968585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870568172"/>
                    </a:ext>
                  </a:extLst>
                </a:gridCol>
              </a:tblGrid>
              <a:tr h="377999">
                <a:tc>
                  <a:txBody>
                    <a:bodyPr/>
                    <a:lstStyle/>
                    <a:p>
                      <a:r>
                        <a:rPr lang="tr-TR" dirty="0"/>
                        <a:t>Cinsiyet ( Kadın/erkek)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% 75/25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200314"/>
                  </a:ext>
                </a:extLst>
              </a:tr>
              <a:tr h="652436">
                <a:tc>
                  <a:txBody>
                    <a:bodyPr/>
                    <a:lstStyle/>
                    <a:p>
                      <a:r>
                        <a:rPr lang="tr-TR" dirty="0"/>
                        <a:t>Yaş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6.7 ± 2.8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384628"/>
                  </a:ext>
                </a:extLst>
              </a:tr>
              <a:tr h="652436">
                <a:tc>
                  <a:txBody>
                    <a:bodyPr/>
                    <a:lstStyle/>
                    <a:p>
                      <a:r>
                        <a:rPr lang="tr-TR" dirty="0"/>
                        <a:t>Ortalama diyabet süresi( yıl)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effectLst/>
                        </a:rPr>
                        <a:t>17</a:t>
                      </a:r>
                      <a:r>
                        <a:rPr lang="en-US" sz="1800" dirty="0">
                          <a:effectLst/>
                        </a:rPr>
                        <a:t>.7 ± </a:t>
                      </a:r>
                      <a:r>
                        <a:rPr lang="tr-TR" sz="1800" dirty="0">
                          <a:effectLst/>
                        </a:rPr>
                        <a:t>1</a:t>
                      </a:r>
                      <a:r>
                        <a:rPr lang="en-US" sz="1800" dirty="0">
                          <a:effectLst/>
                        </a:rPr>
                        <a:t>2.</a:t>
                      </a:r>
                      <a:r>
                        <a:rPr lang="tr-TR" sz="1800" dirty="0">
                          <a:effectLst/>
                        </a:rPr>
                        <a:t>4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101751"/>
                  </a:ext>
                </a:extLst>
              </a:tr>
              <a:tr h="652436">
                <a:tc>
                  <a:txBody>
                    <a:bodyPr/>
                    <a:lstStyle/>
                    <a:p>
                      <a:r>
                        <a:rPr lang="tr-TR" dirty="0"/>
                        <a:t>Başvuruda</a:t>
                      </a:r>
                      <a:r>
                        <a:rPr lang="tr-TR" baseline="0" dirty="0"/>
                        <a:t> ortalama HbA1c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r>
                        <a:rPr lang="tr-TR" sz="1800" dirty="0">
                          <a:effectLst/>
                        </a:rPr>
                        <a:t>.5</a:t>
                      </a:r>
                      <a:r>
                        <a:rPr lang="en-US" sz="1800" dirty="0">
                          <a:effectLst/>
                        </a:rPr>
                        <a:t> ±</a:t>
                      </a:r>
                      <a:r>
                        <a:rPr lang="tr-TR" sz="1800" dirty="0">
                          <a:effectLst/>
                        </a:rPr>
                        <a:t>1.0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271156"/>
                  </a:ext>
                </a:extLst>
              </a:tr>
              <a:tr h="652436">
                <a:tc>
                  <a:txBody>
                    <a:bodyPr/>
                    <a:lstStyle/>
                    <a:p>
                      <a:r>
                        <a:rPr lang="tr-TR" dirty="0"/>
                        <a:t>Başvuruda</a:t>
                      </a:r>
                      <a:r>
                        <a:rPr lang="tr-TR" baseline="0" dirty="0"/>
                        <a:t>  </a:t>
                      </a:r>
                      <a:r>
                        <a:rPr lang="tr-TR" dirty="0"/>
                        <a:t>TSH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effectLst/>
                        </a:rPr>
                        <a:t>2,4</a:t>
                      </a:r>
                      <a:r>
                        <a:rPr lang="en-US" sz="1800" dirty="0">
                          <a:effectLst/>
                        </a:rPr>
                        <a:t> ± </a:t>
                      </a:r>
                      <a:r>
                        <a:rPr lang="tr-TR" sz="1800" dirty="0">
                          <a:effectLst/>
                        </a:rPr>
                        <a:t>1.8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299796"/>
                  </a:ext>
                </a:extLst>
              </a:tr>
              <a:tr h="652436">
                <a:tc>
                  <a:txBody>
                    <a:bodyPr/>
                    <a:lstStyle/>
                    <a:p>
                      <a:r>
                        <a:rPr lang="tr-TR" dirty="0"/>
                        <a:t>Başvuruda 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effectLst/>
                        </a:rPr>
                        <a:t>4</a:t>
                      </a:r>
                      <a:r>
                        <a:rPr lang="en-US" sz="1800" dirty="0">
                          <a:effectLst/>
                        </a:rPr>
                        <a:t>.7 ± </a:t>
                      </a:r>
                      <a:r>
                        <a:rPr lang="tr-TR" sz="1800" dirty="0">
                          <a:effectLst/>
                        </a:rPr>
                        <a:t>5.7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094090"/>
                  </a:ext>
                </a:extLst>
              </a:tr>
              <a:tr h="652436">
                <a:tc>
                  <a:txBody>
                    <a:bodyPr/>
                    <a:lstStyle/>
                    <a:p>
                      <a:r>
                        <a:rPr lang="tr-TR" dirty="0"/>
                        <a:t>VKİ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effectLst/>
                        </a:rPr>
                        <a:t>21.4</a:t>
                      </a:r>
                      <a:r>
                        <a:rPr lang="en-US" sz="1800" dirty="0">
                          <a:effectLst/>
                        </a:rPr>
                        <a:t> ± </a:t>
                      </a:r>
                      <a:r>
                        <a:rPr lang="tr-TR" sz="1800" dirty="0">
                          <a:effectLst/>
                        </a:rPr>
                        <a:t>1.8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712635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46980" y="1000664"/>
            <a:ext cx="11067691" cy="715993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tr-TR" sz="1800" dirty="0"/>
              <a:t>Ttg-ıga VAKALARININ ANTİKOR(+) LİĞİ SAPTANDIĞI  VİZİTTEKİ DEMOGRAFİK ÖZELLİKLERİ (n: 4)</a:t>
            </a:r>
          </a:p>
        </p:txBody>
      </p:sp>
    </p:spTree>
    <p:extLst>
      <p:ext uri="{BB962C8B-B14F-4D97-AF65-F5344CB8AC3E}">
        <p14:creationId xmlns:p14="http://schemas.microsoft.com/office/powerpoint/2010/main" val="817339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TTGA IGA ( +) 4 vakadan 1’i (%25’i) erkek, 3’ü(%75)kadın. </a:t>
            </a:r>
          </a:p>
          <a:p>
            <a:r>
              <a:rPr lang="tr-TR" dirty="0">
                <a:solidFill>
                  <a:srgbClr val="002060"/>
                </a:solidFill>
              </a:rPr>
              <a:t>Cinsiyet</a:t>
            </a:r>
            <a:r>
              <a:rPr lang="tr-TR" dirty="0"/>
              <a:t> ile çölyak olma arasında bir ilişkİ gösteremezsek de</a:t>
            </a:r>
          </a:p>
          <a:p>
            <a:r>
              <a:rPr lang="tr-TR" dirty="0">
                <a:solidFill>
                  <a:schemeClr val="bg1"/>
                </a:solidFill>
                <a:highlight>
                  <a:srgbClr val="FFFF00"/>
                </a:highlight>
              </a:rPr>
              <a:t>Bu analiz için sayıyı artırmamız gerekiyor !!!</a:t>
            </a:r>
            <a:r>
              <a:rPr lang="tr-TR" dirty="0">
                <a:solidFill>
                  <a:srgbClr val="FFFF00"/>
                </a:solidFill>
              </a:rPr>
              <a:t>(p= 0.69 p&gt;0.5)</a:t>
            </a:r>
            <a:endParaRPr lang="tr-TR" dirty="0"/>
          </a:p>
          <a:p>
            <a:endParaRPr lang="tr-TR" dirty="0">
              <a:solidFill>
                <a:srgbClr val="FFFF0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199802"/>
              </p:ext>
            </p:extLst>
          </p:nvPr>
        </p:nvGraphicFramePr>
        <p:xfrm>
          <a:off x="3415552" y="3987799"/>
          <a:ext cx="5423649" cy="17287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7910">
                  <a:extLst>
                    <a:ext uri="{9D8B030D-6E8A-4147-A177-3AD203B41FA5}">
                      <a16:colId xmlns:a16="http://schemas.microsoft.com/office/drawing/2014/main" val="475943751"/>
                    </a:ext>
                  </a:extLst>
                </a:gridCol>
                <a:gridCol w="1003586">
                  <a:extLst>
                    <a:ext uri="{9D8B030D-6E8A-4147-A177-3AD203B41FA5}">
                      <a16:colId xmlns:a16="http://schemas.microsoft.com/office/drawing/2014/main" val="1567099754"/>
                    </a:ext>
                  </a:extLst>
                </a:gridCol>
                <a:gridCol w="1003586">
                  <a:extLst>
                    <a:ext uri="{9D8B030D-6E8A-4147-A177-3AD203B41FA5}">
                      <a16:colId xmlns:a16="http://schemas.microsoft.com/office/drawing/2014/main" val="1656015452"/>
                    </a:ext>
                  </a:extLst>
                </a:gridCol>
                <a:gridCol w="1438567">
                  <a:extLst>
                    <a:ext uri="{9D8B030D-6E8A-4147-A177-3AD203B41FA5}">
                      <a16:colId xmlns:a16="http://schemas.microsoft.com/office/drawing/2014/main" val="795673681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Chi-Square Tests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269072"/>
                  </a:ext>
                </a:extLst>
              </a:tr>
              <a:tr h="573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Value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df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Asymptotic Significance (2-sided)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4870665"/>
                  </a:ext>
                </a:extLst>
              </a:tr>
              <a:tr h="19124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Pearson Chi-Square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,866</a:t>
                      </a:r>
                      <a:r>
                        <a:rPr lang="tr-TR" sz="900" baseline="30000">
                          <a:effectLst/>
                        </a:rPr>
                        <a:t>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highlight>
                            <a:srgbClr val="FFFF00"/>
                          </a:highlight>
                        </a:rPr>
                        <a:t>,649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99774985"/>
                  </a:ext>
                </a:extLst>
              </a:tr>
              <a:tr h="19124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Likelihood Ratio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,901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2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,637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20950383"/>
                  </a:ext>
                </a:extLst>
              </a:tr>
              <a:tr h="19124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N of Valid Cases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73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95346532"/>
                  </a:ext>
                </a:extLst>
              </a:tr>
              <a:tr h="382495">
                <a:tc grid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a. 2 cells (33,3%) have expected count less than 5. The minimum expected count is 1,75.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527123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6311810" cy="1167150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tr-TR" dirty="0"/>
              <a:t>çölyak hastalığı</a:t>
            </a:r>
          </a:p>
        </p:txBody>
      </p:sp>
    </p:spTree>
    <p:extLst>
      <p:ext uri="{BB962C8B-B14F-4D97-AF65-F5344CB8AC3E}">
        <p14:creationId xmlns:p14="http://schemas.microsoft.com/office/powerpoint/2010/main" val="2161177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967125"/>
              </p:ext>
            </p:extLst>
          </p:nvPr>
        </p:nvGraphicFramePr>
        <p:xfrm>
          <a:off x="1565562" y="374072"/>
          <a:ext cx="8465130" cy="599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9273">
                  <a:extLst>
                    <a:ext uri="{9D8B030D-6E8A-4147-A177-3AD203B41FA5}">
                      <a16:colId xmlns:a16="http://schemas.microsoft.com/office/drawing/2014/main" val="2261768068"/>
                    </a:ext>
                  </a:extLst>
                </a:gridCol>
                <a:gridCol w="1989273">
                  <a:extLst>
                    <a:ext uri="{9D8B030D-6E8A-4147-A177-3AD203B41FA5}">
                      <a16:colId xmlns:a16="http://schemas.microsoft.com/office/drawing/2014/main" val="2252485509"/>
                    </a:ext>
                  </a:extLst>
                </a:gridCol>
                <a:gridCol w="1989273">
                  <a:extLst>
                    <a:ext uri="{9D8B030D-6E8A-4147-A177-3AD203B41FA5}">
                      <a16:colId xmlns:a16="http://schemas.microsoft.com/office/drawing/2014/main" val="2391299175"/>
                    </a:ext>
                  </a:extLst>
                </a:gridCol>
                <a:gridCol w="832437">
                  <a:extLst>
                    <a:ext uri="{9D8B030D-6E8A-4147-A177-3AD203B41FA5}">
                      <a16:colId xmlns:a16="http://schemas.microsoft.com/office/drawing/2014/main" val="1793963424"/>
                    </a:ext>
                  </a:extLst>
                </a:gridCol>
                <a:gridCol w="832437">
                  <a:extLst>
                    <a:ext uri="{9D8B030D-6E8A-4147-A177-3AD203B41FA5}">
                      <a16:colId xmlns:a16="http://schemas.microsoft.com/office/drawing/2014/main" val="2311304464"/>
                    </a:ext>
                  </a:extLst>
                </a:gridCol>
                <a:gridCol w="832437">
                  <a:extLst>
                    <a:ext uri="{9D8B030D-6E8A-4147-A177-3AD203B41FA5}">
                      <a16:colId xmlns:a16="http://schemas.microsoft.com/office/drawing/2014/main" val="97304608"/>
                    </a:ext>
                  </a:extLst>
                </a:gridCol>
              </a:tblGrid>
              <a:tr h="259096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ÇOLYAK_DURUMU * CİNSİYET Crosstabulation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47625"/>
                  </a:ext>
                </a:extLst>
              </a:tr>
              <a:tr h="259096">
                <a:tc rowSpan="2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CİNSİYET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Total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93708826"/>
                  </a:ext>
                </a:extLst>
              </a:tr>
              <a:tr h="259096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ERKEK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KADIN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762232"/>
                  </a:ext>
                </a:extLst>
              </a:tr>
              <a:tr h="259096">
                <a:tc rowSpan="1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 dirty="0">
                          <a:effectLst/>
                          <a:highlight>
                            <a:srgbClr val="FFFF00"/>
                          </a:highlight>
                        </a:rPr>
                        <a:t>ÇOLYAK_DURUMU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  <a:highlight>
                            <a:srgbClr val="FFFF00"/>
                          </a:highlight>
                        </a:rPr>
                        <a:t>1,00</a:t>
                      </a:r>
                      <a:endParaRPr lang="tr-TR" sz="800">
                        <a:effectLst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  <a:highlight>
                            <a:srgbClr val="FFFF00"/>
                          </a:highlight>
                        </a:rPr>
                        <a:t>BİLİNMİYOR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Count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19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21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40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21502406"/>
                  </a:ext>
                </a:extLst>
              </a:tr>
              <a:tr h="2590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Expected Count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17,5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22,5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40,0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95069183"/>
                  </a:ext>
                </a:extLst>
              </a:tr>
              <a:tr h="5181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% within ÇOLYAK_DURUMU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47,5%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52,5%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100,0%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03826653"/>
                  </a:ext>
                </a:extLst>
              </a:tr>
              <a:tr h="2590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% within CİNSİYET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59,4%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51,2%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54,8%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71049699"/>
                  </a:ext>
                </a:extLst>
              </a:tr>
              <a:tr h="2590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 dirty="0">
                          <a:effectLst/>
                          <a:highlight>
                            <a:srgbClr val="FFFF00"/>
                          </a:highlight>
                        </a:rPr>
                        <a:t>2,00</a:t>
                      </a:r>
                      <a:endParaRPr lang="tr-TR" sz="800" dirty="0">
                        <a:effectLst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 dirty="0">
                          <a:effectLst/>
                          <a:highlight>
                            <a:srgbClr val="FFFF00"/>
                          </a:highlight>
                        </a:rPr>
                        <a:t>NEGATF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Count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12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17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29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10781098"/>
                  </a:ext>
                </a:extLst>
              </a:tr>
              <a:tr h="2590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Expected Count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12,7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16,3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29,0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30229654"/>
                  </a:ext>
                </a:extLst>
              </a:tr>
              <a:tr h="5181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% within ÇOLYAK_DURUMU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41,4%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58,6%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100,0%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72126689"/>
                  </a:ext>
                </a:extLst>
              </a:tr>
              <a:tr h="2590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% within CİNSİYET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37,5%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41,5%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39,7%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61971196"/>
                  </a:ext>
                </a:extLst>
              </a:tr>
              <a:tr h="2983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  <a:highlight>
                            <a:srgbClr val="FFFF00"/>
                          </a:highlight>
                        </a:rPr>
                        <a:t>3,00</a:t>
                      </a:r>
                      <a:endParaRPr lang="tr-TR" sz="800">
                        <a:effectLst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  <a:highlight>
                            <a:srgbClr val="FFFF00"/>
                          </a:highlight>
                        </a:rPr>
                        <a:t>POZ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524000" algn="r"/>
                        </a:tabLst>
                      </a:pPr>
                      <a:r>
                        <a:rPr lang="tr-TR" sz="700">
                          <a:effectLst/>
                        </a:rPr>
                        <a:t>Count	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35814260"/>
                  </a:ext>
                </a:extLst>
              </a:tr>
              <a:tr h="2590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Expected Count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1,8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2,2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4,0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44627113"/>
                  </a:ext>
                </a:extLst>
              </a:tr>
              <a:tr h="5181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% within ÇOLYAK_DURUMU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25,0%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75,0%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100,0%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7015509"/>
                  </a:ext>
                </a:extLst>
              </a:tr>
              <a:tr h="2590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% within CİNSİYET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3,1%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7,3%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5,5%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51815835"/>
                  </a:ext>
                </a:extLst>
              </a:tr>
              <a:tr h="259096">
                <a:tc rowSpan="4"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Total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Count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32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41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73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01455622"/>
                  </a:ext>
                </a:extLst>
              </a:tr>
              <a:tr h="259096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Expected Count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32,0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41,0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73,0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58329120"/>
                  </a:ext>
                </a:extLst>
              </a:tr>
              <a:tr h="518192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% within ÇOLYAK_DURUMU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43,8%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56,2%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100,0%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6813442"/>
                  </a:ext>
                </a:extLst>
              </a:tr>
              <a:tr h="259096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 dirty="0">
                          <a:effectLst/>
                        </a:rPr>
                        <a:t>% within CİNSİYET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100,0%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100,0%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700" dirty="0">
                          <a:effectLst/>
                        </a:rPr>
                        <a:t>100,0%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050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632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2060"/>
                </a:solidFill>
              </a:rPr>
              <a:t>Hba1c</a:t>
            </a:r>
            <a:r>
              <a:rPr lang="tr-TR" dirty="0"/>
              <a:t> seviyeleri çölyak olma durumlarına göre farklı değil (p = 0.77)</a:t>
            </a:r>
          </a:p>
          <a:p>
            <a:pPr marL="0" indent="0">
              <a:buNone/>
            </a:pPr>
            <a:endParaRPr lang="tr-TR" dirty="0">
              <a:solidFill>
                <a:srgbClr val="FFFF0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353231"/>
              </p:ext>
            </p:extLst>
          </p:nvPr>
        </p:nvGraphicFramePr>
        <p:xfrm>
          <a:off x="1371600" y="3235572"/>
          <a:ext cx="3643744" cy="25556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2385">
                  <a:extLst>
                    <a:ext uri="{9D8B030D-6E8A-4147-A177-3AD203B41FA5}">
                      <a16:colId xmlns:a16="http://schemas.microsoft.com/office/drawing/2014/main" val="1559312930"/>
                    </a:ext>
                  </a:extLst>
                </a:gridCol>
                <a:gridCol w="1112385">
                  <a:extLst>
                    <a:ext uri="{9D8B030D-6E8A-4147-A177-3AD203B41FA5}">
                      <a16:colId xmlns:a16="http://schemas.microsoft.com/office/drawing/2014/main" val="3172258073"/>
                    </a:ext>
                  </a:extLst>
                </a:gridCol>
                <a:gridCol w="709487">
                  <a:extLst>
                    <a:ext uri="{9D8B030D-6E8A-4147-A177-3AD203B41FA5}">
                      <a16:colId xmlns:a16="http://schemas.microsoft.com/office/drawing/2014/main" val="802283403"/>
                    </a:ext>
                  </a:extLst>
                </a:gridCol>
                <a:gridCol w="709487">
                  <a:extLst>
                    <a:ext uri="{9D8B030D-6E8A-4147-A177-3AD203B41FA5}">
                      <a16:colId xmlns:a16="http://schemas.microsoft.com/office/drawing/2014/main" val="4240491213"/>
                    </a:ext>
                  </a:extLst>
                </a:gridCol>
              </a:tblGrid>
              <a:tr h="396434"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Ranks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04090"/>
                  </a:ext>
                </a:extLst>
              </a:tr>
              <a:tr h="4318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ÇOLYAK_DURUMU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Mean Rank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48943081"/>
                  </a:ext>
                </a:extLst>
              </a:tr>
              <a:tr h="431839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hba1c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1,00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33,12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5183981"/>
                  </a:ext>
                </a:extLst>
              </a:tr>
              <a:tr h="4318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2,00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30,65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91789898"/>
                  </a:ext>
                </a:extLst>
              </a:tr>
              <a:tr h="4318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3,00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31,83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6237157"/>
                  </a:ext>
                </a:extLst>
              </a:tr>
              <a:tr h="4318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Total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63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5201892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429375" y="2571949"/>
            <a:ext cx="11266419" cy="95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592" y="3537538"/>
            <a:ext cx="4554107" cy="230448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tr-TR" dirty="0"/>
              <a:t>çölyak hastalığı</a:t>
            </a:r>
          </a:p>
        </p:txBody>
      </p:sp>
    </p:spTree>
    <p:extLst>
      <p:ext uri="{BB962C8B-B14F-4D97-AF65-F5344CB8AC3E}">
        <p14:creationId xmlns:p14="http://schemas.microsoft.com/office/powerpoint/2010/main" val="2388123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Kliniğimizde erişkin Tip 1 Diyabetli bireylerde Çölyak taraması yapılsa da yeterli değil.</a:t>
            </a:r>
          </a:p>
          <a:p>
            <a:r>
              <a:rPr lang="tr-TR" dirty="0"/>
              <a:t>Çölyakın önemli bir bölümünde belirgin klinik olmaması tanıyı geciktirebilir.</a:t>
            </a:r>
          </a:p>
          <a:p>
            <a:r>
              <a:rPr lang="tr-TR" dirty="0"/>
              <a:t>Düzenli tarama programlarının uygulanması daha fazla tanı konulmasını sağlayabilir. 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91090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279" y="0"/>
            <a:ext cx="95581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76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ADA ( American Diabetes Assosication) tip 1 diabetli hastalarda  çölyak taraması önerisi: </a:t>
            </a:r>
          </a:p>
          <a:p>
            <a:pPr marL="0" indent="0">
              <a:buNone/>
            </a:pPr>
            <a:r>
              <a:rPr lang="tr-TR" dirty="0"/>
              <a:t>       *tanı anında ( ilk yıl içinde)</a:t>
            </a:r>
          </a:p>
          <a:p>
            <a:pPr marL="0" indent="0">
              <a:buNone/>
            </a:pPr>
            <a:r>
              <a:rPr lang="tr-TR" dirty="0"/>
              <a:t>       *önceki antikor taraması negatifse :2-5 yılda bir tekrar</a:t>
            </a:r>
          </a:p>
          <a:p>
            <a:pPr marL="0" indent="0">
              <a:buNone/>
            </a:pPr>
            <a:r>
              <a:rPr lang="tr-TR" dirty="0"/>
              <a:t>       *hastanın</a:t>
            </a:r>
            <a:r>
              <a:rPr lang="tr-TR" dirty="0">
                <a:solidFill>
                  <a:schemeClr val="bg1"/>
                </a:solidFill>
              </a:rPr>
              <a:t> semptomu </a:t>
            </a:r>
            <a:r>
              <a:rPr lang="tr-TR" dirty="0"/>
              <a:t>varsa : hemen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2" y="1095556"/>
            <a:ext cx="8822098" cy="897146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tr-TR" dirty="0"/>
              <a:t>Tip 1 Diyabet ve çölyak</a:t>
            </a:r>
          </a:p>
        </p:txBody>
      </p:sp>
    </p:spTree>
    <p:extLst>
      <p:ext uri="{BB962C8B-B14F-4D97-AF65-F5344CB8AC3E}">
        <p14:creationId xmlns:p14="http://schemas.microsoft.com/office/powerpoint/2010/main" val="36955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496" y="0"/>
            <a:ext cx="48934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947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dirty="0">
                <a:solidFill>
                  <a:srgbClr val="FF0000"/>
                </a:solidFill>
              </a:rPr>
            </a:br>
            <a:br>
              <a:rPr lang="tr-TR" dirty="0">
                <a:solidFill>
                  <a:srgbClr val="FF0000"/>
                </a:solidFill>
              </a:rPr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  </a:t>
            </a:r>
            <a:r>
              <a:rPr lang="tr-TR" dirty="0">
                <a:solidFill>
                  <a:schemeClr val="bg1"/>
                </a:solidFill>
              </a:rPr>
              <a:t>Gastrointestinal semptomlar</a:t>
            </a:r>
          </a:p>
          <a:p>
            <a:r>
              <a:rPr lang="tr-TR" dirty="0"/>
              <a:t>kronik/intermitant diyare/ kabızlık/karın ağrısı/karında distansiyon/bulantı/kusma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2860" y="819509"/>
            <a:ext cx="10779991" cy="7073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Tip 1 diyabet ve Çölyak semptom ve bulgular</a:t>
            </a:r>
            <a:endParaRPr lang="tr-T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162" y="1679274"/>
            <a:ext cx="1518249" cy="24362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837" y="4511616"/>
            <a:ext cx="4832574" cy="219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631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856" y="2097088"/>
            <a:ext cx="11144392" cy="3541714"/>
          </a:xfrm>
        </p:spPr>
        <p:txBody>
          <a:bodyPr>
            <a:normAutofit fontScale="25000" lnSpcReduction="20000"/>
          </a:bodyPr>
          <a:lstStyle/>
          <a:p>
            <a:endParaRPr lang="tr-TR" dirty="0"/>
          </a:p>
          <a:p>
            <a:r>
              <a:rPr lang="tr-TR" sz="9600" dirty="0">
                <a:solidFill>
                  <a:schemeClr val="bg1"/>
                </a:solidFill>
              </a:rPr>
              <a:t>Ekstraintestinal semptomlar</a:t>
            </a:r>
          </a:p>
          <a:p>
            <a:r>
              <a:rPr lang="tr-TR" sz="4300" dirty="0"/>
              <a:t>Kilo kaybı </a:t>
            </a:r>
          </a:p>
          <a:p>
            <a:r>
              <a:rPr lang="tr-TR" sz="4300" dirty="0"/>
              <a:t>Büyüme-gelişme geriliği</a:t>
            </a:r>
          </a:p>
          <a:p>
            <a:r>
              <a:rPr lang="tr-TR" sz="4300" dirty="0"/>
              <a:t>Gecikmiş puberte/amenore</a:t>
            </a:r>
          </a:p>
          <a:p>
            <a:r>
              <a:rPr lang="tr-TR" sz="4300" dirty="0"/>
              <a:t>İrritabilite/ kronik yorgunluk / kronik demir ekskilği anemisi </a:t>
            </a:r>
          </a:p>
          <a:p>
            <a:r>
              <a:rPr lang="tr-TR" sz="4300" dirty="0"/>
              <a:t>Nöropati</a:t>
            </a:r>
          </a:p>
          <a:p>
            <a:r>
              <a:rPr lang="tr-TR" sz="4300" dirty="0"/>
              <a:t>Azalmış kemik mineralizasyonu ( osteopeni/osteoporoz),  tekrarlayan kırıklar</a:t>
            </a:r>
          </a:p>
          <a:p>
            <a:r>
              <a:rPr lang="tr-TR" sz="4300" dirty="0"/>
              <a:t>Tekrarlayan aftöz stomatit</a:t>
            </a:r>
          </a:p>
          <a:p>
            <a:r>
              <a:rPr lang="tr-TR" sz="4300" dirty="0"/>
              <a:t>Dermatits hepatiformis </a:t>
            </a:r>
          </a:p>
          <a:p>
            <a:r>
              <a:rPr lang="tr-TR" sz="4300" dirty="0"/>
              <a:t> Dental enamel defektler•</a:t>
            </a:r>
          </a:p>
          <a:p>
            <a:r>
              <a:rPr lang="tr-TR" sz="4300" dirty="0"/>
              <a:t> Anormal karaciğer fonksiyonları</a:t>
            </a:r>
          </a:p>
          <a:p>
            <a:endParaRPr lang="tr-TR" sz="4300" dirty="0"/>
          </a:p>
          <a:p>
            <a:r>
              <a:rPr lang="tr-TR" sz="4300" dirty="0"/>
              <a:t>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5856" y="618518"/>
            <a:ext cx="10271555" cy="1029127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tr-TR" dirty="0"/>
              <a:t>Tip 1 diyabet ve Çölyak semptom ve bulgular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906" y="2346385"/>
            <a:ext cx="3417945" cy="255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58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chemeClr val="bg1"/>
                </a:solidFill>
              </a:rPr>
              <a:t>Yüksek riskli durumlar</a:t>
            </a:r>
          </a:p>
          <a:p>
            <a:r>
              <a:rPr lang="tr-TR" dirty="0"/>
              <a:t>Çölyak hastalığı olan 1. derece yakın</a:t>
            </a:r>
          </a:p>
          <a:p>
            <a:r>
              <a:rPr lang="tr-TR" dirty="0"/>
              <a:t>Otoimmun hastalıklar (T1DM, tiroid hastalıkları,karaciğer hastalıkları</a:t>
            </a:r>
          </a:p>
          <a:p>
            <a:r>
              <a:rPr lang="tr-TR" dirty="0"/>
              <a:t> Down sendromu</a:t>
            </a:r>
          </a:p>
          <a:p>
            <a:r>
              <a:rPr lang="tr-TR" dirty="0"/>
              <a:t>Turner sendromu </a:t>
            </a:r>
          </a:p>
          <a:p>
            <a:r>
              <a:rPr lang="tr-TR" dirty="0"/>
              <a:t> Williams-Beuren sendromu </a:t>
            </a:r>
          </a:p>
          <a:p>
            <a:r>
              <a:rPr lang="tr-TR" dirty="0"/>
              <a:t> IgA eksikliği</a:t>
            </a:r>
          </a:p>
          <a:p>
            <a:endParaRPr lang="tr-T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2091" y="618518"/>
            <a:ext cx="10495320" cy="1029127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tr-TR" dirty="0"/>
              <a:t>Tip 1 diyabet ve Çölyak semptom ve bulgular</a:t>
            </a:r>
          </a:p>
        </p:txBody>
      </p:sp>
    </p:spTree>
    <p:extLst>
      <p:ext uri="{BB962C8B-B14F-4D97-AF65-F5344CB8AC3E}">
        <p14:creationId xmlns:p14="http://schemas.microsoft.com/office/powerpoint/2010/main" val="320072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solidFill>
                  <a:schemeClr val="bg1"/>
                </a:solidFill>
              </a:rPr>
              <a:t>ADA ( American Diabetes Assosication) </a:t>
            </a:r>
            <a:r>
              <a:rPr lang="tr-TR" dirty="0"/>
              <a:t>tip 1 diabetli hastalarda  çölyak taraması önerisi: </a:t>
            </a:r>
          </a:p>
          <a:p>
            <a:endParaRPr lang="tr-TR" dirty="0"/>
          </a:p>
          <a:p>
            <a:r>
              <a:rPr lang="tr-TR" dirty="0"/>
              <a:t>Tip 1 DM li hastanın  IGA eksikliği yoksa tarama </a:t>
            </a:r>
            <a:r>
              <a:rPr lang="tr-TR" dirty="0">
                <a:solidFill>
                  <a:schemeClr val="bg1"/>
                </a:solidFill>
              </a:rPr>
              <a:t>TTGA IGA </a:t>
            </a:r>
          </a:p>
          <a:p>
            <a:r>
              <a:rPr lang="tr-TR" dirty="0"/>
              <a:t>Tip 1 DM li hastanın eğer IGA eksikliği varsa: </a:t>
            </a:r>
            <a:r>
              <a:rPr lang="tr-TR" dirty="0">
                <a:solidFill>
                  <a:schemeClr val="bg1"/>
                </a:solidFill>
              </a:rPr>
              <a:t>TG IGG ve/veya deamidaz gliadin peptid IGG </a:t>
            </a:r>
            <a:r>
              <a:rPr lang="tr-TR" dirty="0"/>
              <a:t>ile öneriyor.</a:t>
            </a:r>
          </a:p>
          <a:p>
            <a:pPr marL="0" indent="0">
              <a:buNone/>
            </a:pPr>
            <a:r>
              <a:rPr lang="tr-TR" dirty="0"/>
              <a:t>(Anti-endomisyum antikor yüksek maliyet nedeniyle başlangıç taramada önerilmiyor. 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0424" y="627145"/>
            <a:ext cx="6803516" cy="916983"/>
          </a:xfr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tr-TR" dirty="0"/>
              <a:t>Tip 1 Diyabet ve çölyak</a:t>
            </a:r>
          </a:p>
        </p:txBody>
      </p:sp>
    </p:spTree>
    <p:extLst>
      <p:ext uri="{BB962C8B-B14F-4D97-AF65-F5344CB8AC3E}">
        <p14:creationId xmlns:p14="http://schemas.microsoft.com/office/powerpoint/2010/main" val="2155546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2012 </a:t>
            </a:r>
            <a:r>
              <a:rPr lang="en-US" dirty="0" err="1"/>
              <a:t>yılında</a:t>
            </a:r>
            <a:r>
              <a:rPr lang="en-US" dirty="0"/>
              <a:t> </a:t>
            </a:r>
            <a:r>
              <a:rPr lang="en-US" dirty="0" err="1"/>
              <a:t>yayınlanan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ESPGHAN </a:t>
            </a:r>
            <a:r>
              <a:rPr lang="en-US" dirty="0" err="1">
                <a:solidFill>
                  <a:srgbClr val="FFFF00"/>
                </a:solidFill>
              </a:rPr>
              <a:t>konsensusu</a:t>
            </a:r>
            <a:r>
              <a:rPr lang="tr-TR" dirty="0">
                <a:solidFill>
                  <a:srgbClr val="FFFF00"/>
                </a:solidFill>
              </a:rPr>
              <a:t>nda: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i="1" dirty="0" err="1"/>
              <a:t>Çölyak</a:t>
            </a:r>
            <a:r>
              <a:rPr lang="en-US" i="1" dirty="0"/>
              <a:t> </a:t>
            </a:r>
            <a:r>
              <a:rPr lang="en-US" i="1" dirty="0" err="1"/>
              <a:t>hastalığı</a:t>
            </a:r>
            <a:r>
              <a:rPr lang="en-US" i="1" dirty="0"/>
              <a:t> </a:t>
            </a:r>
            <a:r>
              <a:rPr lang="en-US" i="1" dirty="0" err="1"/>
              <a:t>için</a:t>
            </a:r>
            <a:r>
              <a:rPr lang="tr-TR" i="1" dirty="0"/>
              <a:t> </a:t>
            </a:r>
            <a:r>
              <a:rPr lang="en-US" i="1" dirty="0"/>
              <a:t> </a:t>
            </a:r>
            <a:r>
              <a:rPr lang="en-US" i="1" dirty="0" err="1">
                <a:solidFill>
                  <a:schemeClr val="bg1"/>
                </a:solidFill>
              </a:rPr>
              <a:t>riskli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durumlarda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doku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transglutaminaz</a:t>
            </a:r>
            <a:r>
              <a:rPr lang="en-US" i="1" dirty="0">
                <a:solidFill>
                  <a:schemeClr val="bg1"/>
                </a:solidFill>
              </a:rPr>
              <a:t> IgA </a:t>
            </a:r>
            <a:r>
              <a:rPr lang="en-US" i="1" dirty="0" err="1">
                <a:solidFill>
                  <a:schemeClr val="bg1"/>
                </a:solidFill>
              </a:rPr>
              <a:t>antikor</a:t>
            </a:r>
            <a:r>
              <a:rPr lang="en-US" i="1" dirty="0">
                <a:solidFill>
                  <a:schemeClr val="bg1"/>
                </a:solidFill>
              </a:rPr>
              <a:t> (TGA IGA) </a:t>
            </a:r>
            <a:r>
              <a:rPr lang="en-US" i="1" dirty="0" err="1">
                <a:solidFill>
                  <a:schemeClr val="bg1"/>
                </a:solidFill>
              </a:rPr>
              <a:t>değerlerinin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normalin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üst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sınırının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üç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katı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/>
              <a:t>olarak</a:t>
            </a:r>
            <a:r>
              <a:rPr lang="en-US" i="1" dirty="0"/>
              <a:t> </a:t>
            </a:r>
            <a:r>
              <a:rPr lang="en-US" i="1" dirty="0" err="1"/>
              <a:t>kabul</a:t>
            </a:r>
            <a:r>
              <a:rPr lang="en-US" i="1" dirty="0"/>
              <a:t> </a:t>
            </a:r>
            <a:r>
              <a:rPr lang="en-US" i="1" dirty="0" err="1"/>
              <a:t>edilmesi</a:t>
            </a:r>
            <a:r>
              <a:rPr lang="en-US" i="1" dirty="0"/>
              <a:t> </a:t>
            </a:r>
            <a:r>
              <a:rPr lang="en-US" i="1" dirty="0" err="1"/>
              <a:t>önerilmekte</a:t>
            </a:r>
            <a:r>
              <a:rPr lang="tr-TR" i="1" dirty="0"/>
              <a:t>ydi</a:t>
            </a:r>
            <a:r>
              <a:rPr lang="en-US" dirty="0"/>
              <a:t> </a:t>
            </a:r>
            <a:r>
              <a:rPr lang="tr-TR" dirty="0"/>
              <a:t>.</a:t>
            </a:r>
            <a:endParaRPr lang="en-US" dirty="0"/>
          </a:p>
          <a:p>
            <a:endParaRPr lang="tr-T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dirty="0"/>
              <a:t>ESPGHAN</a:t>
            </a:r>
            <a:r>
              <a:rPr lang="tr-TR" dirty="0"/>
              <a:t> 2012</a:t>
            </a:r>
          </a:p>
        </p:txBody>
      </p:sp>
    </p:spTree>
    <p:extLst>
      <p:ext uri="{BB962C8B-B14F-4D97-AF65-F5344CB8AC3E}">
        <p14:creationId xmlns:p14="http://schemas.microsoft.com/office/powerpoint/2010/main" val="324537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999</TotalTime>
  <Words>1364</Words>
  <Application>Microsoft Macintosh PowerPoint</Application>
  <PresentationFormat>Geniş ekran</PresentationFormat>
  <Paragraphs>295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3" baseType="lpstr">
      <vt:lpstr>Arial</vt:lpstr>
      <vt:lpstr>Arial Narrow</vt:lpstr>
      <vt:lpstr>Berlin Sans FB Demi</vt:lpstr>
      <vt:lpstr>Calibri</vt:lpstr>
      <vt:lpstr>Tw Cen MT</vt:lpstr>
      <vt:lpstr>Circuit</vt:lpstr>
      <vt:lpstr>ERİŞKİN TİP 1 DİYABET VE ÇÖLYAK  HASTALIĞI VERİLERİ</vt:lpstr>
      <vt:lpstr>Tip 1 Diyabet ve çölyak</vt:lpstr>
      <vt:lpstr>Tip 1 Diyabet ve çölyak</vt:lpstr>
      <vt:lpstr>PowerPoint Sunusu</vt:lpstr>
      <vt:lpstr>  </vt:lpstr>
      <vt:lpstr>Tip 1 diyabet ve Çölyak semptom ve bulgular</vt:lpstr>
      <vt:lpstr>Tip 1 diyabet ve Çölyak semptom ve bulgular</vt:lpstr>
      <vt:lpstr>Tip 1 Diyabet ve çölyak</vt:lpstr>
      <vt:lpstr>ESPGHAN 2012</vt:lpstr>
      <vt:lpstr>ESPGHAN 2020</vt:lpstr>
      <vt:lpstr>Çölyak buzdağı</vt:lpstr>
      <vt:lpstr>Epidemiyoloji</vt:lpstr>
      <vt:lpstr>Epidemiyoloji</vt:lpstr>
      <vt:lpstr>Epidemiyoloji</vt:lpstr>
      <vt:lpstr>Epidemiyoloji</vt:lpstr>
      <vt:lpstr>  Amaç:</vt:lpstr>
      <vt:lpstr>metod:</vt:lpstr>
      <vt:lpstr>    Tip 1 DM tanılı hastaların demografik özellikleri(n: 73)</vt:lpstr>
      <vt:lpstr>Otoimmun tiroid hastalığı</vt:lpstr>
      <vt:lpstr>çölyak hastalığı</vt:lpstr>
      <vt:lpstr>çölyak hastalığı</vt:lpstr>
      <vt:lpstr>Ttg-ıga VAKALARININ ANTİKOR(+) LİĞİ SAPTANDIĞI  VİZİTTEKİ DEMOGRAFİK ÖZELLİKLERİ (n: 4)</vt:lpstr>
      <vt:lpstr>çölyak hastalığı</vt:lpstr>
      <vt:lpstr>PowerPoint Sunusu</vt:lpstr>
      <vt:lpstr>çölyak hastalığı</vt:lpstr>
      <vt:lpstr>Sonuç: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Yeliz Aydemir</dc:creator>
  <cp:lastModifiedBy>Şükrü Hatun</cp:lastModifiedBy>
  <cp:revision>84</cp:revision>
  <dcterms:created xsi:type="dcterms:W3CDTF">2020-12-17T12:46:43Z</dcterms:created>
  <dcterms:modified xsi:type="dcterms:W3CDTF">2020-12-23T19:09:33Z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cdbc7bc-7315-4afd-b3fc-08b705c65f8b_Enabled">
    <vt:lpwstr>True</vt:lpwstr>
  </property>
  <property fmtid="{D5CDD505-2E9C-101B-9397-08002B2CF9AE}" pid="3" name="MSIP_Label_8cdbc7bc-7315-4afd-b3fc-08b705c65f8b_SiteId">
    <vt:lpwstr>4c716f8e-6734-42c4-abdf-e0b3608538e1</vt:lpwstr>
  </property>
  <property fmtid="{D5CDD505-2E9C-101B-9397-08002B2CF9AE}" pid="4" name="MSIP_Label_8cdbc7bc-7315-4afd-b3fc-08b705c65f8b_Owner">
    <vt:lpwstr>yaydemir@kuh.ku.edu.tr</vt:lpwstr>
  </property>
  <property fmtid="{D5CDD505-2E9C-101B-9397-08002B2CF9AE}" pid="5" name="MSIP_Label_8cdbc7bc-7315-4afd-b3fc-08b705c65f8b_SetDate">
    <vt:lpwstr>2020-12-17T16:10:44.9753501Z</vt:lpwstr>
  </property>
  <property fmtid="{D5CDD505-2E9C-101B-9397-08002B2CF9AE}" pid="6" name="MSIP_Label_8cdbc7bc-7315-4afd-b3fc-08b705c65f8b_Name">
    <vt:lpwstr>Genel</vt:lpwstr>
  </property>
  <property fmtid="{D5CDD505-2E9C-101B-9397-08002B2CF9AE}" pid="7" name="MSIP_Label_8cdbc7bc-7315-4afd-b3fc-08b705c65f8b_Application">
    <vt:lpwstr>Microsoft Azure Information Protection</vt:lpwstr>
  </property>
  <property fmtid="{D5CDD505-2E9C-101B-9397-08002B2CF9AE}" pid="8" name="MSIP_Label_8cdbc7bc-7315-4afd-b3fc-08b705c65f8b_Extended_MSFT_Method">
    <vt:lpwstr>Manual</vt:lpwstr>
  </property>
  <property fmtid="{D5CDD505-2E9C-101B-9397-08002B2CF9AE}" pid="9" name="Sensitivity">
    <vt:lpwstr>Genel</vt:lpwstr>
  </property>
</Properties>
</file>