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05" r:id="rId2"/>
    <p:sldId id="477" r:id="rId3"/>
    <p:sldId id="758" r:id="rId4"/>
    <p:sldId id="1233" r:id="rId5"/>
    <p:sldId id="1232" r:id="rId6"/>
    <p:sldId id="1242" r:id="rId7"/>
    <p:sldId id="1234" r:id="rId8"/>
    <p:sldId id="1235" r:id="rId9"/>
    <p:sldId id="1236" r:id="rId10"/>
    <p:sldId id="1237" r:id="rId11"/>
    <p:sldId id="1238" r:id="rId12"/>
    <p:sldId id="1239" r:id="rId13"/>
    <p:sldId id="1240" r:id="rId14"/>
    <p:sldId id="1241" r:id="rId15"/>
    <p:sldId id="838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0"/>
    <p:restoredTop sz="95470"/>
  </p:normalViewPr>
  <p:slideViewPr>
    <p:cSldViewPr>
      <p:cViewPr varScale="1">
        <p:scale>
          <a:sx n="107" d="100"/>
          <a:sy n="107" d="100"/>
        </p:scale>
        <p:origin x="214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13:50:16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2463 121 24575,'0'-8'0,"-4"-4"0,0 6 0,-2-6 0,-1 7 0,2-3 0,-3 3 0,0 2 0,-1 3 0,-4 0 0,4 0 0,-9 0 0,-1 0 0,-6 0 0,-5 0 0,0 0 0,-1 0 0,1 0 0,-6 0 0,9 0 0,-14 0 0,20 0 0,-20 0 0,19 0 0,-19 0 0,15 0 0,-17-5 0,5 3 0,6-2 0,-9 4 0,8 0 0,-5-9 0,-4 6 0,4-6 0,0 9 0,-4 0 0,4 0 0,0-4 0,-4 3 0,4-4 0,-6 5 0,6 0 0,-4 0 0,4 0 0,-6-5 0,7 4 0,0-4 0,7 5 0,5 0 0,6-4 0,1 4 0,9-4 0,-4 4 0,5 0 0,-5 0 0,-1 0 0,-4 0 0,-1 0 0,1 0 0,-6 0 0,-1 4 0,-5 6 0,0 1 0,-6 9 0,4-4 0,-4 5 0,4 5 0,1-5 0,0 5 0,1-10 0,-1 3 0,1-4 0,5 0 0,-4 4 0,4-3 0,-5-1 0,0 4 0,5-4 0,-4 0 0,4-1 0,0 0 0,1-4 0,5 4 0,6-6 0,0 1 0,4-1 0,1-3 0,3 2 0,-2-3 0,6 4 0,-10 1 0,4 4 0,-11 6 0,4 1 0,-6 8 0,0-3 0,0 5 0,0 0 0,1-5 0,3-1 0,7-10 0,1-2 0,7-3 0,-2-1 0,3 0 0,0 0 0,0 0 0,0 0 0,0 10 0,13-2 0,5 15 0,8-5 0,6 6 0,-5 0 0,6 1 0,-2-6 0,2 4 0,-8-10 0,0 4 0,-7-11 0,-4 4 0,4-8 0,-4 7 0,4-7 0,1 3 0,-1-3 0,0 3 0,1-3 0,4 4 0,-3-1 0,3-2 0,-4 2 0,-1-4 0,1 0 0,4 1 0,-3-1 0,9 1 0,-10-1 0,10 1 0,-4-5 0,5 4 0,0-8 0,6 9 0,-4-9 0,4 4 0,0-5 0,-5 4 0,6-3 0,-7 4 0,0-5 0,0 0 0,0 4 0,6-3 0,-4 4 0,10-5 0,-10 0 0,30 0 0,-20 0 0,21 0 0,-12 0 0,-6 0 0,6 0 0,-7-5 0,-1-1 0,1-5 0,0 0 0,0-1 0,-6 2 0,4-1 0,-10 5 0,4-3 0,-6 8 0,0-9 0,-5 9 0,-1-3 0,-6 0 0,0 3 0,1-3 0,4 4 0,-3 0 0,9-5 0,-10 4 0,10-8 0,2 8 0,1-8 0,10 3 0,-10-5 0,4 5 0,-11-2 0,4 2 0,-14 1 0,7 0 0,-9 2 0,1 2 0,-6-7 0,0 4 0,-4-5 0,9-4 0,1-1 0,4-4 0,1-6 0,5 8 0,-8-7 0,7 13 0,-13-3 0,2 4 0,-3 4 0,-1-2 0,0 2 0,1-7 0,3-2 0,2-5 0,5 5 0,-5-3 0,3 6 0,-7-2 0,3 5 0,-5-1 0,0 1 0,0 0 0,1-10 0,0 3 0,4-9 0,8-1 0,7-8 0,12-3 0,-10-3 0,7 6 0,-11 6 0,1 2 0,-8 6 0,-6 5 0,-4 5 0,-1 1 0,-3 4 0,-2-4 0,-3-5 0,-8-1 0,1-9 0,-10 3 0,6-9 0,-7 9 0,7-9 0,-6 10 0,1-10 0,-2 9 0,-7-5 0,0 6 0,-11-2 0,4 1 0,-11 3 0,6 2 0,-7 4 0,0-1 0,6 2 0,2-1 0,11 6 0,1 0 0,10 1 0,1 3 0,5-2 0,-1 3 0,-3 0 0,-2 0 0,-3 0 0,-2 0 0,-5 0 0,5 0 0,-5 0 0,10 0 0,-3 0 0,7 0 0,-3 0 0,9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13:50:26.6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9333 478 24575,'-26'0'0,"-22"0"0,-1 0 0,-34 0 0,4 0-757,-17 0 757,0 0-438,39 0 0,-1 0 438,4 0 0,-1 0 0,-9 0 0,1 0 0,4 0 0,1 0-222,-33 0 222,40 0 0,1 0 0,-20 0 0,-15 0 0,16 0 0,9 0 0,20 0 533,5 0-533,6 0 0,-17 1 0,-10-2-975,-13-2 0,-8-2 975,3 2 0,-6-1 0,-1 0 0,-1-2 0,0 0 0,-2-1-1115,-7 0 1,-1 0 0,-1 1 1114,0 2 0,0 1 0,0-1 0,-2 1 0,1 0 0,0 1 0,-1 1 0,1 1 0,2 1 0,9-2 0,2 1 0,-3 1 0,10 0 0,-3 2 0,-1 0 0,1 0 0,-22 0 0,1 1 0,1 1 0,9 1 0,1 0 0,1 1-576,-6-1 1,1 0-1,9 1 576,11 1 0,4-1-257,-12 1 1,4 0 256,-24 6 2047,30-7-2047,34-2 3499,-37-5-3499,13 0 0,4-5 0,-4-3 846,6 1 1,-1-2-847,-5-4 0,1-3 0,5-2 0,-1 2 0,-3 4 0,0 0 0,8-5 0,0 2 0,-3 7 0,-1 0 0,-9-9 0,-2-2-375,-2 6 0,-1 0 375,-10-6 0,1-1 0,18 8 0,2 1-348,-5-4 0,1 2 348,-31-2 0,42 4 0,-1 1 0,-2 3 0,1 0-110,-27-5 110,-7-2 0,0 1 0,6 0 0,-6 6 0,16-4 0,-5 9 689,12-8-689,2 8 1571,2-3-1571,13 0 782,0-1-782,9 0 130,-1-3-130,6 3 0,-6-4 0,1 4 0,4 2 0,-4-1 0,5 4 0,1-4 0,5 5 0,-4 0 0,10 0 0,-5 0 0,0 0 0,4 0 0,-9 0 0,4 0 0,-5 0 0,0 0 0,0 0 0,5 0 0,-4 0 0,9 0 0,-4 0 0,6 0 0,-1 0 0,1 4 0,4-3 0,-4 8 0,9-8 0,-4 3 0,5-1 0,3 2 0,-12 4 0,5 0 0,-12 5 0,6 0 0,-6 5 0,-1 0 0,-5 1 0,0 0 0,5 0 0,1-5 0,10-2 0,1-5 0,8 1 0,-2-1 0,6 0 0,-10 0 0,1 5 0,-8 1 0,-1 10 0,-13 8 0,9 0 0,-15 7 0,11-7 0,-8 7 0,2-4 0,-1 4 0,11-12 0,0-3 0,12-5 0,2-5 0,5-2 0,4-3 0,0-1 0,0 0 0,0 0 0,0 4 0,0 2 0,0 10 0,0 1 0,5 11 0,0-5 0,6 6 0,-1-1 0,5-4 0,-4-1 0,8-3 0,1-7 0,5 3 0,12-3 0,0 0 0,7-4 0,7 0 0,1-1 0,8-3 0,-8 4 0,6-5 0,-13 4 0,6-4 0,-8 4 0,1 0 0,-6-5 0,4 10 0,-4-4 0,6 4 0,6 2 0,3 0 0,14-4 0,-6 3 0,6-8 0,-15 3 0,-1-6 0,-7 0 0,-6-1 0,4 1 0,-10-1 0,4-4 0,0 4 0,8-9 0,2 9 0,11-9 0,-4 9 0,6-4 0,0 6 0,-6 0 0,4-1 0,-11 0 0,4 1 0,-12-2 0,-2 1 0,1-1 0,-6 0 0,11 1 0,3 0 0,7 0 0,24 2 0,-17-4 0,4 1 0,-11-3 0,2 1-258,21 2 1,-3 0 257,10-3 0,-33 0 0,3-1 0,9-5 0,-1-1 0,23 6 0,-18-2 0,2-2 0,-15-1 0,-2 0 0,1 2 0,1 0 0,11-3 0,0 0 0,-10 0 0,-1 0 0,46 6 0,-45-5 0,-1-1 0,27 6 0,13 1 0,-13-6 0,17 5-610,-34-5 1,1-2 609,-11 1 0,-1 0 0,12 0 0,-1 0-425,34 0 425,0 0 0,-44 0 0,0 0 0,30 0 0,-31 0 0,-1 0 0,20 0 0,15-6 0,-9-1-23,-7-10 23,-3-2 472,-3-25-472,-13 0 0,19 7 0,-24 21 0,7 5-399,19 12 0,7 6 399,11 1 0,3 2 0,3 2 0,0 2 0,-6 2 0,-3 1 0,-8-1 0,-3 0-319,-4 0 1,-2-1 318,-11-1 0,1 1 0,8 4 0,1 0 0,-7-3 0,0-1 0,9 5 0,0-2 0,-10-5 0,-3-3-154,-3 1 1,-3-1 153,36 3 0,-36-9 0,0-1 0,30 3 0,-30-6 0,1 0 0,35 0 0,-14-5 0,8-8 0,-19-6 0,7-11 0,5 3 0,-18-7 0,10 8 0,-12-3 0,5 0 1912,-7 5-1912,6-5 1152,2 5-1152,1 5 388,6-4-388,-8 10 0,0-10 0,0 10 0,-7-4 0,-1 11 0,-7-4 0,-1 9 0,-5-9 0,4 9 0,-10-8 0,10 8 0,-4-8 0,13 2 0,-12-4 0,10 0 0,-11 0 0,-1 5 0,0-3 0,-12 4 0,-2-1 0,-5-2 0,-4 7 0,-1-3 0,-5 4 0,0-4 0,1 3 0,3-6 0,2 1 0,4-7 0,1 3 0,-5-3 0,3 4 0,-8 0 0,4 0 0,-5 1 0,-3 0 0,-1-1 0,-4-4 0,0-6 0,-5-6 0,-12-13 0,-8-15 0,-7-10 0,7-14 0,7 15 0,5-11 0,7 11 0,0-7 0,6 9 0,0 9 0,0 18 0,0 4 0,0 15 0,0-4 0,0 9 0,-3 0 0,-1 5 0,-4 1 0,-5 2 0,4-6 0,-8 2 0,3-4 0,-5 0 0,1-1 0,-1 1 0,1 0 0,-1 0 0,1-5 0,-1 4 0,1-4 0,4 9 0,-3-3 0,7 7 0,-3-7 0,5 7 0,-1-6 0,-3 2 0,2-4 0,-7 4 0,7-2 0,-7-3 0,7 1 0,-3 0 0,5 1 0,0 4 0,-1-5 0,4 1 0,-2 3 0,7 2 0,-4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13:50:37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13:50:38.5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01D59A-71AD-084F-B255-0A22A2B222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6A731C-3098-C649-A36A-A4EA0B2C5D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F201B5-79CB-9342-9EEC-FCB6C5A11FE4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6445CCE-D368-6E40-9BD9-F78F86EC17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05E18EB-E8E2-B546-BB26-03B33E1E68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43F4F9-F175-5E4E-941E-0D94D9FF33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12273-9B3B-1C44-A808-E0E7A9223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432D64-2500-DD40-AAB1-C3DA8F6AEA81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Bir çocuk diyabet olunca, aileler uzun bir süre hem diyabetin kendi çocuklarında görülmesini hem de iyileştirilmesinin mümkün olmamasını kabullenmekte güçlük çekerler.  </a:t>
            </a:r>
          </a:p>
          <a:p>
            <a:r>
              <a:rPr lang="tr-T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Daha önce belirttiğimiz gibi,  kabullenme aşamasından sonra,  var güçleri ile çocuklarını sağlıklı olarak büyütmeye odaklanırlar; bunun için neredeyse her şeyi yapmak isterler.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7863E0-5C65-7745-A512-E1BB704418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4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9C99F-3B07-6B49-8BF3-EF70D3E55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E9A24-D708-244C-A78F-3F716990C264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96659-F579-F847-BB1C-23E26E371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B2C78-DB35-2242-BAE7-38098B28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4304-BF75-6341-8896-618D8B5BEF80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771029082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2A012-6D6A-2240-BA21-D4CE17B9C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E011F-E82F-7E4C-8323-5BEE298EA9C5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FBF52-7E43-744B-B3B3-65A8D5C20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34CB-4C8E-904E-AA44-4A89E7E4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4ADC8-0E64-1C46-8DD6-8001823E4483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205317047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70AC0-F157-7047-B748-8FA677533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D5AB7-281B-F64B-91AD-925F010F94E7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3B050-6A62-6843-852A-4FDE9519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DA11A-1795-DB49-8289-3FE86F5D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89C5A-E5E1-7644-B03A-F8A5CF0F6B68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476733045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CC4B324-9013-9A4F-A4E1-845B0D411D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C3BA2C9-22CB-FE4F-B292-52C560EF07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573BB90E-A942-3C49-9ECA-D5D21247AD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544DA-EEF1-D747-B4A0-7AA9B43A40D2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690311085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3">
            <a:extLst>
              <a:ext uri="{FF2B5EF4-FFF2-40B4-BE49-F238E27FC236}">
                <a16:creationId xmlns:a16="http://schemas.microsoft.com/office/drawing/2014/main" id="{F8026C65-9082-DB41-B8E8-DC08489931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FC6B9-355E-B746-8A52-8E2B29A99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1526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E237F-3087-1046-9275-23F1C0911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E69A1-BDB0-2543-88EE-5BAC85DDD7C8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291B9-BEE7-9246-AA72-F0BD4E6E4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74341-3E86-3048-A45C-0BDDB84B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89615-6DA9-CB41-BE89-3FB5B3D43CD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04184690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32ACE-C5AB-2E48-8E8F-9DA8CE0D1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49A61-F20E-E04D-9AA2-48BD3DB74975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EBA55-A3EF-D34A-9B88-CEA91F451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521DD-67AE-2341-ACF8-7ED95ACD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15F22-B096-DB4C-9C96-E5643E87251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51404734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C40DAE-6B08-3946-8631-C2EA70D19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E864F-1B76-C342-B332-5E9EC716503D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353D97-A4BC-284D-81C5-CF0ED1A0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39B1ECC-4B8E-8A4F-A498-D2BBEF50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7ED62-ADC6-EA44-91D1-57BFD325FA9C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255657878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932E119-6183-DE46-918B-8D977E25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7E186-03B1-7449-8051-FCFCD54DBC0A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FBF56C7-11FA-F34C-8764-45D66353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E02F3A6-E546-E04E-9AC0-19DA50E4E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451C0-6DDC-EA43-B1AE-2FF10086D90F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180150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048348-5BBF-254E-9F33-FB4263F9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0989F-BE3F-694E-8777-E1B22CBA05EB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730263-BB6E-4942-8FFF-FA556B44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6A27B4C-800D-6E43-A5AE-9A566D40A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F0C5F-197D-5649-911A-A539D5E69B1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2700988152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50F3E50-6D41-B84F-B3FF-51C8D7CBE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22D6A-6AE1-3849-934C-D9180ACCFA52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4ADB71-7449-2846-97D7-59B1D2ED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5CC5B7-33EF-5243-943A-5E9B6CE84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4805A-63BF-5146-BAB3-85C6CDDEF1D6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410856052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24F97F-91AE-5A4A-A053-FFE1BD9E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D3061-846B-EB43-8673-C5394CA075DD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DB4F46A-51CA-0147-9959-4FB8E2BC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38E504-F547-D74E-AC52-10261D3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8FA72-0841-E44A-9CF8-260A9DA93CA7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03347787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7AA93B-1DD7-7B41-969E-429AA7845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11014-8F5B-F04A-8F70-868B996BD316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BD4B33-003E-7E42-9E02-D5A1FB76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E163C5-D28E-B445-A19C-C9026DFF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9131E-5C93-2A43-9D67-2C3A3F83CC64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val="333773474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4468DC-0377-554A-BAA8-5D2DE41E31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5E1A346-172E-BF46-9896-A5D60CA9F1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r-TR"/>
              <a:t>Click to edit Master text styles</a:t>
            </a:r>
          </a:p>
          <a:p>
            <a:pPr lvl="1"/>
            <a:r>
              <a:rPr lang="en-US" altLang="tr-TR"/>
              <a:t>Second level</a:t>
            </a:r>
          </a:p>
          <a:p>
            <a:pPr lvl="2"/>
            <a:r>
              <a:rPr lang="en-US" altLang="tr-TR"/>
              <a:t>Third level</a:t>
            </a:r>
          </a:p>
          <a:p>
            <a:pPr lvl="3"/>
            <a:r>
              <a:rPr lang="en-US" altLang="tr-TR"/>
              <a:t>Fourth level</a:t>
            </a:r>
          </a:p>
          <a:p>
            <a:pPr lvl="4"/>
            <a:r>
              <a:rPr lang="en-US" altLang="tr-TR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EFA1E-BE78-B34A-815E-A67193C38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0249084-581F-1E44-A2CD-05378B108714}" type="datetimeFigureOut">
              <a:rPr lang="en-US" altLang="tr-TR"/>
              <a:pPr>
                <a:defRPr/>
              </a:pPr>
              <a:t>12/6/20</a:t>
            </a:fld>
            <a:endParaRPr lang="en-US" altLang="tr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44B0A-D86B-4A46-81CE-471A2AE791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0DDF2-8D1E-DE40-AE18-4650BD714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0847F3-71FA-994C-BF13-9EF3761BC089}" type="slidenum">
              <a:rPr lang="en-US" altLang="tr-TR"/>
              <a:pPr>
                <a:defRPr/>
              </a:pPr>
              <a:t>‹#›</a:t>
            </a:fld>
            <a:endParaRPr lang="en-US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7" r:id="rId1"/>
    <p:sldLayoutId id="2147484508" r:id="rId2"/>
    <p:sldLayoutId id="2147484509" r:id="rId3"/>
    <p:sldLayoutId id="2147484510" r:id="rId4"/>
    <p:sldLayoutId id="2147484511" r:id="rId5"/>
    <p:sldLayoutId id="2147484512" r:id="rId6"/>
    <p:sldLayoutId id="2147484513" r:id="rId7"/>
    <p:sldLayoutId id="2147484514" r:id="rId8"/>
    <p:sldLayoutId id="2147484515" r:id="rId9"/>
    <p:sldLayoutId id="2147484516" r:id="rId10"/>
    <p:sldLayoutId id="2147484517" r:id="rId11"/>
    <p:sldLayoutId id="2147484518" r:id="rId12"/>
    <p:sldLayoutId id="2147484521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5.jpeg"/><Relationship Id="rId7" Type="http://schemas.openxmlformats.org/officeDocument/2006/relationships/image" Target="../media/image12.png"/><Relationship Id="rId12" Type="http://schemas.openxmlformats.org/officeDocument/2006/relationships/customXml" Target="../ink/ink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.xml"/><Relationship Id="rId11" Type="http://schemas.openxmlformats.org/officeDocument/2006/relationships/image" Target="../media/image14.png"/><Relationship Id="rId5" Type="http://schemas.openxmlformats.org/officeDocument/2006/relationships/image" Target="../media/image7.jpeg"/><Relationship Id="rId10" Type="http://schemas.openxmlformats.org/officeDocument/2006/relationships/customXml" Target="../ink/ink3.xml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6FA20310-749E-DD44-9020-C9F4427D8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76200"/>
            <a:ext cx="9034463" cy="1352550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tr-TR" altLang="tr-TR" dirty="0"/>
              <a:t>Tip 1 diyabet ve </a:t>
            </a:r>
            <a:r>
              <a:rPr lang="tr-TR" altLang="tr-TR" dirty="0" err="1"/>
              <a:t>çölyak</a:t>
            </a:r>
            <a:r>
              <a:rPr lang="tr-TR" altLang="tr-TR" dirty="0"/>
              <a:t> hastalığı: Klinik sorunlar/yaklaşımlar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F9093A67-1CB6-1E42-8C69-227FA3BCD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00" y="4572000"/>
            <a:ext cx="3721100" cy="2063095"/>
          </a:xfrm>
          <a:solidFill>
            <a:srgbClr val="92D050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dirty="0" err="1">
                <a:solidFill>
                  <a:schemeClr val="tx1"/>
                </a:solidFill>
              </a:rPr>
              <a:t>Prof.Dr</a:t>
            </a:r>
            <a:r>
              <a:rPr lang="tr-TR" altLang="tr-TR" dirty="0">
                <a:solidFill>
                  <a:schemeClr val="tx1"/>
                </a:solidFill>
              </a:rPr>
              <a:t>. Şükrü Hatun</a:t>
            </a:r>
            <a:endParaRPr lang="tr-TR" altLang="tr-TR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>
                <a:solidFill>
                  <a:schemeClr val="tx1"/>
                </a:solidFill>
              </a:rPr>
              <a:t>Koç Üniversitesi Tıp Fakültesi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>
                <a:solidFill>
                  <a:schemeClr val="tx1"/>
                </a:solidFill>
              </a:rPr>
              <a:t>Çocuk Endokrinolojisi ve Diyabet  Bilim Dalı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 err="1">
                <a:solidFill>
                  <a:schemeClr val="tx1"/>
                </a:solidFill>
              </a:rPr>
              <a:t>shatun@ku.edu.tr</a:t>
            </a:r>
            <a:endParaRPr lang="tr-TR" altLang="tr-TR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en-US" altLang="tr-TR" sz="1400" dirty="0">
              <a:solidFill>
                <a:srgbClr val="898989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tr-TR" altLang="tr-TR" sz="1400" dirty="0">
              <a:solidFill>
                <a:srgbClr val="898989"/>
              </a:solidFill>
            </a:endParaRPr>
          </a:p>
        </p:txBody>
      </p:sp>
      <p:pic>
        <p:nvPicPr>
          <p:cNvPr id="18436" name="Resim 4">
            <a:extLst>
              <a:ext uri="{FF2B5EF4-FFF2-40B4-BE49-F238E27FC236}">
                <a16:creationId xmlns:a16="http://schemas.microsoft.com/office/drawing/2014/main" id="{8DBE15A7-DCC2-D143-92DA-A880159E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973108"/>
            <a:ext cx="1531938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Resim 4" descr="kişi, iç mekan, kız, küçük içeren bir resim&#10;&#10;Açıklama otomatik olarak oluşturuldu">
            <a:extLst>
              <a:ext uri="{FF2B5EF4-FFF2-40B4-BE49-F238E27FC236}">
                <a16:creationId xmlns:a16="http://schemas.microsoft.com/office/drawing/2014/main" id="{AF3950ED-1DBC-7347-878A-937A01E47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2" y="1512341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Metin kutusu 5">
            <a:extLst>
              <a:ext uri="{FF2B5EF4-FFF2-40B4-BE49-F238E27FC236}">
                <a16:creationId xmlns:a16="http://schemas.microsoft.com/office/drawing/2014/main" id="{649A2E2B-16F1-624E-A6DC-989DBDE7B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1925" y="19161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>
              <a:latin typeface="Arial" panose="020B0604020202020204" pitchFamily="34" charset="0"/>
            </a:endParaRPr>
          </a:p>
        </p:txBody>
      </p:sp>
      <p:sp>
        <p:nvSpPr>
          <p:cNvPr id="18441" name="Metin kutusu 8">
            <a:extLst>
              <a:ext uri="{FF2B5EF4-FFF2-40B4-BE49-F238E27FC236}">
                <a16:creationId xmlns:a16="http://schemas.microsoft.com/office/drawing/2014/main" id="{B54F74FF-6E3D-2F46-AEBD-4032E1A5C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0313" y="395763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tr-TR" altLang="tr-TR" sz="1800">
              <a:latin typeface="Arial" panose="020B0604020202020204" pitchFamily="34" charset="0"/>
            </a:endParaRPr>
          </a:p>
        </p:txBody>
      </p:sp>
      <p:pic>
        <p:nvPicPr>
          <p:cNvPr id="3" name="Resim 2" descr="metin, kişi, atletik oyun içeren bir resim&#10;&#10;Açıklama otomatik olarak oluşturuldu">
            <a:extLst>
              <a:ext uri="{FF2B5EF4-FFF2-40B4-BE49-F238E27FC236}">
                <a16:creationId xmlns:a16="http://schemas.microsoft.com/office/drawing/2014/main" id="{6D7B085D-FE4D-EA4E-A8C6-45C08C4F5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47" y="1512341"/>
            <a:ext cx="4974251" cy="4286249"/>
          </a:xfrm>
          <a:prstGeom prst="rect">
            <a:avLst/>
          </a:prstGeom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938C1E9-16C6-F84B-BCA1-78889698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34" y="158824"/>
            <a:ext cx="8690113" cy="639762"/>
          </a:xfrm>
          <a:solidFill>
            <a:srgbClr val="00B0F0"/>
          </a:solidFill>
        </p:spPr>
        <p:txBody>
          <a:bodyPr/>
          <a:lstStyle/>
          <a:p>
            <a:r>
              <a:rPr lang="tr-TR" dirty="0"/>
              <a:t>Toplantıda cevap aradığımız sorular-3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F2353AB-AED6-EF4F-9455-F9B3FA962BBD}"/>
              </a:ext>
            </a:extLst>
          </p:cNvPr>
          <p:cNvSpPr txBox="1"/>
          <p:nvPr/>
        </p:nvSpPr>
        <p:spPr>
          <a:xfrm>
            <a:off x="250134" y="933485"/>
            <a:ext cx="8690113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Toplantının amacı, Tip 1 diyabet,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hastalığı ( ve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gluten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) ilişkisini ele almak, Çocuk Endokrinolojisi, Çocuk Gastroenterolojisi uzmanları, patologlar, diyetisyenler ve çocukları Tip 1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diyabet+çölyak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olan ailelerin beraberce düşünmelerini, temel konularda görüş birliği oluşturulması yolunda bir adım atmak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172DE48-D5A9-BF40-B7DF-A87E8A0FC0D1}"/>
              </a:ext>
            </a:extLst>
          </p:cNvPr>
          <p:cNvSpPr txBox="1"/>
          <p:nvPr/>
        </p:nvSpPr>
        <p:spPr>
          <a:xfrm>
            <a:off x="250134" y="2709855"/>
            <a:ext cx="86901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Anti-TTG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titresi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yüksek ama endoskopisi normal olan vakaların klinik izlemi ne söylüyor? Bu vakalarda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glutensiz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beslenme önerilmeli mi? Ya da bunun için kriterler var mı?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şüphesi/tanısı olan Tip 1 diyabetli vakaların yönetimi için bir konsey süreci iyi olur mu? Yoksa bu süreç tamamen çocuk gastroenteroloji uzmanlarına mı bırakıl malı?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Tanı süreci ve antikor pozitifliği ile ilgili ülkemizdeki çocuk endokrinologları ve çocuk gastroenterologlarının tutumları nasıl? Bu konu onların ne kadar gündeminde?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Pataloglar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gözüyle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tanısında yeni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görüşler,ilerlemeler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ve tartışmalar var mı?</a:t>
            </a:r>
          </a:p>
        </p:txBody>
      </p:sp>
    </p:spTree>
    <p:extLst>
      <p:ext uri="{BB962C8B-B14F-4D97-AF65-F5344CB8AC3E}">
        <p14:creationId xmlns:p14="http://schemas.microsoft.com/office/powerpoint/2010/main" val="3521991480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938C1E9-16C6-F84B-BCA1-78889698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34" y="158824"/>
            <a:ext cx="8690113" cy="639762"/>
          </a:xfrm>
          <a:solidFill>
            <a:srgbClr val="00B0F0"/>
          </a:solidFill>
        </p:spPr>
        <p:txBody>
          <a:bodyPr/>
          <a:lstStyle/>
          <a:p>
            <a:r>
              <a:rPr lang="tr-TR" dirty="0"/>
              <a:t>Toplantıda cevap aradığımız sorular-4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F2353AB-AED6-EF4F-9455-F9B3FA962BBD}"/>
              </a:ext>
            </a:extLst>
          </p:cNvPr>
          <p:cNvSpPr txBox="1"/>
          <p:nvPr/>
        </p:nvSpPr>
        <p:spPr>
          <a:xfrm>
            <a:off x="250134" y="933485"/>
            <a:ext cx="8690113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Toplantının amacı, Tip 1 diyabet,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hastalığı ( ve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gluten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) ilişkisini ele almak, Çocuk Endokrinolojisi, Çocuk Gastroenterolojisi uzmanları, patologlar, diyetisyenler ve çocukları Tip 1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diyabet+çölyak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olan ailelerin beraberce düşünmelerini, temel konularda görüş birliği oluşturulması yolunda bir adım atmak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172DE48-D5A9-BF40-B7DF-A87E8A0FC0D1}"/>
              </a:ext>
            </a:extLst>
          </p:cNvPr>
          <p:cNvSpPr txBox="1"/>
          <p:nvPr/>
        </p:nvSpPr>
        <p:spPr>
          <a:xfrm>
            <a:off x="250134" y="2709855"/>
            <a:ext cx="869011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Erişkin Tip 1 diyabetlilerde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sıklığı ne kadar? Tanı ile ilgili sorunlar neler?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dışında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glutenle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ilgili sorunlar neler?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Glutensiz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beslenme niçin bu kadar «popüler» oldu? Bu konudaki bilimsel araştırmalar ne söylüyor?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 olasılığını, tanı sürecini ve sonrasını aileler nasıl yaşıyor? Ne gibi sorunları var?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tanısı almış Tip 1 diyabetli çocuklarda beslenme yönetimi nasıl olmalı?</a:t>
            </a:r>
          </a:p>
        </p:txBody>
      </p:sp>
    </p:spTree>
    <p:extLst>
      <p:ext uri="{BB962C8B-B14F-4D97-AF65-F5344CB8AC3E}">
        <p14:creationId xmlns:p14="http://schemas.microsoft.com/office/powerpoint/2010/main" val="1196792483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27EDB3-480A-874D-BB1F-623EF613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868362"/>
          </a:xfrm>
          <a:solidFill>
            <a:srgbClr val="00B0F0"/>
          </a:solidFill>
        </p:spPr>
        <p:txBody>
          <a:bodyPr/>
          <a:lstStyle/>
          <a:p>
            <a:r>
              <a:rPr lang="tr-TR" sz="3600" dirty="0"/>
              <a:t>Yurt dışındaki bazı merkezlerin tutumları-1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0D782EC-8BBA-C247-B77E-D9A366035B41}"/>
              </a:ext>
            </a:extLst>
          </p:cNvPr>
          <p:cNvSpPr txBox="1"/>
          <p:nvPr/>
        </p:nvSpPr>
        <p:spPr>
          <a:xfrm>
            <a:off x="457200" y="1219200"/>
            <a:ext cx="8382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Slovenya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: Tanı anında Anti-TTG ölçümü yapıyoruz, ancak pozitifse ilk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kontolde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başka bir analiz yapıyoruz. Tanı anında pozitif olan çocukların yaklaşık % 30’u negatifleşiyor ve daha sonra da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nagatif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kalıyor. 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E51203-5AD8-2747-8209-0EA35A8B2602}"/>
              </a:ext>
            </a:extLst>
          </p:cNvPr>
          <p:cNvSpPr txBox="1"/>
          <p:nvPr/>
        </p:nvSpPr>
        <p:spPr>
          <a:xfrm>
            <a:off x="457200" y="2987298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Avustralya (John </a:t>
            </a:r>
            <a:r>
              <a:rPr lang="tr-T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Hunter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Children's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Araştırmalar, TTG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antikolarının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tanıda yanlış bir şekilde yükselebileceğini gösterdiğinden,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TTG'leri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her zaman tanıdan 6-12 hafta sonra tekrar ederiz. Şu anda tüm seviyeleri normale dönen çok sayıda çocuğumuz oldu ve o zaman biyopsi gerekmiyor. TTG ve GAD antikorlarını yıllık olarak izlemeye devam ediyoruz (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Carmel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Smart)</a:t>
            </a:r>
          </a:p>
        </p:txBody>
      </p:sp>
    </p:spTree>
    <p:extLst>
      <p:ext uri="{BB962C8B-B14F-4D97-AF65-F5344CB8AC3E}">
        <p14:creationId xmlns:p14="http://schemas.microsoft.com/office/powerpoint/2010/main" val="2908707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27EDB3-480A-874D-BB1F-623EF613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868362"/>
          </a:xfrm>
          <a:solidFill>
            <a:srgbClr val="00B0F0"/>
          </a:solidFill>
        </p:spPr>
        <p:txBody>
          <a:bodyPr/>
          <a:lstStyle/>
          <a:p>
            <a:r>
              <a:rPr lang="tr-TR" sz="3600" dirty="0"/>
              <a:t>Yurt dışındaki bazı merkezlerin tutumları-2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3EE51203-5AD8-2747-8209-0EA35A8B2602}"/>
              </a:ext>
            </a:extLst>
          </p:cNvPr>
          <p:cNvSpPr txBox="1"/>
          <p:nvPr/>
        </p:nvSpPr>
        <p:spPr>
          <a:xfrm>
            <a:off x="381000" y="1120676"/>
            <a:ext cx="83820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Avustralya (John </a:t>
            </a:r>
            <a:r>
              <a:rPr lang="tr-T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Hunter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Children's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Tanı  anında, bir "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otoimmün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fırtına" görüyoruz. Sıklıkla yüksek TTG antikorları buluyoruz.</a:t>
            </a:r>
          </a:p>
          <a:p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Yirmi yıl önce TTG&gt; 20 IU (üst sınır 10 IU) olan herkese biyopsi yaptık. Sonuçlarımızı incelediğimizde, TTG antikoru 20 ila 80  IU arası hiçbir çocuğun biyopsisinin pozitif olmadığını gördük.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Dolayısıyla, yaklaşımımız şu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şekildedir:Antikorlar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düşükse (&lt;100) ve kişi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asemptomatik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ise, o zaman antikorlar genellikle sonraki 3-6 aylık dönemde kaybolur. Antikorlar çok yüksekse (&gt; 300), genellikle kalıcıdırlar ve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duodenal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biyopsi genellikle pozitiftir.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Asemptomatiklerse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TTG'yi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~ 6 ay içinde tekrar ederiz</a:t>
            </a:r>
          </a:p>
          <a:p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- TTG &lt;80 ise, bunları yıllık TTG seviyeleri ile takip ediyoruz</a:t>
            </a:r>
          </a:p>
          <a:p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- TTG&gt; 80 ise, gastroenteroloji konsültasyonu isteriz.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Semptomatik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ise veya TTG yükselmişse, hemen bir gastroenteroloji konsültasyonu isteriz, ancak genellikle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TTG'yi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tekrarlar ve endoskopi yapmadan önce semptomları gözden geçirirler (tanıdan sonraki 2-3 ay civarında).</a:t>
            </a:r>
          </a:p>
          <a:p>
            <a:r>
              <a:rPr lang="tr-T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Bruce </a:t>
            </a:r>
            <a:r>
              <a:rPr lang="tr-TR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King</a:t>
            </a:r>
            <a:endParaRPr lang="tr-TR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05348"/>
      </p:ext>
    </p:extLst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27EDB3-480A-874D-BB1F-623EF613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382000" cy="868362"/>
          </a:xfrm>
          <a:solidFill>
            <a:srgbClr val="00B0F0"/>
          </a:solidFill>
        </p:spPr>
        <p:txBody>
          <a:bodyPr/>
          <a:lstStyle/>
          <a:p>
            <a:r>
              <a:rPr lang="tr-TR" sz="3600" dirty="0"/>
              <a:t>Yurt dışındaki bazı merkezlerin tutumları-3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80D782EC-8BBA-C247-B77E-D9A366035B41}"/>
              </a:ext>
            </a:extLst>
          </p:cNvPr>
          <p:cNvSpPr txBox="1"/>
          <p:nvPr/>
        </p:nvSpPr>
        <p:spPr>
          <a:xfrm>
            <a:off x="457200" y="1219200"/>
            <a:ext cx="8382000" cy="156966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İsveç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: TTG yükselmişse genellikle gastroskopi yaparız. Deneyimlerimize göre antikorlar kendiliğinden kaybolmaz. Eski EMA analizinde durum böyleydi, ancak kullandığımız TTG analizinde  böyle değil (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Ragnar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Hanas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2043049"/>
      </p:ext>
    </p:extLst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Resim 12" descr="kişi, açık hava, çayır, bina içeren bir resim&#10;&#10;Açıklama otomatik olarak oluşturuldu">
            <a:extLst>
              <a:ext uri="{FF2B5EF4-FFF2-40B4-BE49-F238E27FC236}">
                <a16:creationId xmlns:a16="http://schemas.microsoft.com/office/drawing/2014/main" id="{8A612D3B-19CD-8244-90B9-115117CDA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"/>
            <a:ext cx="494665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Resim 21" descr="kişi, ağaç, açık hava, grup içeren bir resim&#10;&#10;Açıklama otomatik olarak oluşturuldu">
            <a:extLst>
              <a:ext uri="{FF2B5EF4-FFF2-40B4-BE49-F238E27FC236}">
                <a16:creationId xmlns:a16="http://schemas.microsoft.com/office/drawing/2014/main" id="{91EB8DD3-A351-304A-A235-6F64F9298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8100"/>
            <a:ext cx="43164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Resim 22" descr="kişi, açık hava, çayır, bina içeren bir resim&#10;&#10;Açıklama otomatik olarak oluşturuldu">
            <a:extLst>
              <a:ext uri="{FF2B5EF4-FFF2-40B4-BE49-F238E27FC236}">
                <a16:creationId xmlns:a16="http://schemas.microsoft.com/office/drawing/2014/main" id="{4772FBC5-D9F9-FF4B-A1CD-7762A149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38100"/>
            <a:ext cx="494665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Resim 4">
            <a:extLst>
              <a:ext uri="{FF2B5EF4-FFF2-40B4-BE49-F238E27FC236}">
                <a16:creationId xmlns:a16="http://schemas.microsoft.com/office/drawing/2014/main" id="{D3D8B4D6-3EAB-E44E-83B3-AD9D6E2F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429000"/>
            <a:ext cx="42894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Metin kutusu 1">
            <a:extLst>
              <a:ext uri="{FF2B5EF4-FFF2-40B4-BE49-F238E27FC236}">
                <a16:creationId xmlns:a16="http://schemas.microsoft.com/office/drawing/2014/main" id="{3C7D7868-7BAD-7144-8990-714BEE08F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2" y="3221301"/>
            <a:ext cx="4642695" cy="461665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tr-TR" altLang="tr-TR" sz="2400" dirty="0">
                <a:cs typeface="Calibri" panose="020F0502020204030204" pitchFamily="34" charset="0"/>
              </a:rPr>
              <a:t>Koç Üniversitesi Çocuk Diyabet Ekibi</a:t>
            </a:r>
          </a:p>
        </p:txBody>
      </p:sp>
      <p:sp>
        <p:nvSpPr>
          <p:cNvPr id="51207" name="Title 1">
            <a:extLst>
              <a:ext uri="{FF2B5EF4-FFF2-40B4-BE49-F238E27FC236}">
                <a16:creationId xmlns:a16="http://schemas.microsoft.com/office/drawing/2014/main" id="{F914E5A3-26BD-1646-A051-0BC08DDAD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217" y="2438400"/>
            <a:ext cx="4371977" cy="1252766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tr-TR" sz="2600" dirty="0" err="1">
                <a:cs typeface="Calibri" panose="020F0502020204030204" pitchFamily="34" charset="0"/>
              </a:rPr>
              <a:t>Diyabetli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çocukların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hayatını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iyileştiren</a:t>
            </a:r>
            <a:r>
              <a:rPr lang="en-US" altLang="tr-TR" sz="2600" dirty="0">
                <a:cs typeface="Calibri" panose="020F0502020204030204" pitchFamily="34" charset="0"/>
              </a:rPr>
              <a:t>, </a:t>
            </a:r>
            <a:r>
              <a:rPr lang="en-US" altLang="tr-TR" sz="2600" dirty="0" err="1">
                <a:cs typeface="Calibri" panose="020F0502020204030204" pitchFamily="34" charset="0"/>
              </a:rPr>
              <a:t>bunun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için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emek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veren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herkese</a:t>
            </a:r>
            <a:r>
              <a:rPr lang="en-US" altLang="tr-TR" sz="2600" dirty="0">
                <a:cs typeface="Calibri" panose="020F0502020204030204" pitchFamily="34" charset="0"/>
              </a:rPr>
              <a:t> </a:t>
            </a:r>
            <a:r>
              <a:rPr lang="en-US" altLang="tr-TR" sz="2600" dirty="0" err="1">
                <a:cs typeface="Calibri" panose="020F0502020204030204" pitchFamily="34" charset="0"/>
              </a:rPr>
              <a:t>teşekkürler</a:t>
            </a:r>
            <a:r>
              <a:rPr lang="en-US" altLang="tr-TR" sz="2600" dirty="0"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9FB29C73-25C3-D94F-BBE5-8A0A16BE0926}"/>
              </a:ext>
            </a:extLst>
          </p:cNvPr>
          <p:cNvSpPr txBox="1"/>
          <p:nvPr/>
        </p:nvSpPr>
        <p:spPr>
          <a:xfrm>
            <a:off x="82550" y="3628807"/>
            <a:ext cx="52514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Prof.Dr.Şükrü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Hatun</a:t>
            </a:r>
            <a:endParaRPr lang="en-US" alt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Doç.Dr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Gül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Yeşiltepe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Mutlu</a:t>
            </a:r>
            <a:endParaRPr lang="en-US" alt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Uzm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Dr.Elif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Eviz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Diyetisyen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Tuğba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Gökçe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/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Uzm.Klinik</a:t>
            </a:r>
            <a:r>
              <a:rPr lang="en-US" altLang="tr-TR" sz="2800">
                <a:latin typeface="Calibri" panose="020F0502020204030204" pitchFamily="34" charset="0"/>
                <a:cs typeface="Calibri" panose="020F0502020204030204" pitchFamily="34" charset="0"/>
              </a:rPr>
              <a:t> Psikolog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Serra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Muradoğlu</a:t>
            </a:r>
            <a:endParaRPr lang="en-US" altLang="tr-T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Uzm.Hemşire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tr-TR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Ecem</a:t>
            </a:r>
            <a:r>
              <a:rPr lang="en-US" altLang="tr-TR" sz="2800" dirty="0">
                <a:latin typeface="Calibri" panose="020F0502020204030204" pitchFamily="34" charset="0"/>
                <a:cs typeface="Calibri" panose="020F0502020204030204" pitchFamily="34" charset="0"/>
              </a:rPr>
              <a:t> Can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3B2B40AF-2E41-004E-8C1A-F0B712B5B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8759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C06F2416-E25B-BD4E-8350-8F12320E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06" y="49353"/>
            <a:ext cx="8759825" cy="706437"/>
          </a:xfrm>
          <a:solidFill>
            <a:srgbClr val="00B0F0"/>
          </a:solidFill>
        </p:spPr>
        <p:txBody>
          <a:bodyPr/>
          <a:lstStyle/>
          <a:p>
            <a:pPr eaLnBrk="1" hangingPunct="1"/>
            <a:r>
              <a:rPr lang="tr-TR" altLang="tr-TR" dirty="0">
                <a:solidFill>
                  <a:srgbClr val="000000"/>
                </a:solidFill>
              </a:rPr>
              <a:t>Çocuklarda görülen diyabet türleri</a:t>
            </a:r>
          </a:p>
        </p:txBody>
      </p:sp>
      <p:pic>
        <p:nvPicPr>
          <p:cNvPr id="53251" name="Picture 1" descr="IMG_2480.jpg">
            <a:extLst>
              <a:ext uri="{FF2B5EF4-FFF2-40B4-BE49-F238E27FC236}">
                <a16:creationId xmlns:a16="http://schemas.microsoft.com/office/drawing/2014/main" id="{CE768D48-E731-A041-A51E-6EAC576A11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5616575"/>
            <a:ext cx="16557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2" descr="IMG_4731.jpg">
            <a:extLst>
              <a:ext uri="{FF2B5EF4-FFF2-40B4-BE49-F238E27FC236}">
                <a16:creationId xmlns:a16="http://schemas.microsoft.com/office/drawing/2014/main" id="{7BF99BB4-A6D6-2846-8726-A2E6F3144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661025"/>
            <a:ext cx="15954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 descr="IMG_2235.jpg">
            <a:extLst>
              <a:ext uri="{FF2B5EF4-FFF2-40B4-BE49-F238E27FC236}">
                <a16:creationId xmlns:a16="http://schemas.microsoft.com/office/drawing/2014/main" id="{83B5D95E-E095-484B-8786-7BAEF7143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5656263"/>
            <a:ext cx="158432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Mürekkep 2">
                <a:extLst>
                  <a:ext uri="{FF2B5EF4-FFF2-40B4-BE49-F238E27FC236}">
                    <a16:creationId xmlns:a16="http://schemas.microsoft.com/office/drawing/2014/main" id="{8B27A643-A242-0743-9972-E4E37568C984}"/>
                  </a:ext>
                </a:extLst>
              </p14:cNvPr>
              <p14:cNvContentPartPr/>
              <p14:nvPr/>
            </p14:nvContentPartPr>
            <p14:xfrm>
              <a:off x="2276932" y="845517"/>
              <a:ext cx="1114920" cy="465840"/>
            </p14:xfrm>
          </p:contentPart>
        </mc:Choice>
        <mc:Fallback xmlns="">
          <p:pic>
            <p:nvPicPr>
              <p:cNvPr id="3" name="Mürekkep 2">
                <a:extLst>
                  <a:ext uri="{FF2B5EF4-FFF2-40B4-BE49-F238E27FC236}">
                    <a16:creationId xmlns:a16="http://schemas.microsoft.com/office/drawing/2014/main" id="{8B27A643-A242-0743-9972-E4E37568C98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8292" y="836877"/>
                <a:ext cx="1132560" cy="48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Mürekkep 3">
                <a:extLst>
                  <a:ext uri="{FF2B5EF4-FFF2-40B4-BE49-F238E27FC236}">
                    <a16:creationId xmlns:a16="http://schemas.microsoft.com/office/drawing/2014/main" id="{769BABD9-B3CB-8C4F-841C-17A4914BE4A3}"/>
                  </a:ext>
                </a:extLst>
              </p14:cNvPr>
              <p14:cNvContentPartPr/>
              <p14:nvPr/>
            </p14:nvContentPartPr>
            <p14:xfrm>
              <a:off x="118732" y="4609317"/>
              <a:ext cx="3549960" cy="690840"/>
            </p14:xfrm>
          </p:contentPart>
        </mc:Choice>
        <mc:Fallback xmlns="">
          <p:pic>
            <p:nvPicPr>
              <p:cNvPr id="4" name="Mürekkep 3">
                <a:extLst>
                  <a:ext uri="{FF2B5EF4-FFF2-40B4-BE49-F238E27FC236}">
                    <a16:creationId xmlns:a16="http://schemas.microsoft.com/office/drawing/2014/main" id="{769BABD9-B3CB-8C4F-841C-17A4914BE4A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092" y="4600317"/>
                <a:ext cx="3567600" cy="70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Mürekkep 4">
                <a:extLst>
                  <a:ext uri="{FF2B5EF4-FFF2-40B4-BE49-F238E27FC236}">
                    <a16:creationId xmlns:a16="http://schemas.microsoft.com/office/drawing/2014/main" id="{6CBF0FDE-5D14-074B-B41E-B8C5A24EEDFA}"/>
                  </a:ext>
                </a:extLst>
              </p14:cNvPr>
              <p14:cNvContentPartPr/>
              <p14:nvPr/>
            </p14:nvContentPartPr>
            <p14:xfrm>
              <a:off x="6632572" y="3453717"/>
              <a:ext cx="360" cy="360"/>
            </p14:xfrm>
          </p:contentPart>
        </mc:Choice>
        <mc:Fallback xmlns="">
          <p:pic>
            <p:nvPicPr>
              <p:cNvPr id="5" name="Mürekkep 4">
                <a:extLst>
                  <a:ext uri="{FF2B5EF4-FFF2-40B4-BE49-F238E27FC236}">
                    <a16:creationId xmlns:a16="http://schemas.microsoft.com/office/drawing/2014/main" id="{6CBF0FDE-5D14-074B-B41E-B8C5A24EEDF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623932" y="344507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" name="Mürekkep 5">
                <a:extLst>
                  <a:ext uri="{FF2B5EF4-FFF2-40B4-BE49-F238E27FC236}">
                    <a16:creationId xmlns:a16="http://schemas.microsoft.com/office/drawing/2014/main" id="{8DFAB9BE-ED8E-3646-8211-4EDC1D8DB9BD}"/>
                  </a:ext>
                </a:extLst>
              </p14:cNvPr>
              <p14:cNvContentPartPr/>
              <p14:nvPr/>
            </p14:nvContentPartPr>
            <p14:xfrm>
              <a:off x="6233692" y="4061397"/>
              <a:ext cx="360" cy="360"/>
            </p14:xfrm>
          </p:contentPart>
        </mc:Choice>
        <mc:Fallback xmlns="">
          <p:pic>
            <p:nvPicPr>
              <p:cNvPr id="6" name="Mürekkep 5">
                <a:extLst>
                  <a:ext uri="{FF2B5EF4-FFF2-40B4-BE49-F238E27FC236}">
                    <a16:creationId xmlns:a16="http://schemas.microsoft.com/office/drawing/2014/main" id="{8DFAB9BE-ED8E-3646-8211-4EDC1D8DB9B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24692" y="4052757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Metin kutusu 11">
            <a:extLst>
              <a:ext uri="{FF2B5EF4-FFF2-40B4-BE49-F238E27FC236}">
                <a16:creationId xmlns:a16="http://schemas.microsoft.com/office/drawing/2014/main" id="{3C865513-39F5-AE40-91D4-D7AD934B96E2}"/>
              </a:ext>
            </a:extLst>
          </p:cNvPr>
          <p:cNvSpPr txBox="1"/>
          <p:nvPr/>
        </p:nvSpPr>
        <p:spPr>
          <a:xfrm>
            <a:off x="179388" y="1076361"/>
            <a:ext cx="8797443" cy="329320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En sık görülen </a:t>
            </a:r>
            <a:r>
              <a:rPr lang="tr-TR" sz="2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 1 diyabet 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( Ülkemizdeki sıklığı 10/100.000- Her yıl 1700-2000 çocuğa tanı konuyor ve 20.000 civarında Tip 1 diyabetli çocuk var)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Tip 1 diyabetin en önemli özelliği akut başlangıçlı olması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Ülkemizde çocuklarda Tip 2 diyabet sıklığında hissedilir bir artış yok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Çocuklardaki diyabet vakalarının % 2-3 kadarını </a:t>
            </a:r>
            <a:r>
              <a:rPr lang="tr-TR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Monojenik</a:t>
            </a:r>
            <a:r>
              <a:rPr lang="tr-TR" sz="2600" dirty="0">
                <a:latin typeface="Calibri" panose="020F0502020204030204" pitchFamily="34" charset="0"/>
                <a:cs typeface="Calibri" panose="020F0502020204030204" pitchFamily="34" charset="0"/>
              </a:rPr>
              <a:t> Diyabet/MODY vakaları oluşturuyor</a:t>
            </a:r>
          </a:p>
        </p:txBody>
      </p:sp>
    </p:spTree>
    <p:extLst>
      <p:ext uri="{BB962C8B-B14F-4D97-AF65-F5344CB8AC3E}">
        <p14:creationId xmlns:p14="http://schemas.microsoft.com/office/powerpoint/2010/main" val="304868013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>
            <a:extLst>
              <a:ext uri="{FF2B5EF4-FFF2-40B4-BE49-F238E27FC236}">
                <a16:creationId xmlns:a16="http://schemas.microsoft.com/office/drawing/2014/main" id="{A2AC48B8-668C-5440-AEAA-33B8D947E3AD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76199" y="803272"/>
            <a:ext cx="6105181" cy="2743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tr-TR" altLang="tr-TR" sz="2400" dirty="0"/>
              <a:t>Genetik yatkınlık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/>
              <a:t>Enfeksiyon hastalıkları gibi başlatıcı bir neden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 err="1"/>
              <a:t>Otoimmün</a:t>
            </a:r>
            <a:r>
              <a:rPr lang="tr-TR" altLang="tr-TR" sz="2400" dirty="0"/>
              <a:t> </a:t>
            </a:r>
            <a:r>
              <a:rPr lang="tr-TR" altLang="tr-TR" sz="2400" dirty="0" err="1"/>
              <a:t>inflamasyon</a:t>
            </a:r>
            <a:r>
              <a:rPr lang="tr-TR" altLang="tr-TR" sz="2400" dirty="0"/>
              <a:t> sonucu ilerleyici beta hücre (fonksiyon) kaybı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>
                <a:solidFill>
                  <a:srgbClr val="FF0000"/>
                </a:solidFill>
              </a:rPr>
              <a:t>Balayı (Geçici iyileşme) dönemi var ama tam iyileşme henüz rapor edilmedi</a:t>
            </a:r>
          </a:p>
          <a:p>
            <a:pPr eaLnBrk="1" hangingPunct="1">
              <a:lnSpc>
                <a:spcPct val="80000"/>
              </a:lnSpc>
            </a:pPr>
            <a:r>
              <a:rPr lang="tr-TR" altLang="tr-TR" sz="2400" dirty="0">
                <a:solidFill>
                  <a:srgbClr val="FF0000"/>
                </a:solidFill>
              </a:rPr>
              <a:t>Önleme, balayını uzatma ve kalıcı tedavi (kür) için çabalar devam ediyor</a:t>
            </a:r>
          </a:p>
          <a:p>
            <a:pPr eaLnBrk="1" hangingPunct="1">
              <a:lnSpc>
                <a:spcPct val="80000"/>
              </a:lnSpc>
            </a:pPr>
            <a:endParaRPr lang="tr-TR" altLang="tr-TR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tr-TR" altLang="tr-TR" sz="2000" dirty="0">
              <a:solidFill>
                <a:srgbClr val="FF000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tr-TR" altLang="tr-TR" sz="1600" dirty="0"/>
          </a:p>
          <a:p>
            <a:pPr eaLnBrk="1" hangingPunct="1">
              <a:lnSpc>
                <a:spcPct val="80000"/>
              </a:lnSpc>
            </a:pPr>
            <a:endParaRPr lang="tr-TR" altLang="tr-TR" sz="1600" dirty="0"/>
          </a:p>
        </p:txBody>
      </p:sp>
      <p:sp>
        <p:nvSpPr>
          <p:cNvPr id="28674" name="Başlık 1">
            <a:extLst>
              <a:ext uri="{FF2B5EF4-FFF2-40B4-BE49-F238E27FC236}">
                <a16:creationId xmlns:a16="http://schemas.microsoft.com/office/drawing/2014/main" id="{23EE49FA-0CD0-9C48-A12E-CFD3680A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106363"/>
            <a:ext cx="8883650" cy="579437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tr-TR" altLang="tr-TR" dirty="0"/>
              <a:t>Çocuklarda Tip 1 diyabet</a:t>
            </a:r>
          </a:p>
        </p:txBody>
      </p:sp>
      <p:pic>
        <p:nvPicPr>
          <p:cNvPr id="19459" name="Resim 4">
            <a:extLst>
              <a:ext uri="{FF2B5EF4-FFF2-40B4-BE49-F238E27FC236}">
                <a16:creationId xmlns:a16="http://schemas.microsoft.com/office/drawing/2014/main" id="{09DFBC39-5893-334D-BB7B-534B802D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1" y="3865452"/>
            <a:ext cx="5759086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4302D92-1B56-D242-A517-8AB73D9DA001}"/>
              </a:ext>
            </a:extLst>
          </p:cNvPr>
          <p:cNvSpPr txBox="1"/>
          <p:nvPr/>
        </p:nvSpPr>
        <p:spPr>
          <a:xfrm>
            <a:off x="-1371600" y="198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 dirty="0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FB69E24D-2018-1A48-AB88-C37C19C6B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91" y="640858"/>
            <a:ext cx="2845344" cy="1340342"/>
          </a:xfrm>
          <a:prstGeom prst="rect">
            <a:avLst/>
          </a:prstGeom>
        </p:spPr>
      </p:pic>
      <p:pic>
        <p:nvPicPr>
          <p:cNvPr id="10" name="Resim 9" descr="metin, farklı, renkli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3A03B699-1096-8244-89AE-C101AF28E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36" y="1585528"/>
            <a:ext cx="2845344" cy="1863350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A662022C-301E-0846-B478-63F781D929C9}"/>
              </a:ext>
            </a:extLst>
          </p:cNvPr>
          <p:cNvSpPr txBox="1"/>
          <p:nvPr/>
        </p:nvSpPr>
        <p:spPr>
          <a:xfrm>
            <a:off x="5943600" y="3699518"/>
            <a:ext cx="3157959" cy="2967351"/>
          </a:xfrm>
          <a:prstGeom prst="rect">
            <a:avLst/>
          </a:prstGeom>
          <a:solidFill>
            <a:srgbClr val="92D05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Günümüzde bakılabilen 5 oto-antikor: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ICA</a:t>
            </a:r>
            <a:r>
              <a:rPr lang="tr-TR" sz="1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(I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slet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ell </a:t>
            </a:r>
            <a:r>
              <a:rPr lang="tr-TR" sz="14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ntibodies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IAA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(insulin autoantibodies),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 GAD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(antibodies to glutamic acid decarboxylase),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IA-2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(antibodies insulinoma-associated protein)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 ZnT8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(antibodies to the zinc transporter 8)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F3E1C85E-9705-5845-BA3F-0EC599B1DA0F}"/>
              </a:ext>
            </a:extLst>
          </p:cNvPr>
          <p:cNvSpPr txBox="1"/>
          <p:nvPr/>
        </p:nvSpPr>
        <p:spPr>
          <a:xfrm>
            <a:off x="838200" y="4419600"/>
            <a:ext cx="1600200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DR3-DQ2 </a:t>
            </a:r>
            <a:r>
              <a:rPr lang="tr-TR" alt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 DR4-DQ8 </a:t>
            </a:r>
            <a:r>
              <a:rPr lang="tr-TR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tr-TR" altLang="ja-JP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tr-TR" altLang="ja-JP" dirty="0">
                <a:latin typeface="Calibri" panose="020F0502020204030204" pitchFamily="34" charset="0"/>
                <a:cs typeface="Calibri" panose="020F0502020204030204" pitchFamily="34" charset="0"/>
              </a:rPr>
              <a:t> risk </a:t>
            </a:r>
            <a:r>
              <a:rPr lang="tr-TR" altLang="tr-TR" dirty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tr-TR" altLang="ja-JP" dirty="0" err="1">
                <a:latin typeface="Calibri" panose="020F0502020204030204" pitchFamily="34" charset="0"/>
                <a:cs typeface="Calibri" panose="020F0502020204030204" pitchFamily="34" charset="0"/>
              </a:rPr>
              <a:t>alleles</a:t>
            </a:r>
            <a:r>
              <a:rPr lang="tr-TR" altLang="ja-JP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tr-T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>
            <a:extLst>
              <a:ext uri="{FF2B5EF4-FFF2-40B4-BE49-F238E27FC236}">
                <a16:creationId xmlns:a16="http://schemas.microsoft.com/office/drawing/2014/main" id="{8BD203F7-CD50-5C4B-875B-6898BFF9F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0258"/>
            <a:ext cx="8229600" cy="563562"/>
          </a:xfrm>
          <a:solidFill>
            <a:srgbClr val="00B0F0"/>
          </a:solidFill>
        </p:spPr>
        <p:txBody>
          <a:bodyPr/>
          <a:lstStyle/>
          <a:p>
            <a:r>
              <a:rPr lang="tr-TR" dirty="0"/>
              <a:t>Tip 1 diyabet heterojen bir süreç</a:t>
            </a:r>
          </a:p>
        </p:txBody>
      </p:sp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581AEA7D-D8A8-0E47-967A-E21B2B252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" y="939428"/>
            <a:ext cx="4218609" cy="1819275"/>
          </a:xfrm>
          <a:prstGeom prst="rect">
            <a:avLst/>
          </a:prstGeom>
        </p:spPr>
      </p:pic>
      <p:pic>
        <p:nvPicPr>
          <p:cNvPr id="9" name="Resim 8" descr="metin içeren bir resim&#10;&#10;Açıklama otomatik olarak oluşturuldu">
            <a:extLst>
              <a:ext uri="{FF2B5EF4-FFF2-40B4-BE49-F238E27FC236}">
                <a16:creationId xmlns:a16="http://schemas.microsoft.com/office/drawing/2014/main" id="{1EB85C05-B2B7-5E46-BE8C-1468F8B3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7" y="2369983"/>
            <a:ext cx="3429000" cy="1786034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285925EF-E718-DE4A-B5A0-CD9D932041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" y="4099298"/>
            <a:ext cx="3581400" cy="1920888"/>
          </a:xfrm>
          <a:prstGeom prst="rect">
            <a:avLst/>
          </a:prstGeom>
        </p:spPr>
      </p:pic>
      <p:pic>
        <p:nvPicPr>
          <p:cNvPr id="13" name="Resim 12" descr="metin içeren bir resim&#10;&#10;Açıklama otomatik olarak oluşturuldu">
            <a:extLst>
              <a:ext uri="{FF2B5EF4-FFF2-40B4-BE49-F238E27FC236}">
                <a16:creationId xmlns:a16="http://schemas.microsoft.com/office/drawing/2014/main" id="{1C09AA52-BFCF-684F-A6F7-6B4E9C432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12" y="790411"/>
            <a:ext cx="4141304" cy="2322595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3B361564-04EA-AA41-90C2-4DC2A1DD70AE}"/>
              </a:ext>
            </a:extLst>
          </p:cNvPr>
          <p:cNvSpPr txBox="1"/>
          <p:nvPr/>
        </p:nvSpPr>
        <p:spPr>
          <a:xfrm>
            <a:off x="3934791" y="2880616"/>
            <a:ext cx="5209209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7 yaşından önce ve 13 yaşından sonra tanı konan Tip1  diyabet vakaların iki farklı </a:t>
            </a: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Endotip</a:t>
            </a:r>
            <a:r>
              <a:rPr lang="tr-TR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( T1DE1 ve T1DE’) 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olduğu ve 7 yaşından önce daha agresif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insülitis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tablosu görülmektedir</a:t>
            </a:r>
          </a:p>
        </p:txBody>
      </p:sp>
      <p:pic>
        <p:nvPicPr>
          <p:cNvPr id="16" name="Resim 15" descr="metin, zarf içeren bir resim&#10;&#10;Açıklama otomatik olarak oluşturuldu">
            <a:extLst>
              <a:ext uri="{FF2B5EF4-FFF2-40B4-BE49-F238E27FC236}">
                <a16:creationId xmlns:a16="http://schemas.microsoft.com/office/drawing/2014/main" id="{464E8DF3-9663-554D-92F4-3C7DA1DCF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938" y="4806242"/>
            <a:ext cx="3020392" cy="1346005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10957A34-9C16-DE40-ACE8-2AEFE3A459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600" y="4886843"/>
            <a:ext cx="2590800" cy="1166486"/>
          </a:xfrm>
          <a:prstGeom prst="rect">
            <a:avLst/>
          </a:prstGeom>
        </p:spPr>
      </p:pic>
      <p:sp>
        <p:nvSpPr>
          <p:cNvPr id="19" name="Metin kutusu 18">
            <a:extLst>
              <a:ext uri="{FF2B5EF4-FFF2-40B4-BE49-F238E27FC236}">
                <a16:creationId xmlns:a16="http://schemas.microsoft.com/office/drawing/2014/main" id="{E802067B-EAEC-5540-B4BB-E7F9AFB9169B}"/>
              </a:ext>
            </a:extLst>
          </p:cNvPr>
          <p:cNvSpPr txBox="1"/>
          <p:nvPr/>
        </p:nvSpPr>
        <p:spPr>
          <a:xfrm>
            <a:off x="174487" y="6141400"/>
            <a:ext cx="874091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tr-TR" dirty="0" err="1">
                <a:latin typeface="Calibri" panose="020F0502020204030204" pitchFamily="34" charset="0"/>
                <a:cs typeface="Calibri" panose="020F0502020204030204" pitchFamily="34" charset="0"/>
              </a:rPr>
              <a:t>peptid</a:t>
            </a:r>
            <a:r>
              <a:rPr lang="tr-TR" dirty="0">
                <a:latin typeface="Calibri" panose="020F0502020204030204" pitchFamily="34" charset="0"/>
                <a:cs typeface="Calibri" panose="020F0502020204030204" pitchFamily="34" charset="0"/>
              </a:rPr>
              <a:t> düzeyindeki azalmanın iki fazlı (önce hızlı, sonra plato çiziyor) olduğu ve İleri yaştaki bazı vakalarda beta hücre gruplarının zedelenmeden kalabildiği  görülmekte</a:t>
            </a:r>
          </a:p>
        </p:txBody>
      </p:sp>
    </p:spTree>
    <p:extLst>
      <p:ext uri="{BB962C8B-B14F-4D97-AF65-F5344CB8AC3E}">
        <p14:creationId xmlns:p14="http://schemas.microsoft.com/office/powerpoint/2010/main" val="27680246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E975A7-E904-A24B-96AB-2791028C8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77" y="144009"/>
            <a:ext cx="8679543" cy="617991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tr-TR" dirty="0"/>
              <a:t>Diyabetli çocuk değil, diyabetli aile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AEE4F91-97D9-124C-80A6-D905FCC89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82" y="838201"/>
            <a:ext cx="4298496" cy="2971799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5CDE472E-81C0-AC41-BD24-8B53C7DE5599}"/>
              </a:ext>
            </a:extLst>
          </p:cNvPr>
          <p:cNvSpPr txBox="1"/>
          <p:nvPr/>
        </p:nvSpPr>
        <p:spPr>
          <a:xfrm>
            <a:off x="272877" y="3733800"/>
            <a:ext cx="4183807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Yalnızca Tip 1 diyabet tanısı değil, aslında hipoglisemi tanısı da koymuş oluruz: Yani  aslında Tip 1 diyabetliler, 2 tanı birden almış olurlar.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A3D7CB1-FCE6-0943-9746-F006EADD1225}"/>
              </a:ext>
            </a:extLst>
          </p:cNvPr>
          <p:cNvSpPr txBox="1"/>
          <p:nvPr/>
        </p:nvSpPr>
        <p:spPr>
          <a:xfrm>
            <a:off x="174969" y="5882994"/>
            <a:ext cx="8563429" cy="830997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Yılda en az 1 kez ağır hipoglisemi( % 20’si tekrarlar) ve haftada 2 kez kadar hafif hipoglisemi geçirirler</a:t>
            </a:r>
          </a:p>
        </p:txBody>
      </p:sp>
      <p:pic>
        <p:nvPicPr>
          <p:cNvPr id="8" name="Resim 7" descr="metin içeren bir resim&#10;&#10;Açıklama otomatik olarak oluşturuldu">
            <a:extLst>
              <a:ext uri="{FF2B5EF4-FFF2-40B4-BE49-F238E27FC236}">
                <a16:creationId xmlns:a16="http://schemas.microsoft.com/office/drawing/2014/main" id="{B46954C5-6ABC-8040-908C-B798558E9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187" y="1351464"/>
            <a:ext cx="4499731" cy="4321328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25538637-56BB-DE4B-9D84-76DFD6B08F5F}"/>
              </a:ext>
            </a:extLst>
          </p:cNvPr>
          <p:cNvSpPr txBox="1"/>
          <p:nvPr/>
        </p:nvSpPr>
        <p:spPr>
          <a:xfrm>
            <a:off x="4724400" y="838201"/>
            <a:ext cx="4013998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Öte yandan..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7BBFE0D0-B423-7145-899A-2023F3228EAA}"/>
              </a:ext>
            </a:extLst>
          </p:cNvPr>
          <p:cNvSpPr txBox="1"/>
          <p:nvPr/>
        </p:nvSpPr>
        <p:spPr>
          <a:xfrm>
            <a:off x="4684424" y="2362200"/>
            <a:ext cx="2706976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Ailelerde hep bir «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» korkusu vardır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32A1957-24CB-DC45-8870-4D6A7AEBB50C}"/>
              </a:ext>
            </a:extLst>
          </p:cNvPr>
          <p:cNvSpPr txBox="1"/>
          <p:nvPr/>
        </p:nvSpPr>
        <p:spPr>
          <a:xfrm>
            <a:off x="7086600" y="2895600"/>
            <a:ext cx="1651798" cy="286232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HLA-DQ2</a:t>
            </a:r>
          </a:p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ve HLA- DQ8’in genetik riske katkısı % 25-40</a:t>
            </a:r>
          </a:p>
          <a:p>
            <a:pPr algn="ctr"/>
            <a:r>
              <a:rPr lang="tr-TR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 1 diyabet ile ortak payda</a:t>
            </a:r>
          </a:p>
        </p:txBody>
      </p:sp>
    </p:spTree>
    <p:extLst>
      <p:ext uri="{BB962C8B-B14F-4D97-AF65-F5344CB8AC3E}">
        <p14:creationId xmlns:p14="http://schemas.microsoft.com/office/powerpoint/2010/main" val="326993268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09AA39-EDDF-5843-A4AF-75F288379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563562"/>
          </a:xfrm>
          <a:solidFill>
            <a:srgbClr val="92D050"/>
          </a:solidFill>
        </p:spPr>
        <p:txBody>
          <a:bodyPr/>
          <a:lstStyle/>
          <a:p>
            <a:r>
              <a:rPr lang="tr-TR" dirty="0" err="1"/>
              <a:t>Çölyak</a:t>
            </a:r>
            <a:r>
              <a:rPr lang="tr-TR" dirty="0"/>
              <a:t> riski ile birlikte olan durumlar</a:t>
            </a:r>
          </a:p>
        </p:txBody>
      </p:sp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6CD8B737-94A8-4A4C-9A0A-07812F826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3" y="990600"/>
            <a:ext cx="4473817" cy="5715000"/>
          </a:xfrm>
          <a:prstGeom prst="rect">
            <a:avLst/>
          </a:prstGeom>
        </p:spPr>
      </p:pic>
      <p:pic>
        <p:nvPicPr>
          <p:cNvPr id="6" name="Resim 5" descr="metin, tablo içeren bir resim&#10;&#10;Açıklama otomatik olarak oluşturuldu">
            <a:extLst>
              <a:ext uri="{FF2B5EF4-FFF2-40B4-BE49-F238E27FC236}">
                <a16:creationId xmlns:a16="http://schemas.microsoft.com/office/drawing/2014/main" id="{E88F3D36-C2C0-F448-8D9C-7CB045ED2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817" y="1524000"/>
            <a:ext cx="6477000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7951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1188CA3-8467-DA4A-B76E-E9B026923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3123"/>
            <a:ext cx="8229600" cy="487362"/>
          </a:xfrm>
          <a:solidFill>
            <a:srgbClr val="00B0F0"/>
          </a:solidFill>
        </p:spPr>
        <p:txBody>
          <a:bodyPr/>
          <a:lstStyle/>
          <a:p>
            <a:r>
              <a:rPr lang="tr-TR" dirty="0"/>
              <a:t>Bu toplantıyı </a:t>
            </a:r>
            <a:r>
              <a:rPr lang="tr-TR" dirty="0" err="1"/>
              <a:t>esinleyen</a:t>
            </a:r>
            <a:r>
              <a:rPr lang="tr-TR" dirty="0"/>
              <a:t> makaleler</a:t>
            </a:r>
          </a:p>
        </p:txBody>
      </p:sp>
      <p:pic>
        <p:nvPicPr>
          <p:cNvPr id="4" name="Resim 3" descr="metin içeren bir resim&#10;&#10;Açıklama otomatik olarak oluşturuldu">
            <a:extLst>
              <a:ext uri="{FF2B5EF4-FFF2-40B4-BE49-F238E27FC236}">
                <a16:creationId xmlns:a16="http://schemas.microsoft.com/office/drawing/2014/main" id="{5C09CB56-4E13-1442-8A87-57BD46E32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" y="990600"/>
            <a:ext cx="4254242" cy="3060571"/>
          </a:xfrm>
          <a:prstGeom prst="rect">
            <a:avLst/>
          </a:prstGeom>
        </p:spPr>
      </p:pic>
      <p:pic>
        <p:nvPicPr>
          <p:cNvPr id="6" name="Resim 5" descr="metin içeren bir resim&#10;&#10;Açıklama otomatik olarak oluşturuldu">
            <a:extLst>
              <a:ext uri="{FF2B5EF4-FFF2-40B4-BE49-F238E27FC236}">
                <a16:creationId xmlns:a16="http://schemas.microsoft.com/office/drawing/2014/main" id="{6D18B960-D8DC-9E47-9C8E-027A6B0F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" y="3887316"/>
            <a:ext cx="4038600" cy="2722550"/>
          </a:xfrm>
          <a:prstGeom prst="rect">
            <a:avLst/>
          </a:prstGeom>
        </p:spPr>
      </p:pic>
      <p:pic>
        <p:nvPicPr>
          <p:cNvPr id="8" name="Resim 7" descr="metin içeren bir resim&#10;&#10;Açıklama otomatik olarak oluşturuldu">
            <a:extLst>
              <a:ext uri="{FF2B5EF4-FFF2-40B4-BE49-F238E27FC236}">
                <a16:creationId xmlns:a16="http://schemas.microsoft.com/office/drawing/2014/main" id="{A745E7A0-29B3-474B-A082-96383E4B9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937719"/>
            <a:ext cx="3306495" cy="4087743"/>
          </a:xfrm>
          <a:prstGeom prst="rect">
            <a:avLst/>
          </a:prstGeom>
        </p:spPr>
      </p:pic>
      <p:pic>
        <p:nvPicPr>
          <p:cNvPr id="10" name="Resim 9" descr="metin içeren bir resim&#10;&#10;Açıklama otomatik olarak oluşturuldu">
            <a:extLst>
              <a:ext uri="{FF2B5EF4-FFF2-40B4-BE49-F238E27FC236}">
                <a16:creationId xmlns:a16="http://schemas.microsoft.com/office/drawing/2014/main" id="{82A23EDD-F9AE-7542-BF06-78E9093EE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35" y="1782762"/>
            <a:ext cx="487400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915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938C1E9-16C6-F84B-BCA1-78889698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34" y="158824"/>
            <a:ext cx="8690113" cy="639762"/>
          </a:xfrm>
          <a:solidFill>
            <a:srgbClr val="00B0F0"/>
          </a:solidFill>
        </p:spPr>
        <p:txBody>
          <a:bodyPr/>
          <a:lstStyle/>
          <a:p>
            <a:r>
              <a:rPr lang="tr-TR" dirty="0"/>
              <a:t>Toplantıda cevap aradığımız sorular-1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F2353AB-AED6-EF4F-9455-F9B3FA962BBD}"/>
              </a:ext>
            </a:extLst>
          </p:cNvPr>
          <p:cNvSpPr txBox="1"/>
          <p:nvPr/>
        </p:nvSpPr>
        <p:spPr>
          <a:xfrm>
            <a:off x="250134" y="933485"/>
            <a:ext cx="8690113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Toplantının amacı, Tip 1 diyabet,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hastalığı ( ve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gluten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) ilişkisini ele almak, Çocuk Endokrinolojisi, Çocuk Gastroenterolojisi uzmanları, patologlar, diyetisyenler ve çocukları Tip 1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diyabet+çölyak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olan ailelerin beraberce düşünmelerini, temel konularda görüş birliği oluşturulması yolunda bir adım atmak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172DE48-D5A9-BF40-B7DF-A87E8A0FC0D1}"/>
              </a:ext>
            </a:extLst>
          </p:cNvPr>
          <p:cNvSpPr txBox="1"/>
          <p:nvPr/>
        </p:nvSpPr>
        <p:spPr>
          <a:xfrm>
            <a:off x="250134" y="2709855"/>
            <a:ext cx="869011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Glutensiz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beslenmenin genel olarak Tip 1 diyabetin önlenmesinde bir etkisi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varmıdır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Tip 1 diyabet tanısı almış çocuklarda en başından itibaren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glutensiz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beslenmek,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hastalığı riskini azaltır mı? Bu şekilde beslenmenin beta hücre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otoimmünitesi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üzerine bir etkisi var mıdır?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Tip 1 diyabetli çocuklarda görülen Anti-TTG antikor pozitifliği yaş gruplarına (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Endotype’a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göre) değişiklik gösteriyor mu? Geçici antikor pozitifliği sıklığı ve tanı süreçlerine etkisi nedir?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81772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>
            <a:extLst>
              <a:ext uri="{FF2B5EF4-FFF2-40B4-BE49-F238E27FC236}">
                <a16:creationId xmlns:a16="http://schemas.microsoft.com/office/drawing/2014/main" id="{9938C1E9-16C6-F84B-BCA1-788896983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34" y="158824"/>
            <a:ext cx="8690113" cy="639762"/>
          </a:xfrm>
          <a:solidFill>
            <a:srgbClr val="00B0F0"/>
          </a:solidFill>
        </p:spPr>
        <p:txBody>
          <a:bodyPr/>
          <a:lstStyle/>
          <a:p>
            <a:r>
              <a:rPr lang="tr-TR" dirty="0"/>
              <a:t>Toplantıda cevap aradığımız sorular-2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EF2353AB-AED6-EF4F-9455-F9B3FA962BBD}"/>
              </a:ext>
            </a:extLst>
          </p:cNvPr>
          <p:cNvSpPr txBox="1"/>
          <p:nvPr/>
        </p:nvSpPr>
        <p:spPr>
          <a:xfrm>
            <a:off x="250134" y="933485"/>
            <a:ext cx="8690113" cy="163121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Toplantının amacı, Tip 1 diyabet,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hastalığı ( ve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gluten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) ilişkisini ele almak, Çocuk Endokrinolojisi, Çocuk Gastroenterolojisi uzmanları, patologlar, diyetisyenler ve çocukları Tip 1 </a:t>
            </a:r>
            <a:r>
              <a:rPr lang="tr-T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diyabet+çölyak</a:t>
            </a:r>
            <a:r>
              <a:rPr lang="tr-TR" sz="2000" dirty="0">
                <a:latin typeface="Calibri" panose="020F0502020204030204" pitchFamily="34" charset="0"/>
                <a:cs typeface="Calibri" panose="020F0502020204030204" pitchFamily="34" charset="0"/>
              </a:rPr>
              <a:t> olan ailelerin beraberce düşünmelerini, temel konularda görüş birliği oluşturulması yolunda bir adım atmak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D172DE48-D5A9-BF40-B7DF-A87E8A0FC0D1}"/>
              </a:ext>
            </a:extLst>
          </p:cNvPr>
          <p:cNvSpPr txBox="1"/>
          <p:nvPr/>
        </p:nvSpPr>
        <p:spPr>
          <a:xfrm>
            <a:off x="250134" y="2709855"/>
            <a:ext cx="869011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hastalığına ait klinik bulgusu olmayan Tip 1 diyabetlilerde ilk bakılan (Tanıda veya tanıya yakın zamanda) Anti-TTG antikor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titresine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göre endoskopi/biyopsi kararı verilebilir mi? Bunun için bir eşik değer önerilebilir mi?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Çölyak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hastalığına ait klinik bulgusu olmayan Tip 1 diyabetlilerde ilk bakılan (Tanıda veya tanıya yakın zamanda) Anti-TTG antikor </a:t>
            </a:r>
            <a:r>
              <a:rPr lang="tr-T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titresi</a:t>
            </a:r>
            <a:r>
              <a:rPr lang="tr-TR" sz="2400" dirty="0">
                <a:latin typeface="Calibri" panose="020F0502020204030204" pitchFamily="34" charset="0"/>
                <a:cs typeface="Calibri" panose="020F0502020204030204" pitchFamily="34" charset="0"/>
              </a:rPr>
              <a:t> ne olursa olsun 3-6 ay sonraki titreye gör endoskopi kararı vermek düşünülebilir mi?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325109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18212</TotalTime>
  <Words>1264</Words>
  <Application>Microsoft Macintosh PowerPoint</Application>
  <PresentationFormat>Ekran Gösterisi (4:3)</PresentationFormat>
  <Paragraphs>89</Paragraphs>
  <Slides>15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Tip 1 diyabet ve çölyak hastalığı: Klinik sorunlar/yaklaşımlar</vt:lpstr>
      <vt:lpstr>Çocuklarda görülen diyabet türleri</vt:lpstr>
      <vt:lpstr>Çocuklarda Tip 1 diyabet</vt:lpstr>
      <vt:lpstr>Tip 1 diyabet heterojen bir süreç</vt:lpstr>
      <vt:lpstr>Diyabetli çocuk değil, diyabetli aile</vt:lpstr>
      <vt:lpstr>Çölyak riski ile birlikte olan durumlar</vt:lpstr>
      <vt:lpstr>Bu toplantıyı esinleyen makaleler</vt:lpstr>
      <vt:lpstr>Toplantıda cevap aradığımız sorular-1</vt:lpstr>
      <vt:lpstr>Toplantıda cevap aradığımız sorular-2</vt:lpstr>
      <vt:lpstr>Toplantıda cevap aradığımız sorular-3</vt:lpstr>
      <vt:lpstr>Toplantıda cevap aradığımız sorular-4</vt:lpstr>
      <vt:lpstr>Yurt dışındaki bazı merkezlerin tutumları-1</vt:lpstr>
      <vt:lpstr>Yurt dışındaki bazı merkezlerin tutumları-2</vt:lpstr>
      <vt:lpstr>Yurt dışındaki bazı merkezlerin tutumları-3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Çocuklarda Diyabet ve Okulda Diyabet Program</dc:title>
  <dc:creator>Sukru</dc:creator>
  <cp:lastModifiedBy>Şükrü Hatun</cp:lastModifiedBy>
  <cp:revision>267</cp:revision>
  <cp:lastPrinted>2019-03-30T17:20:41Z</cp:lastPrinted>
  <dcterms:created xsi:type="dcterms:W3CDTF">2011-09-01T06:34:41Z</dcterms:created>
  <dcterms:modified xsi:type="dcterms:W3CDTF">2020-12-06T20:10:04Z</dcterms:modified>
</cp:coreProperties>
</file>