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56" r:id="rId2"/>
    <p:sldId id="298" r:id="rId3"/>
    <p:sldId id="259" r:id="rId4"/>
    <p:sldId id="284" r:id="rId5"/>
    <p:sldId id="7071" r:id="rId6"/>
    <p:sldId id="7072" r:id="rId7"/>
    <p:sldId id="7111" r:id="rId8"/>
    <p:sldId id="7112" r:id="rId9"/>
    <p:sldId id="7103" r:id="rId10"/>
    <p:sldId id="7104" r:id="rId11"/>
    <p:sldId id="7106" r:id="rId12"/>
    <p:sldId id="7105" r:id="rId13"/>
    <p:sldId id="7113" r:id="rId14"/>
    <p:sldId id="7107" r:id="rId15"/>
    <p:sldId id="7108" r:id="rId16"/>
    <p:sldId id="7109" r:id="rId17"/>
    <p:sldId id="7110"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hwbfISaTaWNPAt+P+MxrJ+3EYs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9C7058-3AB8-4B2E-A6B8-7803E3D901B0}">
  <a:tblStyle styleId="{5E9C7058-3AB8-4B2E-A6B8-7803E3D901B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A00250D-D10A-4824-BA2B-BDDD1588C0AB}"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599"/>
  </p:normalViewPr>
  <p:slideViewPr>
    <p:cSldViewPr snapToGrid="0">
      <p:cViewPr varScale="1">
        <p:scale>
          <a:sx n="112" d="100"/>
          <a:sy n="112" d="100"/>
        </p:scale>
        <p:origin x="816" y="19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notesMaster" Target="notesMasters/notesMaster1.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9161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Kümülatif</a:t>
            </a:r>
            <a:r>
              <a:rPr lang="en-US" dirty="0"/>
              <a:t> </a:t>
            </a:r>
            <a:r>
              <a:rPr lang="en-US" dirty="0" err="1"/>
              <a:t>insidans</a:t>
            </a:r>
            <a:r>
              <a:rPr lang="en-US" dirty="0"/>
              <a:t>: </a:t>
            </a:r>
            <a:r>
              <a:rPr lang="en-US" dirty="0" err="1"/>
              <a:t>belirli</a:t>
            </a:r>
            <a:r>
              <a:rPr lang="en-US" dirty="0"/>
              <a:t> </a:t>
            </a:r>
            <a:r>
              <a:rPr lang="en-US" dirty="0" err="1"/>
              <a:t>bir</a:t>
            </a:r>
            <a:r>
              <a:rPr lang="en-US" dirty="0"/>
              <a:t> zaman </a:t>
            </a:r>
            <a:r>
              <a:rPr lang="en-US" dirty="0" err="1"/>
              <a:t>aralığı</a:t>
            </a:r>
            <a:r>
              <a:rPr lang="en-US" dirty="0"/>
              <a:t> </a:t>
            </a:r>
            <a:r>
              <a:rPr lang="en-US" dirty="0" err="1"/>
              <a:t>için</a:t>
            </a:r>
            <a:r>
              <a:rPr lang="en-US" dirty="0"/>
              <a:t>, yeni </a:t>
            </a:r>
            <a:r>
              <a:rPr lang="en-US" dirty="0" err="1"/>
              <a:t>olay</a:t>
            </a:r>
            <a:r>
              <a:rPr lang="en-US" dirty="0"/>
              <a:t> </a:t>
            </a:r>
            <a:r>
              <a:rPr lang="en-US" dirty="0" err="1"/>
              <a:t>veya</a:t>
            </a:r>
            <a:r>
              <a:rPr lang="en-US" dirty="0"/>
              <a:t> </a:t>
            </a:r>
            <a:r>
              <a:rPr lang="en-US" dirty="0" err="1"/>
              <a:t>hastalık</a:t>
            </a:r>
            <a:r>
              <a:rPr lang="en-US" dirty="0"/>
              <a:t> </a:t>
            </a:r>
            <a:r>
              <a:rPr lang="en-US" dirty="0" err="1"/>
              <a:t>vakalarının</a:t>
            </a:r>
            <a:r>
              <a:rPr lang="en-US" dirty="0"/>
              <a:t> sayısının risk </a:t>
            </a:r>
            <a:r>
              <a:rPr lang="en-US" dirty="0" err="1"/>
              <a:t>altındaki</a:t>
            </a:r>
            <a:r>
              <a:rPr lang="en-US" dirty="0"/>
              <a:t> </a:t>
            </a:r>
            <a:r>
              <a:rPr lang="en-US" dirty="0" err="1"/>
              <a:t>popülasyondaki</a:t>
            </a:r>
            <a:r>
              <a:rPr lang="en-US" dirty="0"/>
              <a:t> </a:t>
            </a:r>
            <a:r>
              <a:rPr lang="en-US" dirty="0" err="1"/>
              <a:t>toplam</a:t>
            </a:r>
            <a:r>
              <a:rPr lang="en-US" dirty="0"/>
              <a:t> </a:t>
            </a:r>
            <a:r>
              <a:rPr lang="en-US" dirty="0" err="1"/>
              <a:t>birey</a:t>
            </a:r>
            <a:r>
              <a:rPr lang="en-US" dirty="0"/>
              <a:t> </a:t>
            </a:r>
            <a:r>
              <a:rPr lang="en-US" dirty="0" err="1"/>
              <a:t>sayısına</a:t>
            </a:r>
            <a:r>
              <a:rPr lang="en-US" dirty="0"/>
              <a:t> </a:t>
            </a:r>
            <a:r>
              <a:rPr lang="en-US" dirty="0" err="1"/>
              <a:t>bölünmesiyle</a:t>
            </a:r>
            <a:r>
              <a:rPr lang="en-US" dirty="0"/>
              <a:t> </a:t>
            </a:r>
            <a:r>
              <a:rPr lang="en-US" dirty="0" err="1"/>
              <a:t>elde</a:t>
            </a:r>
            <a:r>
              <a:rPr lang="en-US" dirty="0"/>
              <a:t> </a:t>
            </a:r>
            <a:r>
              <a:rPr lang="en-US" dirty="0" err="1"/>
              <a:t>edilen</a:t>
            </a:r>
            <a:r>
              <a:rPr lang="en-US" dirty="0"/>
              <a:t> </a:t>
            </a:r>
            <a:r>
              <a:rPr lang="en-US" dirty="0" err="1"/>
              <a:t>oran</a:t>
            </a:r>
            <a:r>
              <a:rPr lang="en-US" dirty="0"/>
              <a:t>.</a:t>
            </a:r>
          </a:p>
        </p:txBody>
      </p:sp>
      <p:sp>
        <p:nvSpPr>
          <p:cNvPr id="4" name="Slide Number Placeholder 3"/>
          <p:cNvSpPr>
            <a:spLocks noGrp="1"/>
          </p:cNvSpPr>
          <p:nvPr>
            <p:ph type="sldNum" sz="quarter" idx="5"/>
          </p:nvPr>
        </p:nvSpPr>
        <p:spPr/>
        <p:txBody>
          <a:bodyPr/>
          <a:lstStyle/>
          <a:p>
            <a:fld id="{31FC69D2-9B23-504B-AA31-AC75DD2E8B4C}" type="slidenum">
              <a:rPr lang="en-US" smtClean="0"/>
              <a:t>4</a:t>
            </a:fld>
            <a:endParaRPr lang="en-US"/>
          </a:p>
        </p:txBody>
      </p:sp>
    </p:spTree>
    <p:extLst>
      <p:ext uri="{BB962C8B-B14F-4D97-AF65-F5344CB8AC3E}">
        <p14:creationId xmlns:p14="http://schemas.microsoft.com/office/powerpoint/2010/main" val="3764793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16</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5923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ölüm Üst Bilgisi" type="secHead">
  <p:cSld name="SECTION_HEADER">
    <p:spTree>
      <p:nvGrpSpPr>
        <p:cNvPr id="1" name="Shape 45"/>
        <p:cNvGrpSpPr/>
        <p:nvPr/>
      </p:nvGrpSpPr>
      <p:grpSpPr>
        <a:xfrm>
          <a:off x="0" y="0"/>
          <a:ext cx="0" cy="0"/>
          <a:chOff x="0" y="0"/>
          <a:chExt cx="0" cy="0"/>
        </a:xfrm>
      </p:grpSpPr>
      <p:sp>
        <p:nvSpPr>
          <p:cNvPr id="46" name="Google Shape;46;p4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51"/>
        <p:cNvGrpSpPr/>
        <p:nvPr/>
      </p:nvGrpSpPr>
      <p:grpSpPr>
        <a:xfrm>
          <a:off x="0" y="0"/>
          <a:ext cx="0" cy="0"/>
          <a:chOff x="0" y="0"/>
          <a:chExt cx="0" cy="0"/>
        </a:xfrm>
      </p:grpSpPr>
      <p:sp>
        <p:nvSpPr>
          <p:cNvPr id="52" name="Google Shape;52;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60"/>
        <p:cNvGrpSpPr/>
        <p:nvPr/>
      </p:nvGrpSpPr>
      <p:grpSpPr>
        <a:xfrm>
          <a:off x="0" y="0"/>
          <a:ext cx="0" cy="0"/>
          <a:chOff x="0" y="0"/>
          <a:chExt cx="0" cy="0"/>
        </a:xfrm>
      </p:grpSpPr>
      <p:sp>
        <p:nvSpPr>
          <p:cNvPr id="61" name="Google Shape;61;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67"/>
        <p:cNvGrpSpPr/>
        <p:nvPr/>
      </p:nvGrpSpPr>
      <p:grpSpPr>
        <a:xfrm>
          <a:off x="0" y="0"/>
          <a:ext cx="0" cy="0"/>
          <a:chOff x="0" y="0"/>
          <a:chExt cx="0" cy="0"/>
        </a:xfrm>
      </p:grpSpPr>
      <p:sp>
        <p:nvSpPr>
          <p:cNvPr id="68" name="Google Shape;68;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45"/>
          <p:cNvSpPr>
            <a:spLocks noGrp="1"/>
          </p:cNvSpPr>
          <p:nvPr>
            <p:ph type="pic" idx="2"/>
          </p:nvPr>
        </p:nvSpPr>
        <p:spPr>
          <a:xfrm>
            <a:off x="5183188" y="987425"/>
            <a:ext cx="6172200" cy="4873625"/>
          </a:xfrm>
          <a:prstGeom prst="rect">
            <a:avLst/>
          </a:prstGeom>
          <a:noFill/>
          <a:ln>
            <a:noFill/>
          </a:ln>
        </p:spPr>
      </p:sp>
      <p:sp>
        <p:nvSpPr>
          <p:cNvPr id="70" name="Google Shape;70;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74"/>
        <p:cNvGrpSpPr/>
        <p:nvPr/>
      </p:nvGrpSpPr>
      <p:grpSpPr>
        <a:xfrm>
          <a:off x="0" y="0"/>
          <a:ext cx="0" cy="0"/>
          <a:chOff x="0" y="0"/>
          <a:chExt cx="0" cy="0"/>
        </a:xfrm>
      </p:grpSpPr>
      <p:sp>
        <p:nvSpPr>
          <p:cNvPr id="75" name="Google Shape;75;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80"/>
        <p:cNvGrpSpPr/>
        <p:nvPr/>
      </p:nvGrpSpPr>
      <p:grpSpPr>
        <a:xfrm>
          <a:off x="0" y="0"/>
          <a:ext cx="0" cy="0"/>
          <a:chOff x="0" y="0"/>
          <a:chExt cx="0" cy="0"/>
        </a:xfrm>
      </p:grpSpPr>
      <p:sp>
        <p:nvSpPr>
          <p:cNvPr id="81" name="Google Shape;81;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 id="2147483657" r:id="rId6"/>
    <p:sldLayoutId id="2147483658" r:id="rId7"/>
    <p:sldLayoutId id="2147483659"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06E7795-8237-58D6-BBA5-DF76723C104A}"/>
              </a:ext>
            </a:extLst>
          </p:cNvPr>
          <p:cNvSpPr>
            <a:spLocks noGrp="1"/>
          </p:cNvSpPr>
          <p:nvPr>
            <p:ph type="ctrTitle"/>
          </p:nvPr>
        </p:nvSpPr>
        <p:spPr>
          <a:xfrm>
            <a:off x="651510" y="3012971"/>
            <a:ext cx="11403782" cy="1601559"/>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tr-TR" sz="4800" dirty="0"/>
              <a:t>Ülkemizdeki Tip 1 diyabetli çocukların </a:t>
            </a:r>
            <a:r>
              <a:rPr lang="tr-TR" sz="4800" dirty="0" err="1"/>
              <a:t>sensörlere</a:t>
            </a:r>
            <a:r>
              <a:rPr lang="tr-TR" sz="4800" dirty="0"/>
              <a:t> eşit erişimi ile ilgili temel/güncel konular</a:t>
            </a:r>
          </a:p>
        </p:txBody>
      </p:sp>
      <p:sp>
        <p:nvSpPr>
          <p:cNvPr id="3" name="Alt Başlık 2">
            <a:extLst>
              <a:ext uri="{FF2B5EF4-FFF2-40B4-BE49-F238E27FC236}">
                <a16:creationId xmlns:a16="http://schemas.microsoft.com/office/drawing/2014/main" id="{DA638E12-E4A0-00B2-683F-BCAF288C003E}"/>
              </a:ext>
            </a:extLst>
          </p:cNvPr>
          <p:cNvSpPr>
            <a:spLocks noGrp="1"/>
          </p:cNvSpPr>
          <p:nvPr>
            <p:ph type="subTitle" idx="1"/>
          </p:nvPr>
        </p:nvSpPr>
        <p:spPr>
          <a:xfrm>
            <a:off x="630673" y="4679376"/>
            <a:ext cx="11310119" cy="1639500"/>
          </a:xfrm>
        </p:spPr>
        <p:style>
          <a:lnRef idx="1">
            <a:schemeClr val="accent4"/>
          </a:lnRef>
          <a:fillRef idx="2">
            <a:schemeClr val="accent4"/>
          </a:fillRef>
          <a:effectRef idx="1">
            <a:schemeClr val="accent4"/>
          </a:effectRef>
          <a:fontRef idx="minor">
            <a:schemeClr val="dk1"/>
          </a:fontRef>
        </p:style>
        <p:txBody>
          <a:bodyPr>
            <a:noAutofit/>
          </a:bodyPr>
          <a:lstStyle/>
          <a:p>
            <a:r>
              <a:rPr lang="tr-TR" dirty="0" err="1"/>
              <a:t>Prof.Dr.Şükrü</a:t>
            </a:r>
            <a:r>
              <a:rPr lang="tr-TR" dirty="0"/>
              <a:t> Hatun</a:t>
            </a:r>
          </a:p>
          <a:p>
            <a:r>
              <a:rPr lang="tr-TR" dirty="0"/>
              <a:t>Koç Üniversitesi Tıp Fakültesi Çocuk Endokrinolojisi ve Diyabet Bilim Dalı Başkanı/ Diyabetli Çocuklar Vakfı Başkanı</a:t>
            </a:r>
          </a:p>
        </p:txBody>
      </p:sp>
      <p:pic>
        <p:nvPicPr>
          <p:cNvPr id="4" name="Resim 3" descr="kişi, açık hava, kız içeren bir resim&#10;&#10;Açıklama otomatik olarak oluşturuldu">
            <a:extLst>
              <a:ext uri="{FF2B5EF4-FFF2-40B4-BE49-F238E27FC236}">
                <a16:creationId xmlns:a16="http://schemas.microsoft.com/office/drawing/2014/main" id="{6B5D31F2-B681-035A-6A2B-FB0E9708386C}"/>
              </a:ext>
            </a:extLst>
          </p:cNvPr>
          <p:cNvPicPr>
            <a:picLocks noChangeAspect="1"/>
          </p:cNvPicPr>
          <p:nvPr/>
        </p:nvPicPr>
        <p:blipFill>
          <a:blip r:embed="rId2"/>
          <a:stretch>
            <a:fillRect/>
          </a:stretch>
        </p:blipFill>
        <p:spPr>
          <a:xfrm>
            <a:off x="630673" y="42055"/>
            <a:ext cx="3281268" cy="2876728"/>
          </a:xfrm>
          <a:prstGeom prst="rect">
            <a:avLst/>
          </a:prstGeom>
        </p:spPr>
      </p:pic>
      <p:pic>
        <p:nvPicPr>
          <p:cNvPr id="5" name="Resim 22" descr="kişi, açık hava, çayır, bina içeren bir resim&#10;&#10;Açıklama otomatik olarak oluşturuldu">
            <a:extLst>
              <a:ext uri="{FF2B5EF4-FFF2-40B4-BE49-F238E27FC236}">
                <a16:creationId xmlns:a16="http://schemas.microsoft.com/office/drawing/2014/main" id="{F32C08B5-74CE-09B4-6F59-E44A4AC5749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945304" y="55353"/>
            <a:ext cx="4293767" cy="286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21" descr="kişi, ağaç, açık hava, grup içeren bir resim&#10;&#10;Açıklama otomatik olarak oluşturuldu">
            <a:extLst>
              <a:ext uri="{FF2B5EF4-FFF2-40B4-BE49-F238E27FC236}">
                <a16:creationId xmlns:a16="http://schemas.microsoft.com/office/drawing/2014/main" id="{95B26C83-F9B9-7C89-76AC-3D0D5040C7A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197789" y="55353"/>
            <a:ext cx="3857503" cy="289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etin kutusu 6">
            <a:extLst>
              <a:ext uri="{FF2B5EF4-FFF2-40B4-BE49-F238E27FC236}">
                <a16:creationId xmlns:a16="http://schemas.microsoft.com/office/drawing/2014/main" id="{2D7049A7-1D5B-E608-C1A0-F7E89C296D9E}"/>
              </a:ext>
            </a:extLst>
          </p:cNvPr>
          <p:cNvSpPr txBox="1"/>
          <p:nvPr/>
        </p:nvSpPr>
        <p:spPr>
          <a:xfrm>
            <a:off x="4662111" y="6383722"/>
            <a:ext cx="4162912" cy="369332"/>
          </a:xfrm>
          <a:prstGeom prst="rect">
            <a:avLst/>
          </a:prstGeom>
          <a:solidFill>
            <a:srgbClr val="FFC000"/>
          </a:solidFill>
        </p:spPr>
        <p:txBody>
          <a:bodyPr wrap="square" rtlCol="0">
            <a:spAutoFit/>
          </a:bodyPr>
          <a:lstStyle/>
          <a:p>
            <a:pPr algn="ctr"/>
            <a:r>
              <a:rPr lang="tr-TR" sz="1800" dirty="0">
                <a:solidFill>
                  <a:schemeClr val="tx1"/>
                </a:solidFill>
                <a:latin typeface="Calibri" panose="020F0502020204030204" pitchFamily="34" charset="0"/>
                <a:cs typeface="Calibri" panose="020F0502020204030204" pitchFamily="34" charset="0"/>
              </a:rPr>
              <a:t>18 Kasım 2022</a:t>
            </a:r>
          </a:p>
        </p:txBody>
      </p:sp>
    </p:spTree>
    <p:extLst>
      <p:ext uri="{BB962C8B-B14F-4D97-AF65-F5344CB8AC3E}">
        <p14:creationId xmlns:p14="http://schemas.microsoft.com/office/powerpoint/2010/main" val="4208867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a:extLst>
              <a:ext uri="{FF2B5EF4-FFF2-40B4-BE49-F238E27FC236}">
                <a16:creationId xmlns:a16="http://schemas.microsoft.com/office/drawing/2014/main" id="{CC858563-FBCC-8B0B-71A0-CC8F2B997C4D}"/>
              </a:ext>
            </a:extLst>
          </p:cNvPr>
          <p:cNvGraphicFramePr>
            <a:graphicFrameLocks noGrp="1"/>
          </p:cNvGraphicFramePr>
          <p:nvPr>
            <p:extLst>
              <p:ext uri="{D42A27DB-BD31-4B8C-83A1-F6EECF244321}">
                <p14:modId xmlns:p14="http://schemas.microsoft.com/office/powerpoint/2010/main" val="3515389748"/>
              </p:ext>
            </p:extLst>
          </p:nvPr>
        </p:nvGraphicFramePr>
        <p:xfrm>
          <a:off x="466380" y="1339925"/>
          <a:ext cx="11259237" cy="4800600"/>
        </p:xfrm>
        <a:graphic>
          <a:graphicData uri="http://schemas.openxmlformats.org/drawingml/2006/table">
            <a:tbl>
              <a:tblPr bandRow="1">
                <a:tableStyleId>{5C22544A-7EE6-4342-B048-85BDC9FD1C3A}</a:tableStyleId>
              </a:tblPr>
              <a:tblGrid>
                <a:gridCol w="2710098">
                  <a:extLst>
                    <a:ext uri="{9D8B030D-6E8A-4147-A177-3AD203B41FA5}">
                      <a16:colId xmlns:a16="http://schemas.microsoft.com/office/drawing/2014/main" val="1967599875"/>
                    </a:ext>
                  </a:extLst>
                </a:gridCol>
                <a:gridCol w="1406862">
                  <a:extLst>
                    <a:ext uri="{9D8B030D-6E8A-4147-A177-3AD203B41FA5}">
                      <a16:colId xmlns:a16="http://schemas.microsoft.com/office/drawing/2014/main" val="881550601"/>
                    </a:ext>
                  </a:extLst>
                </a:gridCol>
                <a:gridCol w="1288607">
                  <a:extLst>
                    <a:ext uri="{9D8B030D-6E8A-4147-A177-3AD203B41FA5}">
                      <a16:colId xmlns:a16="http://schemas.microsoft.com/office/drawing/2014/main" val="542804675"/>
                    </a:ext>
                  </a:extLst>
                </a:gridCol>
                <a:gridCol w="1511707">
                  <a:extLst>
                    <a:ext uri="{9D8B030D-6E8A-4147-A177-3AD203B41FA5}">
                      <a16:colId xmlns:a16="http://schemas.microsoft.com/office/drawing/2014/main" val="1891611947"/>
                    </a:ext>
                  </a:extLst>
                </a:gridCol>
                <a:gridCol w="1406862">
                  <a:extLst>
                    <a:ext uri="{9D8B030D-6E8A-4147-A177-3AD203B41FA5}">
                      <a16:colId xmlns:a16="http://schemas.microsoft.com/office/drawing/2014/main" val="1774637947"/>
                    </a:ext>
                  </a:extLst>
                </a:gridCol>
                <a:gridCol w="2054219">
                  <a:extLst>
                    <a:ext uri="{9D8B030D-6E8A-4147-A177-3AD203B41FA5}">
                      <a16:colId xmlns:a16="http://schemas.microsoft.com/office/drawing/2014/main" val="728386752"/>
                    </a:ext>
                  </a:extLst>
                </a:gridCol>
                <a:gridCol w="880882">
                  <a:extLst>
                    <a:ext uri="{9D8B030D-6E8A-4147-A177-3AD203B41FA5}">
                      <a16:colId xmlns:a16="http://schemas.microsoft.com/office/drawing/2014/main" val="3641700193"/>
                    </a:ext>
                  </a:extLst>
                </a:gridCol>
              </a:tblGrid>
              <a:tr h="925220">
                <a:tc>
                  <a:txBody>
                    <a:bodyPr/>
                    <a:lstStyle/>
                    <a:p>
                      <a:r>
                        <a:rPr lang="en-US" sz="2100" dirty="0">
                          <a:effectLst/>
                          <a:latin typeface="Calibri" panose="020F0502020204030204" pitchFamily="34" charset="0"/>
                          <a:cs typeface="Calibri" panose="020F0502020204030204" pitchFamily="34" charset="0"/>
                        </a:rPr>
                        <a:t> </a:t>
                      </a:r>
                      <a:endParaRPr lang="tr-TR" sz="21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effectLst/>
                          <a:latin typeface="Calibri" panose="020F0502020204030204" pitchFamily="34" charset="0"/>
                          <a:cs typeface="Calibri" panose="020F0502020204030204" pitchFamily="34" charset="0"/>
                        </a:rPr>
                        <a:t>Total </a:t>
                      </a:r>
                      <a:br>
                        <a:rPr lang="en-US" sz="2100" dirty="0">
                          <a:effectLst/>
                          <a:latin typeface="Calibri" panose="020F0502020204030204" pitchFamily="34" charset="0"/>
                          <a:cs typeface="Calibri" panose="020F0502020204030204" pitchFamily="34" charset="0"/>
                        </a:rPr>
                      </a:br>
                      <a:r>
                        <a:rPr lang="en-US" sz="2100" dirty="0">
                          <a:effectLst/>
                          <a:latin typeface="Calibri" panose="020F0502020204030204" pitchFamily="34" charset="0"/>
                          <a:cs typeface="Calibri" panose="020F0502020204030204" pitchFamily="34" charset="0"/>
                        </a:rPr>
                        <a:t>n: 543</a:t>
                      </a:r>
                      <a:endParaRPr lang="tr-TR" sz="21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effectLst/>
                          <a:latin typeface="Calibri" panose="020F0502020204030204" pitchFamily="34" charset="0"/>
                          <a:cs typeface="Calibri" panose="020F0502020204030204" pitchFamily="34" charset="0"/>
                        </a:rPr>
                        <a:t>ÇDİ+ KGİ*</a:t>
                      </a:r>
                      <a:br>
                        <a:rPr lang="en-US" sz="2100" dirty="0">
                          <a:effectLst/>
                          <a:latin typeface="Calibri" panose="020F0502020204030204" pitchFamily="34" charset="0"/>
                          <a:cs typeface="Calibri" panose="020F0502020204030204" pitchFamily="34" charset="0"/>
                        </a:rPr>
                      </a:br>
                      <a:r>
                        <a:rPr lang="en-US" sz="2100" dirty="0">
                          <a:effectLst/>
                          <a:latin typeface="Calibri" panose="020F0502020204030204" pitchFamily="34" charset="0"/>
                          <a:cs typeface="Calibri" panose="020F0502020204030204" pitchFamily="34" charset="0"/>
                        </a:rPr>
                        <a:t>n: 154</a:t>
                      </a:r>
                      <a:endParaRPr lang="tr-TR" sz="21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solidFill>
                            <a:schemeClr val="tx1"/>
                          </a:solidFill>
                          <a:effectLst/>
                          <a:latin typeface="Calibri" panose="020F0502020204030204" pitchFamily="34" charset="0"/>
                          <a:cs typeface="Calibri" panose="020F0502020204030204" pitchFamily="34" charset="0"/>
                        </a:rPr>
                        <a:t>ÇDİ+ </a:t>
                      </a:r>
                      <a:r>
                        <a:rPr lang="en-US" sz="2100" dirty="0" err="1">
                          <a:solidFill>
                            <a:schemeClr val="tx1"/>
                          </a:solidFill>
                          <a:effectLst/>
                          <a:latin typeface="Calibri" panose="020F0502020204030204" pitchFamily="34" charset="0"/>
                          <a:cs typeface="Calibri" panose="020F0502020204030204" pitchFamily="34" charset="0"/>
                        </a:rPr>
                        <a:t>Sensör</a:t>
                      </a:r>
                      <a:br>
                        <a:rPr lang="en-US" sz="2100" dirty="0">
                          <a:solidFill>
                            <a:schemeClr val="tx1"/>
                          </a:solidFill>
                          <a:effectLst/>
                          <a:latin typeface="Calibri" panose="020F0502020204030204" pitchFamily="34" charset="0"/>
                          <a:cs typeface="Calibri" panose="020F0502020204030204" pitchFamily="34" charset="0"/>
                        </a:rPr>
                      </a:br>
                      <a:r>
                        <a:rPr lang="en-US" sz="2100" dirty="0">
                          <a:solidFill>
                            <a:schemeClr val="tx1"/>
                          </a:solidFill>
                          <a:effectLst/>
                          <a:latin typeface="Calibri" panose="020F0502020204030204" pitchFamily="34" charset="0"/>
                          <a:cs typeface="Calibri" panose="020F0502020204030204" pitchFamily="34" charset="0"/>
                        </a:rPr>
                        <a:t>n: 240</a:t>
                      </a:r>
                      <a:endParaRPr lang="tr-TR" sz="2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İPT </a:t>
                      </a:r>
                      <a:br>
                        <a:rPr lang="en-US" sz="2100">
                          <a:effectLst/>
                          <a:latin typeface="Calibri" panose="020F0502020204030204" pitchFamily="34" charset="0"/>
                          <a:cs typeface="Calibri" panose="020F0502020204030204" pitchFamily="34" charset="0"/>
                        </a:rPr>
                      </a:br>
                      <a:r>
                        <a:rPr lang="en-US" sz="2100">
                          <a:effectLst/>
                          <a:latin typeface="Calibri" panose="020F0502020204030204" pitchFamily="34" charset="0"/>
                          <a:cs typeface="Calibri" panose="020F0502020204030204" pitchFamily="34" charset="0"/>
                        </a:rPr>
                        <a:t>n: 80</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AID (Minimed780G)</a:t>
                      </a:r>
                      <a:br>
                        <a:rPr lang="en-US" sz="2100">
                          <a:effectLst/>
                          <a:latin typeface="Calibri" panose="020F0502020204030204" pitchFamily="34" charset="0"/>
                          <a:cs typeface="Calibri" panose="020F0502020204030204" pitchFamily="34" charset="0"/>
                        </a:rPr>
                      </a:br>
                      <a:r>
                        <a:rPr lang="en-US" sz="2100">
                          <a:effectLst/>
                          <a:latin typeface="Calibri" panose="020F0502020204030204" pitchFamily="34" charset="0"/>
                          <a:cs typeface="Calibri" panose="020F0502020204030204" pitchFamily="34" charset="0"/>
                        </a:rPr>
                        <a:t>n: 60</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effectLst/>
                          <a:latin typeface="Calibri" panose="020F0502020204030204" pitchFamily="34" charset="0"/>
                          <a:cs typeface="Calibri" panose="020F0502020204030204" pitchFamily="34" charset="0"/>
                        </a:rPr>
                        <a:t>p</a:t>
                      </a:r>
                      <a:endParaRPr lang="tr-TR" sz="21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extLst>
                  <a:ext uri="{0D108BD9-81ED-4DB2-BD59-A6C34878D82A}">
                    <a16:rowId xmlns:a16="http://schemas.microsoft.com/office/drawing/2014/main" val="1453550465"/>
                  </a:ext>
                </a:extLst>
              </a:tr>
              <a:tr h="308407">
                <a:tc>
                  <a:txBody>
                    <a:bodyPr/>
                    <a:lstStyle/>
                    <a:p>
                      <a:r>
                        <a:rPr lang="en-US" sz="2100">
                          <a:effectLst/>
                          <a:latin typeface="Calibri" panose="020F0502020204030204" pitchFamily="34" charset="0"/>
                          <a:cs typeface="Calibri" panose="020F0502020204030204" pitchFamily="34" charset="0"/>
                        </a:rPr>
                        <a:t>Ort.HbA1c (%)</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effectLst/>
                          <a:latin typeface="Calibri" panose="020F0502020204030204" pitchFamily="34" charset="0"/>
                          <a:cs typeface="Calibri" panose="020F0502020204030204" pitchFamily="34" charset="0"/>
                        </a:rPr>
                        <a:t>7.3±1.1</a:t>
                      </a:r>
                      <a:endParaRPr lang="tr-TR" sz="21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effectLst/>
                          <a:latin typeface="Calibri" panose="020F0502020204030204" pitchFamily="34" charset="0"/>
                          <a:cs typeface="Calibri" panose="020F0502020204030204" pitchFamily="34" charset="0"/>
                        </a:rPr>
                        <a:t>7.79±1.4</a:t>
                      </a:r>
                      <a:endParaRPr lang="tr-TR" sz="21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solidFill>
                            <a:schemeClr val="tx1"/>
                          </a:solidFill>
                          <a:effectLst/>
                          <a:latin typeface="Calibri" panose="020F0502020204030204" pitchFamily="34" charset="0"/>
                          <a:cs typeface="Calibri" panose="020F0502020204030204" pitchFamily="34" charset="0"/>
                        </a:rPr>
                        <a:t>7.04±0.86</a:t>
                      </a:r>
                      <a:endParaRPr lang="tr-TR" sz="2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7.34±1.03</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6.9±0.69</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&lt;0.001</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extLst>
                  <a:ext uri="{0D108BD9-81ED-4DB2-BD59-A6C34878D82A}">
                    <a16:rowId xmlns:a16="http://schemas.microsoft.com/office/drawing/2014/main" val="111906276"/>
                  </a:ext>
                </a:extLst>
              </a:tr>
              <a:tr h="616813">
                <a:tc>
                  <a:txBody>
                    <a:bodyPr/>
                    <a:lstStyle/>
                    <a:p>
                      <a:r>
                        <a:rPr lang="en-US" sz="2100" dirty="0">
                          <a:solidFill>
                            <a:srgbClr val="FF0000"/>
                          </a:solidFill>
                          <a:effectLst/>
                          <a:latin typeface="Calibri" panose="020F0502020204030204" pitchFamily="34" charset="0"/>
                          <a:cs typeface="Calibri" panose="020F0502020204030204" pitchFamily="34" charset="0"/>
                        </a:rPr>
                        <a:t>Median Hba1c (%) </a:t>
                      </a:r>
                      <a:r>
                        <a:rPr lang="en-US" sz="2100" dirty="0">
                          <a:effectLst/>
                          <a:latin typeface="Calibri" panose="020F0502020204030204" pitchFamily="34" charset="0"/>
                          <a:cs typeface="Calibri" panose="020F0502020204030204" pitchFamily="34" charset="0"/>
                        </a:rPr>
                        <a:t>(min-max)</a:t>
                      </a:r>
                      <a:endParaRPr lang="tr-TR" sz="21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effectLst/>
                          <a:latin typeface="Calibri" panose="020F0502020204030204" pitchFamily="34" charset="0"/>
                          <a:cs typeface="Calibri" panose="020F0502020204030204" pitchFamily="34" charset="0"/>
                        </a:rPr>
                        <a:t>7.1 </a:t>
                      </a:r>
                      <a:br>
                        <a:rPr lang="en-US" sz="2100" dirty="0">
                          <a:effectLst/>
                          <a:latin typeface="Calibri" panose="020F0502020204030204" pitchFamily="34" charset="0"/>
                          <a:cs typeface="Calibri" panose="020F0502020204030204" pitchFamily="34" charset="0"/>
                        </a:rPr>
                      </a:br>
                      <a:r>
                        <a:rPr lang="en-US" sz="2100" dirty="0">
                          <a:effectLst/>
                          <a:latin typeface="Calibri" panose="020F0502020204030204" pitchFamily="34" charset="0"/>
                          <a:cs typeface="Calibri" panose="020F0502020204030204" pitchFamily="34" charset="0"/>
                        </a:rPr>
                        <a:t>(5.2-14.9)</a:t>
                      </a:r>
                      <a:endParaRPr lang="tr-TR" sz="21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solidFill>
                            <a:srgbClr val="FF0000"/>
                          </a:solidFill>
                          <a:effectLst/>
                          <a:latin typeface="Calibri" panose="020F0502020204030204" pitchFamily="34" charset="0"/>
                          <a:cs typeface="Calibri" panose="020F0502020204030204" pitchFamily="34" charset="0"/>
                        </a:rPr>
                        <a:t>7.5 </a:t>
                      </a:r>
                      <a:br>
                        <a:rPr lang="en-US" sz="2100" dirty="0">
                          <a:solidFill>
                            <a:srgbClr val="FF0000"/>
                          </a:solidFill>
                          <a:effectLst/>
                          <a:latin typeface="Calibri" panose="020F0502020204030204" pitchFamily="34" charset="0"/>
                          <a:cs typeface="Calibri" panose="020F0502020204030204" pitchFamily="34" charset="0"/>
                        </a:rPr>
                      </a:br>
                      <a:r>
                        <a:rPr lang="en-US" sz="2100" dirty="0">
                          <a:solidFill>
                            <a:srgbClr val="FF0000"/>
                          </a:solidFill>
                          <a:effectLst/>
                          <a:latin typeface="Calibri" panose="020F0502020204030204" pitchFamily="34" charset="0"/>
                          <a:cs typeface="Calibri" panose="020F0502020204030204" pitchFamily="34" charset="0"/>
                        </a:rPr>
                        <a:t>(5.2-14.9)</a:t>
                      </a:r>
                      <a:endParaRPr lang="tr-TR" sz="2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solidFill>
                            <a:srgbClr val="FF0000"/>
                          </a:solidFill>
                          <a:effectLst/>
                          <a:latin typeface="Calibri" panose="020F0502020204030204" pitchFamily="34" charset="0"/>
                          <a:cs typeface="Calibri" panose="020F0502020204030204" pitchFamily="34" charset="0"/>
                        </a:rPr>
                        <a:t>6.9</a:t>
                      </a:r>
                      <a:br>
                        <a:rPr lang="en-US" sz="2100" dirty="0">
                          <a:solidFill>
                            <a:srgbClr val="FF0000"/>
                          </a:solidFill>
                          <a:effectLst/>
                          <a:latin typeface="Calibri" panose="020F0502020204030204" pitchFamily="34" charset="0"/>
                          <a:cs typeface="Calibri" panose="020F0502020204030204" pitchFamily="34" charset="0"/>
                        </a:rPr>
                      </a:br>
                      <a:r>
                        <a:rPr lang="en-US" sz="2100" dirty="0">
                          <a:solidFill>
                            <a:srgbClr val="FF0000"/>
                          </a:solidFill>
                          <a:effectLst/>
                          <a:latin typeface="Calibri" panose="020F0502020204030204" pitchFamily="34" charset="0"/>
                          <a:cs typeface="Calibri" panose="020F0502020204030204" pitchFamily="34" charset="0"/>
                        </a:rPr>
                        <a:t>(5.4-10.6)</a:t>
                      </a:r>
                      <a:endParaRPr lang="tr-TR" sz="2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7.2 </a:t>
                      </a:r>
                      <a:br>
                        <a:rPr lang="en-US" sz="2100">
                          <a:effectLst/>
                          <a:latin typeface="Calibri" panose="020F0502020204030204" pitchFamily="34" charset="0"/>
                          <a:cs typeface="Calibri" panose="020F0502020204030204" pitchFamily="34" charset="0"/>
                        </a:rPr>
                      </a:br>
                      <a:r>
                        <a:rPr lang="en-US" sz="2100">
                          <a:effectLst/>
                          <a:latin typeface="Calibri" panose="020F0502020204030204" pitchFamily="34" charset="0"/>
                          <a:cs typeface="Calibri" panose="020F0502020204030204" pitchFamily="34" charset="0"/>
                        </a:rPr>
                        <a:t>(5.6-12.3)</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6.8 </a:t>
                      </a:r>
                      <a:br>
                        <a:rPr lang="en-US" sz="2100">
                          <a:effectLst/>
                          <a:latin typeface="Calibri" panose="020F0502020204030204" pitchFamily="34" charset="0"/>
                          <a:cs typeface="Calibri" panose="020F0502020204030204" pitchFamily="34" charset="0"/>
                        </a:rPr>
                      </a:br>
                      <a:r>
                        <a:rPr lang="en-US" sz="2100">
                          <a:effectLst/>
                          <a:latin typeface="Calibri" panose="020F0502020204030204" pitchFamily="34" charset="0"/>
                          <a:cs typeface="Calibri" panose="020F0502020204030204" pitchFamily="34" charset="0"/>
                        </a:rPr>
                        <a:t>(5.7-8.7.7)</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&lt;0.001</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extLst>
                  <a:ext uri="{0D108BD9-81ED-4DB2-BD59-A6C34878D82A}">
                    <a16:rowId xmlns:a16="http://schemas.microsoft.com/office/drawing/2014/main" val="2050274864"/>
                  </a:ext>
                </a:extLst>
              </a:tr>
              <a:tr h="308407">
                <a:tc>
                  <a:txBody>
                    <a:bodyPr/>
                    <a:lstStyle/>
                    <a:p>
                      <a:r>
                        <a:rPr lang="en-US" sz="2100">
                          <a:effectLst/>
                          <a:latin typeface="Calibri" panose="020F0502020204030204" pitchFamily="34" charset="0"/>
                          <a:cs typeface="Calibri" panose="020F0502020204030204" pitchFamily="34" charset="0"/>
                        </a:rPr>
                        <a:t>HbA1c&lt;%6,5 oranı (%)</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22</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18</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solidFill>
                            <a:schemeClr val="tx1"/>
                          </a:solidFill>
                          <a:effectLst/>
                          <a:latin typeface="Calibri" panose="020F0502020204030204" pitchFamily="34" charset="0"/>
                          <a:cs typeface="Calibri" panose="020F0502020204030204" pitchFamily="34" charset="0"/>
                        </a:rPr>
                        <a:t>27</a:t>
                      </a:r>
                      <a:endParaRPr lang="tr-TR" sz="2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effectLst/>
                          <a:latin typeface="Calibri" panose="020F0502020204030204" pitchFamily="34" charset="0"/>
                          <a:cs typeface="Calibri" panose="020F0502020204030204" pitchFamily="34" charset="0"/>
                        </a:rPr>
                        <a:t>16</a:t>
                      </a:r>
                      <a:endParaRPr lang="tr-TR" sz="21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25</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&lt;0.001</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extLst>
                  <a:ext uri="{0D108BD9-81ED-4DB2-BD59-A6C34878D82A}">
                    <a16:rowId xmlns:a16="http://schemas.microsoft.com/office/drawing/2014/main" val="3323069005"/>
                  </a:ext>
                </a:extLst>
              </a:tr>
              <a:tr h="308407">
                <a:tc>
                  <a:txBody>
                    <a:bodyPr/>
                    <a:lstStyle/>
                    <a:p>
                      <a:r>
                        <a:rPr lang="en-US" sz="2100">
                          <a:effectLst/>
                          <a:latin typeface="Calibri" panose="020F0502020204030204" pitchFamily="34" charset="0"/>
                          <a:cs typeface="Calibri" panose="020F0502020204030204" pitchFamily="34" charset="0"/>
                        </a:rPr>
                        <a:t>HbA1c&lt;%6,6-7 oranı (%)</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23</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11</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solidFill>
                            <a:schemeClr val="tx1"/>
                          </a:solidFill>
                          <a:effectLst/>
                          <a:latin typeface="Calibri" panose="020F0502020204030204" pitchFamily="34" charset="0"/>
                          <a:cs typeface="Calibri" panose="020F0502020204030204" pitchFamily="34" charset="0"/>
                        </a:rPr>
                        <a:t>26</a:t>
                      </a:r>
                      <a:endParaRPr lang="tr-TR" sz="2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effectLst/>
                          <a:latin typeface="Calibri" panose="020F0502020204030204" pitchFamily="34" charset="0"/>
                          <a:cs typeface="Calibri" panose="020F0502020204030204" pitchFamily="34" charset="0"/>
                        </a:rPr>
                        <a:t>25</a:t>
                      </a:r>
                      <a:endParaRPr lang="tr-TR" sz="21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34</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&lt;0.001</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extLst>
                  <a:ext uri="{0D108BD9-81ED-4DB2-BD59-A6C34878D82A}">
                    <a16:rowId xmlns:a16="http://schemas.microsoft.com/office/drawing/2014/main" val="2973302581"/>
                  </a:ext>
                </a:extLst>
              </a:tr>
              <a:tr h="616813">
                <a:tc>
                  <a:txBody>
                    <a:bodyPr/>
                    <a:lstStyle/>
                    <a:p>
                      <a:r>
                        <a:rPr lang="en-US" sz="2100">
                          <a:effectLst/>
                          <a:latin typeface="Calibri" panose="020F0502020204030204" pitchFamily="34" charset="0"/>
                          <a:cs typeface="Calibri" panose="020F0502020204030204" pitchFamily="34" charset="0"/>
                        </a:rPr>
                        <a:t>Hba1c %7,1-8 olanların oranı (%)</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36</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36</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solidFill>
                            <a:schemeClr val="tx1"/>
                          </a:solidFill>
                          <a:effectLst/>
                          <a:latin typeface="Calibri" panose="020F0502020204030204" pitchFamily="34" charset="0"/>
                          <a:cs typeface="Calibri" panose="020F0502020204030204" pitchFamily="34" charset="0"/>
                        </a:rPr>
                        <a:t>35</a:t>
                      </a:r>
                      <a:endParaRPr lang="tr-TR" sz="2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effectLst/>
                          <a:latin typeface="Calibri" panose="020F0502020204030204" pitchFamily="34" charset="0"/>
                          <a:cs typeface="Calibri" panose="020F0502020204030204" pitchFamily="34" charset="0"/>
                        </a:rPr>
                        <a:t>40</a:t>
                      </a:r>
                      <a:endParaRPr lang="tr-TR" sz="21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effectLst/>
                          <a:latin typeface="Calibri" panose="020F0502020204030204" pitchFamily="34" charset="0"/>
                          <a:cs typeface="Calibri" panose="020F0502020204030204" pitchFamily="34" charset="0"/>
                        </a:rPr>
                        <a:t>36</a:t>
                      </a:r>
                      <a:endParaRPr lang="tr-TR" sz="21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&lt;0.001</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extLst>
                  <a:ext uri="{0D108BD9-81ED-4DB2-BD59-A6C34878D82A}">
                    <a16:rowId xmlns:a16="http://schemas.microsoft.com/office/drawing/2014/main" val="2721802220"/>
                  </a:ext>
                </a:extLst>
              </a:tr>
              <a:tr h="616813">
                <a:tc>
                  <a:txBody>
                    <a:bodyPr/>
                    <a:lstStyle/>
                    <a:p>
                      <a:r>
                        <a:rPr lang="en-US" sz="2100">
                          <a:effectLst/>
                          <a:latin typeface="Calibri" panose="020F0502020204030204" pitchFamily="34" charset="0"/>
                          <a:cs typeface="Calibri" panose="020F0502020204030204" pitchFamily="34" charset="0"/>
                        </a:rPr>
                        <a:t>Hba1c %8,1-9 olanların oranı (%)</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12</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20</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solidFill>
                            <a:schemeClr val="tx1"/>
                          </a:solidFill>
                          <a:effectLst/>
                          <a:latin typeface="Calibri" panose="020F0502020204030204" pitchFamily="34" charset="0"/>
                          <a:cs typeface="Calibri" panose="020F0502020204030204" pitchFamily="34" charset="0"/>
                        </a:rPr>
                        <a:t>9</a:t>
                      </a:r>
                      <a:endParaRPr lang="tr-TR" sz="2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effectLst/>
                          <a:latin typeface="Calibri" panose="020F0502020204030204" pitchFamily="34" charset="0"/>
                          <a:cs typeface="Calibri" panose="020F0502020204030204" pitchFamily="34" charset="0"/>
                        </a:rPr>
                        <a:t>13</a:t>
                      </a:r>
                      <a:endParaRPr lang="tr-TR" sz="21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effectLst/>
                          <a:latin typeface="Calibri" panose="020F0502020204030204" pitchFamily="34" charset="0"/>
                          <a:cs typeface="Calibri" panose="020F0502020204030204" pitchFamily="34" charset="0"/>
                        </a:rPr>
                        <a:t>5</a:t>
                      </a:r>
                      <a:endParaRPr lang="tr-TR" sz="21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&lt;0.001</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extLst>
                  <a:ext uri="{0D108BD9-81ED-4DB2-BD59-A6C34878D82A}">
                    <a16:rowId xmlns:a16="http://schemas.microsoft.com/office/drawing/2014/main" val="1642476011"/>
                  </a:ext>
                </a:extLst>
              </a:tr>
              <a:tr h="616813">
                <a:tc>
                  <a:txBody>
                    <a:bodyPr/>
                    <a:lstStyle/>
                    <a:p>
                      <a:r>
                        <a:rPr lang="en-US" sz="2100">
                          <a:effectLst/>
                          <a:latin typeface="Calibri" panose="020F0502020204030204" pitchFamily="34" charset="0"/>
                          <a:cs typeface="Calibri" panose="020F0502020204030204" pitchFamily="34" charset="0"/>
                        </a:rPr>
                        <a:t>HbA1c&gt;%9 olanların oranı (%)</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7</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15</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solidFill>
                            <a:schemeClr val="tx1"/>
                          </a:solidFill>
                          <a:effectLst/>
                          <a:latin typeface="Calibri" panose="020F0502020204030204" pitchFamily="34" charset="0"/>
                          <a:cs typeface="Calibri" panose="020F0502020204030204" pitchFamily="34" charset="0"/>
                        </a:rPr>
                        <a:t>4</a:t>
                      </a:r>
                      <a:endParaRPr lang="tr-TR" sz="2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a:effectLst/>
                          <a:latin typeface="Calibri" panose="020F0502020204030204" pitchFamily="34" charset="0"/>
                          <a:cs typeface="Calibri" panose="020F0502020204030204" pitchFamily="34" charset="0"/>
                        </a:rPr>
                        <a:t>5</a:t>
                      </a:r>
                      <a:endParaRPr lang="tr-TR" sz="21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effectLst/>
                          <a:latin typeface="Calibri" panose="020F0502020204030204" pitchFamily="34" charset="0"/>
                          <a:cs typeface="Calibri" panose="020F0502020204030204" pitchFamily="34" charset="0"/>
                        </a:rPr>
                        <a:t>0</a:t>
                      </a:r>
                      <a:endParaRPr lang="tr-TR" sz="21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100" dirty="0">
                          <a:effectLst/>
                          <a:latin typeface="Calibri" panose="020F0502020204030204" pitchFamily="34" charset="0"/>
                          <a:cs typeface="Calibri" panose="020F0502020204030204" pitchFamily="34" charset="0"/>
                        </a:rPr>
                        <a:t>&lt;0.001</a:t>
                      </a:r>
                      <a:endParaRPr lang="tr-TR" sz="21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extLst>
                  <a:ext uri="{0D108BD9-81ED-4DB2-BD59-A6C34878D82A}">
                    <a16:rowId xmlns:a16="http://schemas.microsoft.com/office/drawing/2014/main" val="1773978825"/>
                  </a:ext>
                </a:extLst>
              </a:tr>
            </a:tbl>
          </a:graphicData>
        </a:graphic>
      </p:graphicFrame>
      <p:sp>
        <p:nvSpPr>
          <p:cNvPr id="5" name="Metin kutusu 4">
            <a:extLst>
              <a:ext uri="{FF2B5EF4-FFF2-40B4-BE49-F238E27FC236}">
                <a16:creationId xmlns:a16="http://schemas.microsoft.com/office/drawing/2014/main" id="{A3CCBD76-9E35-ACA4-09A7-98B911CC8236}"/>
              </a:ext>
            </a:extLst>
          </p:cNvPr>
          <p:cNvSpPr txBox="1"/>
          <p:nvPr/>
        </p:nvSpPr>
        <p:spPr>
          <a:xfrm>
            <a:off x="466380" y="1456789"/>
            <a:ext cx="2599981" cy="584775"/>
          </a:xfrm>
          <a:prstGeom prst="rect">
            <a:avLst/>
          </a:prstGeom>
          <a:solidFill>
            <a:srgbClr val="FFC000"/>
          </a:solidFill>
        </p:spPr>
        <p:txBody>
          <a:bodyPr wrap="square" rtlCol="0">
            <a:spAutoFit/>
          </a:bodyPr>
          <a:lstStyle/>
          <a:p>
            <a:r>
              <a:rPr lang="tr-TR" sz="1600" dirty="0">
                <a:latin typeface="Calibri" panose="020F0502020204030204" pitchFamily="34" charset="0"/>
                <a:cs typeface="Calibri" panose="020F0502020204030204" pitchFamily="34" charset="0"/>
              </a:rPr>
              <a:t>ÇDİ: Çoklu doz insülin </a:t>
            </a:r>
          </a:p>
          <a:p>
            <a:r>
              <a:rPr lang="tr-TR" sz="1600" dirty="0">
                <a:latin typeface="Calibri" panose="020F0502020204030204" pitchFamily="34" charset="0"/>
                <a:cs typeface="Calibri" panose="020F0502020204030204" pitchFamily="34" charset="0"/>
              </a:rPr>
              <a:t>KGİ: </a:t>
            </a:r>
            <a:r>
              <a:rPr lang="tr-TR" sz="1600" dirty="0" err="1">
                <a:latin typeface="Calibri" panose="020F0502020204030204" pitchFamily="34" charset="0"/>
                <a:cs typeface="Calibri" panose="020F0502020204030204" pitchFamily="34" charset="0"/>
              </a:rPr>
              <a:t>Kapiller</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glukoz</a:t>
            </a:r>
            <a:r>
              <a:rPr lang="tr-TR" sz="1600" dirty="0">
                <a:latin typeface="Calibri" panose="020F0502020204030204" pitchFamily="34" charset="0"/>
                <a:cs typeface="Calibri" panose="020F0502020204030204" pitchFamily="34" charset="0"/>
              </a:rPr>
              <a:t> izlemi</a:t>
            </a:r>
            <a:endParaRPr lang="tr-TR" dirty="0">
              <a:latin typeface="Calibri" panose="020F0502020204030204" pitchFamily="34" charset="0"/>
              <a:cs typeface="Calibri" panose="020F0502020204030204" pitchFamily="34" charset="0"/>
            </a:endParaRPr>
          </a:p>
        </p:txBody>
      </p:sp>
      <p:sp>
        <p:nvSpPr>
          <p:cNvPr id="6" name="Başlık 5">
            <a:extLst>
              <a:ext uri="{FF2B5EF4-FFF2-40B4-BE49-F238E27FC236}">
                <a16:creationId xmlns:a16="http://schemas.microsoft.com/office/drawing/2014/main" id="{8EF49030-B769-2E08-E07D-6F0BEF51CB15}"/>
              </a:ext>
            </a:extLst>
          </p:cNvPr>
          <p:cNvSpPr>
            <a:spLocks noGrp="1"/>
          </p:cNvSpPr>
          <p:nvPr>
            <p:ph type="title"/>
          </p:nvPr>
        </p:nvSpPr>
        <p:spPr>
          <a:xfrm>
            <a:off x="466381" y="199872"/>
            <a:ext cx="11259236" cy="1026411"/>
          </a:xfrm>
          <a:ln/>
        </p:spPr>
        <p:style>
          <a:lnRef idx="1">
            <a:schemeClr val="accent6"/>
          </a:lnRef>
          <a:fillRef idx="2">
            <a:schemeClr val="accent6"/>
          </a:fillRef>
          <a:effectRef idx="1">
            <a:schemeClr val="accent6"/>
          </a:effectRef>
          <a:fontRef idx="minor">
            <a:schemeClr val="dk1"/>
          </a:fontRef>
        </p:style>
        <p:txBody>
          <a:bodyPr>
            <a:noAutofit/>
          </a:bodyPr>
          <a:lstStyle/>
          <a:p>
            <a:pPr algn="ctr"/>
            <a:r>
              <a:rPr lang="tr-TR" sz="3600" dirty="0"/>
              <a:t>Koç Üniversitesi Çocuk Diyabet Merkezi’nde izlenen Tip 1 diyabetli çocukların </a:t>
            </a:r>
            <a:r>
              <a:rPr lang="tr-TR" sz="3600" dirty="0" err="1"/>
              <a:t>metabolik</a:t>
            </a:r>
            <a:r>
              <a:rPr lang="tr-TR" sz="3600" dirty="0"/>
              <a:t> kontrol durumu-2022</a:t>
            </a:r>
          </a:p>
        </p:txBody>
      </p:sp>
    </p:spTree>
    <p:extLst>
      <p:ext uri="{BB962C8B-B14F-4D97-AF65-F5344CB8AC3E}">
        <p14:creationId xmlns:p14="http://schemas.microsoft.com/office/powerpoint/2010/main" val="2602243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25E83D-0F93-7406-E001-B9B922E0F3B0}"/>
              </a:ext>
            </a:extLst>
          </p:cNvPr>
          <p:cNvSpPr>
            <a:spLocks noGrp="1"/>
          </p:cNvSpPr>
          <p:nvPr>
            <p:ph type="title"/>
          </p:nvPr>
        </p:nvSpPr>
        <p:spPr>
          <a:xfrm>
            <a:off x="678179" y="118221"/>
            <a:ext cx="8494921" cy="814446"/>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tr-TR" dirty="0"/>
              <a:t>Bütün </a:t>
            </a:r>
            <a:r>
              <a:rPr lang="tr-TR" dirty="0" err="1"/>
              <a:t>sensörler</a:t>
            </a:r>
            <a:r>
              <a:rPr lang="tr-TR" dirty="0"/>
              <a:t> aynı işlevi görür mü?</a:t>
            </a:r>
          </a:p>
        </p:txBody>
      </p:sp>
      <p:pic>
        <p:nvPicPr>
          <p:cNvPr id="3" name="Content Placeholder 4" descr="A picture containing text, indoor, floor, office&#10;&#10;Description automatically generated">
            <a:extLst>
              <a:ext uri="{FF2B5EF4-FFF2-40B4-BE49-F238E27FC236}">
                <a16:creationId xmlns:a16="http://schemas.microsoft.com/office/drawing/2014/main" id="{7EA11F3A-9569-6A8B-6764-66FB6B20EDAA}"/>
              </a:ext>
            </a:extLst>
          </p:cNvPr>
          <p:cNvPicPr>
            <a:picLocks noChangeAspect="1"/>
          </p:cNvPicPr>
          <p:nvPr/>
        </p:nvPicPr>
        <p:blipFill>
          <a:blip r:embed="rId2"/>
          <a:stretch>
            <a:fillRect/>
          </a:stretch>
        </p:blipFill>
        <p:spPr>
          <a:xfrm>
            <a:off x="8870206" y="4953459"/>
            <a:ext cx="3211830" cy="1773198"/>
          </a:xfrm>
          <a:prstGeom prst="rect">
            <a:avLst/>
          </a:prstGeom>
        </p:spPr>
      </p:pic>
      <p:sp>
        <p:nvSpPr>
          <p:cNvPr id="5" name="Metin kutusu 4">
            <a:extLst>
              <a:ext uri="{FF2B5EF4-FFF2-40B4-BE49-F238E27FC236}">
                <a16:creationId xmlns:a16="http://schemas.microsoft.com/office/drawing/2014/main" id="{3189AE8A-0C14-B7A7-65D4-6DFAB6C6F924}"/>
              </a:ext>
            </a:extLst>
          </p:cNvPr>
          <p:cNvSpPr txBox="1"/>
          <p:nvPr/>
        </p:nvSpPr>
        <p:spPr>
          <a:xfrm>
            <a:off x="695270" y="1030396"/>
            <a:ext cx="8477831" cy="212365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tr-TR" sz="2200" dirty="0">
                <a:latin typeface="Calibri" panose="020F0502020204030204" pitchFamily="34" charset="0"/>
                <a:cs typeface="Calibri" panose="020F0502020204030204" pitchFamily="34" charset="0"/>
              </a:rPr>
              <a:t>Günümüzde </a:t>
            </a:r>
            <a:r>
              <a:rPr lang="tr-TR" sz="2200" dirty="0" err="1">
                <a:latin typeface="Calibri" panose="020F0502020204030204" pitchFamily="34" charset="0"/>
                <a:cs typeface="Calibri" panose="020F0502020204030204" pitchFamily="34" charset="0"/>
              </a:rPr>
              <a:t>sensörlerin</a:t>
            </a:r>
            <a:r>
              <a:rPr lang="tr-TR" sz="2200" dirty="0">
                <a:latin typeface="Calibri" panose="020F0502020204030204" pitchFamily="34" charset="0"/>
                <a:cs typeface="Calibri" panose="020F0502020204030204" pitchFamily="34" charset="0"/>
              </a:rPr>
              <a:t> evrimi, daha küçük, </a:t>
            </a:r>
            <a:r>
              <a:rPr lang="tr-TR" sz="2200" dirty="0" err="1">
                <a:latin typeface="Calibri" panose="020F0502020204030204" pitchFamily="34" charset="0"/>
                <a:cs typeface="Calibri" panose="020F0502020204030204" pitchFamily="34" charset="0"/>
              </a:rPr>
              <a:t>transmitter</a:t>
            </a:r>
            <a:r>
              <a:rPr lang="tr-TR" sz="2200" dirty="0">
                <a:latin typeface="Calibri" panose="020F0502020204030204" pitchFamily="34" charset="0"/>
                <a:cs typeface="Calibri" panose="020F0502020204030204" pitchFamily="34" charset="0"/>
              </a:rPr>
              <a:t> gerektirmeyen, cep telefonları ve kol saatlerinde verilerin görüntülendiği, uzaktan izlemin mümkün olduğu, </a:t>
            </a:r>
            <a:r>
              <a:rPr lang="tr-TR" sz="2200" dirty="0" err="1">
                <a:latin typeface="Calibri" panose="020F0502020204030204" pitchFamily="34" charset="0"/>
                <a:cs typeface="Calibri" panose="020F0502020204030204" pitchFamily="34" charset="0"/>
              </a:rPr>
              <a:t>hipo</a:t>
            </a:r>
            <a:r>
              <a:rPr lang="tr-TR" sz="2200" dirty="0">
                <a:latin typeface="Calibri" panose="020F0502020204030204" pitchFamily="34" charset="0"/>
                <a:cs typeface="Calibri" panose="020F0502020204030204" pitchFamily="34" charset="0"/>
              </a:rPr>
              <a:t> ve </a:t>
            </a:r>
            <a:r>
              <a:rPr lang="tr-TR" sz="2200" dirty="0" err="1">
                <a:latin typeface="Calibri" panose="020F0502020204030204" pitchFamily="34" charset="0"/>
                <a:cs typeface="Calibri" panose="020F0502020204030204" pitchFamily="34" charset="0"/>
              </a:rPr>
              <a:t>hiperglisemide</a:t>
            </a:r>
            <a:r>
              <a:rPr lang="tr-TR" sz="2200" dirty="0">
                <a:latin typeface="Calibri" panose="020F0502020204030204" pitchFamily="34" charset="0"/>
                <a:cs typeface="Calibri" panose="020F0502020204030204" pitchFamily="34" charset="0"/>
              </a:rPr>
              <a:t> parmak ölçümlerine yakın ölçüm </a:t>
            </a:r>
            <a:r>
              <a:rPr lang="tr-TR" sz="2200" dirty="0" err="1">
                <a:latin typeface="Calibri" panose="020F0502020204030204" pitchFamily="34" charset="0"/>
                <a:cs typeface="Calibri" panose="020F0502020204030204" pitchFamily="34" charset="0"/>
              </a:rPr>
              <a:t>yapan,insülin</a:t>
            </a:r>
            <a:r>
              <a:rPr lang="tr-TR" sz="2200" dirty="0">
                <a:latin typeface="Calibri" panose="020F0502020204030204" pitchFamily="34" charset="0"/>
                <a:cs typeface="Calibri" panose="020F0502020204030204" pitchFamily="34" charset="0"/>
              </a:rPr>
              <a:t> dozu gibi kararları güvenle vermeye imkan sağlayan, vücuttan kolay ayrılmayan, yapıştırıcı alerjilerin azaldığı, basınç gibi faktörlerden daha az etkilenen bir şekilde ilerlemektedir.</a:t>
            </a:r>
          </a:p>
        </p:txBody>
      </p:sp>
      <p:pic>
        <p:nvPicPr>
          <p:cNvPr id="1026" name="Picture 2" descr="porselen ünlü katılım freestyle 3 - gldadetroit.com">
            <a:extLst>
              <a:ext uri="{FF2B5EF4-FFF2-40B4-BE49-F238E27FC236}">
                <a16:creationId xmlns:a16="http://schemas.microsoft.com/office/drawing/2014/main" id="{19537F36-AD61-8298-B71B-BD293B9F2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4381" y="124039"/>
            <a:ext cx="2029460" cy="2783259"/>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38B942D5-09CC-D49E-E2AF-E24569555F99}"/>
              </a:ext>
            </a:extLst>
          </p:cNvPr>
          <p:cNvSpPr txBox="1"/>
          <p:nvPr/>
        </p:nvSpPr>
        <p:spPr>
          <a:xfrm>
            <a:off x="10515600" y="460077"/>
            <a:ext cx="838200" cy="307777"/>
          </a:xfrm>
          <a:prstGeom prst="rect">
            <a:avLst/>
          </a:prstGeom>
          <a:solidFill>
            <a:srgbClr val="FFC000"/>
          </a:solidFill>
        </p:spPr>
        <p:txBody>
          <a:bodyPr wrap="square" rtlCol="0">
            <a:spAutoFit/>
          </a:bodyPr>
          <a:lstStyle/>
          <a:p>
            <a:r>
              <a:rPr lang="tr-TR" dirty="0">
                <a:latin typeface="Calibri" panose="020F0502020204030204" pitchFamily="34" charset="0"/>
                <a:cs typeface="Calibri" panose="020F0502020204030204" pitchFamily="34" charset="0"/>
              </a:rPr>
              <a:t>Libre 3</a:t>
            </a:r>
          </a:p>
        </p:txBody>
      </p:sp>
      <p:pic>
        <p:nvPicPr>
          <p:cNvPr id="8" name="Resim 7" descr="iş kartı içeren bir resim&#10;&#10;Açıklama otomatik olarak oluşturuldu">
            <a:extLst>
              <a:ext uri="{FF2B5EF4-FFF2-40B4-BE49-F238E27FC236}">
                <a16:creationId xmlns:a16="http://schemas.microsoft.com/office/drawing/2014/main" id="{2C434D31-99D2-119A-29E5-3D44B782771E}"/>
              </a:ext>
            </a:extLst>
          </p:cNvPr>
          <p:cNvPicPr>
            <a:picLocks noChangeAspect="1"/>
          </p:cNvPicPr>
          <p:nvPr/>
        </p:nvPicPr>
        <p:blipFill>
          <a:blip r:embed="rId4"/>
          <a:stretch>
            <a:fillRect/>
          </a:stretch>
        </p:blipFill>
        <p:spPr>
          <a:xfrm>
            <a:off x="9413238" y="3106781"/>
            <a:ext cx="2697480" cy="1198880"/>
          </a:xfrm>
          <a:prstGeom prst="rect">
            <a:avLst/>
          </a:prstGeom>
        </p:spPr>
      </p:pic>
      <p:sp>
        <p:nvSpPr>
          <p:cNvPr id="9" name="Metin kutusu 8">
            <a:extLst>
              <a:ext uri="{FF2B5EF4-FFF2-40B4-BE49-F238E27FC236}">
                <a16:creationId xmlns:a16="http://schemas.microsoft.com/office/drawing/2014/main" id="{C88C8D79-6517-095D-057F-7E36C98A1373}"/>
              </a:ext>
            </a:extLst>
          </p:cNvPr>
          <p:cNvSpPr txBox="1"/>
          <p:nvPr/>
        </p:nvSpPr>
        <p:spPr>
          <a:xfrm>
            <a:off x="9371221" y="3025636"/>
            <a:ext cx="1104900" cy="307777"/>
          </a:xfrm>
          <a:prstGeom prst="rect">
            <a:avLst/>
          </a:prstGeom>
          <a:solidFill>
            <a:srgbClr val="FFC000"/>
          </a:solidFill>
        </p:spPr>
        <p:txBody>
          <a:bodyPr wrap="square" rtlCol="0">
            <a:spAutoFit/>
          </a:bodyPr>
          <a:lstStyle/>
          <a:p>
            <a:r>
              <a:rPr lang="tr-TR" dirty="0" err="1">
                <a:latin typeface="Calibri" panose="020F0502020204030204" pitchFamily="34" charset="0"/>
                <a:cs typeface="Calibri" panose="020F0502020204030204" pitchFamily="34" charset="0"/>
              </a:rPr>
              <a:t>Dexcom</a:t>
            </a:r>
            <a:r>
              <a:rPr lang="tr-TR" dirty="0">
                <a:latin typeface="Calibri" panose="020F0502020204030204" pitchFamily="34" charset="0"/>
                <a:cs typeface="Calibri" panose="020F0502020204030204" pitchFamily="34" charset="0"/>
              </a:rPr>
              <a:t> G7</a:t>
            </a:r>
          </a:p>
        </p:txBody>
      </p:sp>
      <p:pic>
        <p:nvPicPr>
          <p:cNvPr id="11" name="Resim 10">
            <a:extLst>
              <a:ext uri="{FF2B5EF4-FFF2-40B4-BE49-F238E27FC236}">
                <a16:creationId xmlns:a16="http://schemas.microsoft.com/office/drawing/2014/main" id="{85EBB156-F635-6C07-4DCC-4809560E4039}"/>
              </a:ext>
            </a:extLst>
          </p:cNvPr>
          <p:cNvPicPr>
            <a:picLocks noChangeAspect="1"/>
          </p:cNvPicPr>
          <p:nvPr/>
        </p:nvPicPr>
        <p:blipFill>
          <a:blip r:embed="rId5"/>
          <a:stretch>
            <a:fillRect/>
          </a:stretch>
        </p:blipFill>
        <p:spPr>
          <a:xfrm>
            <a:off x="9234062" y="1425051"/>
            <a:ext cx="1700638" cy="1334347"/>
          </a:xfrm>
          <a:prstGeom prst="rect">
            <a:avLst/>
          </a:prstGeom>
        </p:spPr>
      </p:pic>
      <p:pic>
        <p:nvPicPr>
          <p:cNvPr id="13" name="Resim 12">
            <a:extLst>
              <a:ext uri="{FF2B5EF4-FFF2-40B4-BE49-F238E27FC236}">
                <a16:creationId xmlns:a16="http://schemas.microsoft.com/office/drawing/2014/main" id="{37D97E24-E6C4-0900-DD34-4E604EE552CF}"/>
              </a:ext>
            </a:extLst>
          </p:cNvPr>
          <p:cNvPicPr>
            <a:picLocks noChangeAspect="1"/>
          </p:cNvPicPr>
          <p:nvPr/>
        </p:nvPicPr>
        <p:blipFill>
          <a:blip r:embed="rId6"/>
          <a:stretch>
            <a:fillRect/>
          </a:stretch>
        </p:blipFill>
        <p:spPr>
          <a:xfrm>
            <a:off x="8870206" y="4668276"/>
            <a:ext cx="3211830" cy="530483"/>
          </a:xfrm>
          <a:prstGeom prst="rect">
            <a:avLst/>
          </a:prstGeom>
        </p:spPr>
      </p:pic>
      <p:sp>
        <p:nvSpPr>
          <p:cNvPr id="14" name="Metin kutusu 13">
            <a:extLst>
              <a:ext uri="{FF2B5EF4-FFF2-40B4-BE49-F238E27FC236}">
                <a16:creationId xmlns:a16="http://schemas.microsoft.com/office/drawing/2014/main" id="{16E2FD79-8EC8-6D7F-3710-EF87C6404970}"/>
              </a:ext>
            </a:extLst>
          </p:cNvPr>
          <p:cNvSpPr txBox="1"/>
          <p:nvPr/>
        </p:nvSpPr>
        <p:spPr>
          <a:xfrm>
            <a:off x="678180" y="4069080"/>
            <a:ext cx="7231380" cy="1143000"/>
          </a:xfrm>
          <a:prstGeom prst="rect">
            <a:avLst/>
          </a:prstGeom>
          <a:noFill/>
        </p:spPr>
        <p:txBody>
          <a:bodyPr wrap="square" rtlCol="0">
            <a:spAutoFit/>
          </a:bodyPr>
          <a:lstStyle/>
          <a:p>
            <a:endParaRPr lang="tr-TR" dirty="0"/>
          </a:p>
        </p:txBody>
      </p:sp>
      <p:sp>
        <p:nvSpPr>
          <p:cNvPr id="15" name="Metin kutusu 14">
            <a:extLst>
              <a:ext uri="{FF2B5EF4-FFF2-40B4-BE49-F238E27FC236}">
                <a16:creationId xmlns:a16="http://schemas.microsoft.com/office/drawing/2014/main" id="{C76CE965-D697-39F4-3764-28192839C289}"/>
              </a:ext>
            </a:extLst>
          </p:cNvPr>
          <p:cNvSpPr txBox="1"/>
          <p:nvPr/>
        </p:nvSpPr>
        <p:spPr>
          <a:xfrm>
            <a:off x="664209" y="3309639"/>
            <a:ext cx="8508892"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tr-TR" sz="2000" dirty="0" err="1">
                <a:solidFill>
                  <a:srgbClr val="FF0000"/>
                </a:solidFill>
                <a:latin typeface="Calibri" panose="020F0502020204030204" pitchFamily="34" charset="0"/>
                <a:cs typeface="Calibri" panose="020F0502020204030204" pitchFamily="34" charset="0"/>
              </a:rPr>
              <a:t>Sensörlerle</a:t>
            </a:r>
            <a:r>
              <a:rPr lang="tr-TR" sz="2000" dirty="0">
                <a:solidFill>
                  <a:srgbClr val="FF0000"/>
                </a:solidFill>
                <a:latin typeface="Calibri" panose="020F0502020204030204" pitchFamily="34" charset="0"/>
                <a:cs typeface="Calibri" panose="020F0502020204030204" pitchFamily="34" charset="0"/>
              </a:rPr>
              <a:t> ilgili klinik çalışmalar</a:t>
            </a:r>
            <a:r>
              <a:rPr lang="tr-TR" sz="2000" dirty="0">
                <a:latin typeface="Calibri" panose="020F0502020204030204" pitchFamily="34" charset="0"/>
                <a:cs typeface="Calibri" panose="020F0502020204030204" pitchFamily="34" charset="0"/>
              </a:rPr>
              <a:t>: Sabah 7 den akşam 6 ya kadar her 15 dakikada bir </a:t>
            </a:r>
            <a:r>
              <a:rPr lang="tr-TR" sz="2000" dirty="0" err="1">
                <a:latin typeface="Calibri" panose="020F0502020204030204" pitchFamily="34" charset="0"/>
                <a:cs typeface="Calibri" panose="020F0502020204030204" pitchFamily="34" charset="0"/>
              </a:rPr>
              <a:t>venöz</a:t>
            </a:r>
            <a:r>
              <a:rPr lang="tr-TR" sz="2000" dirty="0">
                <a:latin typeface="Calibri" panose="020F0502020204030204" pitchFamily="34" charset="0"/>
                <a:cs typeface="Calibri" panose="020F0502020204030204" pitchFamily="34" charset="0"/>
              </a:rPr>
              <a:t> kan şekeri YSI cihazı ile ölçülüyor . Daha sonra 60 </a:t>
            </a:r>
            <a:r>
              <a:rPr lang="tr-TR" sz="2000" dirty="0" err="1">
                <a:latin typeface="Calibri" panose="020F0502020204030204" pitchFamily="34" charset="0"/>
                <a:cs typeface="Calibri" panose="020F0502020204030204" pitchFamily="34" charset="0"/>
              </a:rPr>
              <a:t>ın</a:t>
            </a:r>
            <a:r>
              <a:rPr lang="tr-TR" sz="2000" dirty="0">
                <a:latin typeface="Calibri" panose="020F0502020204030204" pitchFamily="34" charset="0"/>
                <a:cs typeface="Calibri" panose="020F0502020204030204" pitchFamily="34" charset="0"/>
              </a:rPr>
              <a:t> altında en az 30 dakika ve 300 ün üzerinde en az 1 saat tutuluyor ve bu süreçlerde 5 dakikada bir ölçülüyor . 10 günlük </a:t>
            </a:r>
            <a:r>
              <a:rPr lang="tr-TR" sz="2000" dirty="0" err="1">
                <a:latin typeface="Calibri" panose="020F0502020204030204" pitchFamily="34" charset="0"/>
                <a:cs typeface="Calibri" panose="020F0502020204030204" pitchFamily="34" charset="0"/>
              </a:rPr>
              <a:t>sensöre</a:t>
            </a:r>
            <a:r>
              <a:rPr lang="tr-TR" sz="2000" dirty="0">
                <a:latin typeface="Calibri" panose="020F0502020204030204" pitchFamily="34" charset="0"/>
                <a:cs typeface="Calibri" panose="020F0502020204030204" pitchFamily="34" charset="0"/>
              </a:rPr>
              <a:t> 3-5 gün yapılıyor.</a:t>
            </a:r>
          </a:p>
        </p:txBody>
      </p:sp>
      <p:sp>
        <p:nvSpPr>
          <p:cNvPr id="16" name="Metin kutusu 15">
            <a:extLst>
              <a:ext uri="{FF2B5EF4-FFF2-40B4-BE49-F238E27FC236}">
                <a16:creationId xmlns:a16="http://schemas.microsoft.com/office/drawing/2014/main" id="{E18341A4-A390-BE35-3BCC-D74706CC7B68}"/>
              </a:ext>
            </a:extLst>
          </p:cNvPr>
          <p:cNvSpPr txBox="1"/>
          <p:nvPr/>
        </p:nvSpPr>
        <p:spPr>
          <a:xfrm>
            <a:off x="664209" y="4788663"/>
            <a:ext cx="7997190" cy="141577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tr-TR" sz="1800" dirty="0">
                <a:solidFill>
                  <a:srgbClr val="FF0000"/>
                </a:solidFill>
                <a:latin typeface="Calibri" panose="020F0502020204030204" pitchFamily="34" charset="0"/>
                <a:cs typeface="Calibri" panose="020F0502020204030204" pitchFamily="34" charset="0"/>
              </a:rPr>
              <a:t>MARD:  </a:t>
            </a:r>
            <a:r>
              <a:rPr lang="tr-TR" sz="1800" dirty="0" err="1">
                <a:latin typeface="Calibri" panose="020F0502020204030204" pitchFamily="34" charset="0"/>
                <a:cs typeface="Calibri" panose="020F0502020204030204" pitchFamily="34" charset="0"/>
              </a:rPr>
              <a:t>Mean</a:t>
            </a:r>
            <a:r>
              <a:rPr lang="tr-TR" sz="1800" dirty="0">
                <a:latin typeface="Calibri" panose="020F0502020204030204" pitchFamily="34" charset="0"/>
                <a:cs typeface="Calibri" panose="020F0502020204030204" pitchFamily="34" charset="0"/>
              </a:rPr>
              <a:t> </a:t>
            </a:r>
            <a:r>
              <a:rPr lang="tr-TR" sz="1800" dirty="0" err="1">
                <a:latin typeface="Calibri" panose="020F0502020204030204" pitchFamily="34" charset="0"/>
                <a:cs typeface="Calibri" panose="020F0502020204030204" pitchFamily="34" charset="0"/>
              </a:rPr>
              <a:t>Absolute</a:t>
            </a:r>
            <a:r>
              <a:rPr lang="tr-TR" sz="1800" dirty="0">
                <a:latin typeface="Calibri" panose="020F0502020204030204" pitchFamily="34" charset="0"/>
                <a:cs typeface="Calibri" panose="020F0502020204030204" pitchFamily="34" charset="0"/>
              </a:rPr>
              <a:t> </a:t>
            </a:r>
            <a:r>
              <a:rPr lang="tr-TR" sz="1800" dirty="0" err="1">
                <a:latin typeface="Calibri" panose="020F0502020204030204" pitchFamily="34" charset="0"/>
                <a:cs typeface="Calibri" panose="020F0502020204030204" pitchFamily="34" charset="0"/>
              </a:rPr>
              <a:t>Relative</a:t>
            </a:r>
            <a:r>
              <a:rPr lang="tr-TR" sz="1800" dirty="0">
                <a:latin typeface="Calibri" panose="020F0502020204030204" pitchFamily="34" charset="0"/>
                <a:cs typeface="Calibri" panose="020F0502020204030204" pitchFamily="34" charset="0"/>
              </a:rPr>
              <a:t> </a:t>
            </a:r>
            <a:r>
              <a:rPr lang="tr-TR" sz="1800" dirty="0" err="1">
                <a:latin typeface="Calibri" panose="020F0502020204030204" pitchFamily="34" charset="0"/>
                <a:cs typeface="Calibri" panose="020F0502020204030204" pitchFamily="34" charset="0"/>
              </a:rPr>
              <a:t>Difference</a:t>
            </a:r>
            <a:r>
              <a:rPr lang="tr-TR" sz="1800" dirty="0">
                <a:latin typeface="Calibri" panose="020F0502020204030204" pitchFamily="34" charset="0"/>
                <a:cs typeface="Calibri" panose="020F0502020204030204" pitchFamily="34" charset="0"/>
              </a:rPr>
              <a:t> kısalmasıdır. MARD, belli sayıda ve değişik </a:t>
            </a:r>
            <a:r>
              <a:rPr lang="tr-TR" sz="1800" dirty="0" err="1">
                <a:latin typeface="Calibri" panose="020F0502020204030204" pitchFamily="34" charset="0"/>
                <a:cs typeface="Calibri" panose="020F0502020204030204" pitchFamily="34" charset="0"/>
              </a:rPr>
              <a:t>glukoz</a:t>
            </a:r>
            <a:r>
              <a:rPr lang="tr-TR" sz="1800" dirty="0">
                <a:latin typeface="Calibri" panose="020F0502020204030204" pitchFamily="34" charset="0"/>
                <a:cs typeface="Calibri" panose="020F0502020204030204" pitchFamily="34" charset="0"/>
              </a:rPr>
              <a:t> düzeylerinde parmak ve </a:t>
            </a:r>
            <a:r>
              <a:rPr lang="tr-TR" sz="1800" dirty="0" err="1">
                <a:latin typeface="Calibri" panose="020F0502020204030204" pitchFamily="34" charset="0"/>
                <a:cs typeface="Calibri" panose="020F0502020204030204" pitchFamily="34" charset="0"/>
              </a:rPr>
              <a:t>sensör</a:t>
            </a:r>
            <a:r>
              <a:rPr lang="tr-TR" sz="1800" dirty="0">
                <a:latin typeface="Calibri" panose="020F0502020204030204" pitchFamily="34" charset="0"/>
                <a:cs typeface="Calibri" panose="020F0502020204030204" pitchFamily="34" charset="0"/>
              </a:rPr>
              <a:t> ölçümleri arasındaki ortalama farkı göstermektedir. Doğruluk/kesinlik ölçümü için kullanılmaktadır. Günümüzdeki </a:t>
            </a:r>
            <a:r>
              <a:rPr lang="tr-TR" sz="1800" dirty="0" err="1">
                <a:latin typeface="Calibri" panose="020F0502020204030204" pitchFamily="34" charset="0"/>
                <a:cs typeface="Calibri" panose="020F0502020204030204" pitchFamily="34" charset="0"/>
              </a:rPr>
              <a:t>sensörlerin</a:t>
            </a:r>
            <a:r>
              <a:rPr lang="tr-TR" sz="1800" dirty="0">
                <a:latin typeface="Calibri" panose="020F0502020204030204" pitchFamily="34" charset="0"/>
                <a:cs typeface="Calibri" panose="020F0502020204030204" pitchFamily="34" charset="0"/>
              </a:rPr>
              <a:t> MARD değeri genel olarak % 8.5 ve altında.</a:t>
            </a:r>
          </a:p>
          <a:p>
            <a:endParaRPr lang="tr-TR" dirty="0"/>
          </a:p>
        </p:txBody>
      </p:sp>
      <p:sp>
        <p:nvSpPr>
          <p:cNvPr id="17" name="Metin kutusu 16">
            <a:extLst>
              <a:ext uri="{FF2B5EF4-FFF2-40B4-BE49-F238E27FC236}">
                <a16:creationId xmlns:a16="http://schemas.microsoft.com/office/drawing/2014/main" id="{F1265F4B-6092-7376-52EF-D8E2F1E0A30B}"/>
              </a:ext>
            </a:extLst>
          </p:cNvPr>
          <p:cNvSpPr txBox="1"/>
          <p:nvPr/>
        </p:nvSpPr>
        <p:spPr>
          <a:xfrm>
            <a:off x="664208" y="6355080"/>
            <a:ext cx="9051292"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tr-TR" sz="2000" dirty="0">
                <a:latin typeface="Calibri" panose="020F0502020204030204" pitchFamily="34" charset="0"/>
                <a:cs typeface="Calibri" panose="020F0502020204030204" pitchFamily="34" charset="0"/>
              </a:rPr>
              <a:t>Klinik çalışması olmayan </a:t>
            </a:r>
            <a:r>
              <a:rPr lang="tr-TR" sz="2000" dirty="0" err="1">
                <a:latin typeface="Calibri" panose="020F0502020204030204" pitchFamily="34" charset="0"/>
                <a:cs typeface="Calibri" panose="020F0502020204030204" pitchFamily="34" charset="0"/>
              </a:rPr>
              <a:t>sensörlerin</a:t>
            </a:r>
            <a:r>
              <a:rPr lang="tr-TR" sz="2000" dirty="0">
                <a:latin typeface="Calibri" panose="020F0502020204030204" pitchFamily="34" charset="0"/>
                <a:cs typeface="Calibri" panose="020F0502020204030204" pitchFamily="34" charset="0"/>
              </a:rPr>
              <a:t> kullanılması önemli riskler/tehlikeler yaratabilir. </a:t>
            </a:r>
          </a:p>
        </p:txBody>
      </p:sp>
    </p:spTree>
    <p:extLst>
      <p:ext uri="{BB962C8B-B14F-4D97-AF65-F5344CB8AC3E}">
        <p14:creationId xmlns:p14="http://schemas.microsoft.com/office/powerpoint/2010/main" val="341596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2FC9D0-0DFE-B5A0-2769-09A5B5DB7F6A}"/>
              </a:ext>
            </a:extLst>
          </p:cNvPr>
          <p:cNvSpPr>
            <a:spLocks noGrp="1"/>
          </p:cNvSpPr>
          <p:nvPr>
            <p:ph type="title"/>
          </p:nvPr>
        </p:nvSpPr>
        <p:spPr>
          <a:xfrm>
            <a:off x="316230" y="193675"/>
            <a:ext cx="8199120" cy="106362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tr-TR" dirty="0"/>
              <a:t>Ülkemizdeki tip 1 diyabetli çocuk sayısı ve </a:t>
            </a:r>
            <a:r>
              <a:rPr lang="tr-TR" dirty="0" err="1"/>
              <a:t>sensör</a:t>
            </a:r>
            <a:r>
              <a:rPr lang="tr-TR" dirty="0"/>
              <a:t> ödeme önceliği?</a:t>
            </a:r>
          </a:p>
        </p:txBody>
      </p:sp>
      <p:sp>
        <p:nvSpPr>
          <p:cNvPr id="3" name="Metin kutusu 2">
            <a:extLst>
              <a:ext uri="{FF2B5EF4-FFF2-40B4-BE49-F238E27FC236}">
                <a16:creationId xmlns:a16="http://schemas.microsoft.com/office/drawing/2014/main" id="{918453BB-8CB9-58AD-BCAF-BA154AE6B816}"/>
              </a:ext>
            </a:extLst>
          </p:cNvPr>
          <p:cNvSpPr txBox="1"/>
          <p:nvPr/>
        </p:nvSpPr>
        <p:spPr>
          <a:xfrm>
            <a:off x="822960" y="1714500"/>
            <a:ext cx="6812280" cy="307777"/>
          </a:xfrm>
          <a:prstGeom prst="rect">
            <a:avLst/>
          </a:prstGeom>
          <a:noFill/>
        </p:spPr>
        <p:txBody>
          <a:bodyPr wrap="square" rtlCol="0">
            <a:spAutoFit/>
          </a:bodyPr>
          <a:lstStyle/>
          <a:p>
            <a:r>
              <a:rPr lang="tr-TR" dirty="0"/>
              <a:t>..</a:t>
            </a:r>
          </a:p>
        </p:txBody>
      </p:sp>
      <p:pic>
        <p:nvPicPr>
          <p:cNvPr id="4" name="image7.png" descr="metin içeren bir resim&#10;&#10;Açıklama otomatik olarak oluşturuldu">
            <a:extLst>
              <a:ext uri="{FF2B5EF4-FFF2-40B4-BE49-F238E27FC236}">
                <a16:creationId xmlns:a16="http://schemas.microsoft.com/office/drawing/2014/main" id="{FF0F9F7A-85D0-6027-E97D-F5C34B24D161}"/>
              </a:ext>
            </a:extLst>
          </p:cNvPr>
          <p:cNvPicPr/>
          <p:nvPr/>
        </p:nvPicPr>
        <p:blipFill>
          <a:blip r:embed="rId2"/>
          <a:srcRect/>
          <a:stretch>
            <a:fillRect/>
          </a:stretch>
        </p:blipFill>
        <p:spPr>
          <a:xfrm>
            <a:off x="8740775" y="49775"/>
            <a:ext cx="3234690" cy="2939733"/>
          </a:xfrm>
          <a:prstGeom prst="rect">
            <a:avLst/>
          </a:prstGeom>
          <a:ln/>
        </p:spPr>
      </p:pic>
      <p:pic>
        <p:nvPicPr>
          <p:cNvPr id="7" name="Resim 6" descr="tablo içeren bir resim&#10;&#10;Açıklama otomatik olarak oluşturuldu">
            <a:extLst>
              <a:ext uri="{FF2B5EF4-FFF2-40B4-BE49-F238E27FC236}">
                <a16:creationId xmlns:a16="http://schemas.microsoft.com/office/drawing/2014/main" id="{C58D2CE1-3AC9-19AB-71E9-BAB43B04513D}"/>
              </a:ext>
            </a:extLst>
          </p:cNvPr>
          <p:cNvPicPr>
            <a:picLocks noChangeAspect="1"/>
          </p:cNvPicPr>
          <p:nvPr/>
        </p:nvPicPr>
        <p:blipFill>
          <a:blip r:embed="rId3"/>
          <a:stretch>
            <a:fillRect/>
          </a:stretch>
        </p:blipFill>
        <p:spPr>
          <a:xfrm>
            <a:off x="8737892" y="3094953"/>
            <a:ext cx="3240456" cy="2593756"/>
          </a:xfrm>
          <a:prstGeom prst="rect">
            <a:avLst/>
          </a:prstGeom>
        </p:spPr>
      </p:pic>
      <p:pic>
        <p:nvPicPr>
          <p:cNvPr id="9" name="Resim 8" descr="tablo içeren bir resim&#10;&#10;Açıklama otomatik olarak oluşturuldu">
            <a:extLst>
              <a:ext uri="{FF2B5EF4-FFF2-40B4-BE49-F238E27FC236}">
                <a16:creationId xmlns:a16="http://schemas.microsoft.com/office/drawing/2014/main" id="{F855FD7F-22B7-AB8F-11B8-33364A9F934A}"/>
              </a:ext>
            </a:extLst>
          </p:cNvPr>
          <p:cNvPicPr>
            <a:picLocks noChangeAspect="1"/>
          </p:cNvPicPr>
          <p:nvPr/>
        </p:nvPicPr>
        <p:blipFill>
          <a:blip r:embed="rId4"/>
          <a:stretch>
            <a:fillRect/>
          </a:stretch>
        </p:blipFill>
        <p:spPr>
          <a:xfrm>
            <a:off x="8735007" y="4658254"/>
            <a:ext cx="3240457" cy="1135902"/>
          </a:xfrm>
          <a:prstGeom prst="rect">
            <a:avLst/>
          </a:prstGeom>
        </p:spPr>
      </p:pic>
      <p:sp>
        <p:nvSpPr>
          <p:cNvPr id="10" name="Metin kutusu 9">
            <a:extLst>
              <a:ext uri="{FF2B5EF4-FFF2-40B4-BE49-F238E27FC236}">
                <a16:creationId xmlns:a16="http://schemas.microsoft.com/office/drawing/2014/main" id="{60FC4847-F6AF-8455-458D-FFEFB4CA4BAC}"/>
              </a:ext>
            </a:extLst>
          </p:cNvPr>
          <p:cNvSpPr txBox="1"/>
          <p:nvPr/>
        </p:nvSpPr>
        <p:spPr>
          <a:xfrm>
            <a:off x="360998" y="1441169"/>
            <a:ext cx="8172450" cy="110799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tr-TR" sz="2200" dirty="0">
                <a:solidFill>
                  <a:srgbClr val="000000"/>
                </a:solidFill>
                <a:effectLst/>
                <a:latin typeface="Calibri" panose="020F0502020204030204" pitchFamily="34" charset="0"/>
                <a:ea typeface="Calibri" panose="020F0502020204030204" pitchFamily="34" charset="0"/>
              </a:rPr>
              <a:t>2017’deki araştırma ve Millî Eğitim Bakanlığı, e-okul sisteminden elde edilen veriler, 18 yaş altı tip 1 diyabetli çocuk sayısının maksimum 25.000 olduğunu göstermektedir.</a:t>
            </a:r>
            <a:r>
              <a:rPr lang="tr-TR" sz="2200" dirty="0">
                <a:effectLst/>
              </a:rPr>
              <a:t> </a:t>
            </a:r>
            <a:endParaRPr lang="tr-TR" sz="2200" dirty="0"/>
          </a:p>
        </p:txBody>
      </p:sp>
      <p:sp>
        <p:nvSpPr>
          <p:cNvPr id="11" name="Metin kutusu 10">
            <a:extLst>
              <a:ext uri="{FF2B5EF4-FFF2-40B4-BE49-F238E27FC236}">
                <a16:creationId xmlns:a16="http://schemas.microsoft.com/office/drawing/2014/main" id="{9F21CB65-BB7C-C7D0-87A5-5A31910BC6E5}"/>
              </a:ext>
            </a:extLst>
          </p:cNvPr>
          <p:cNvSpPr txBox="1"/>
          <p:nvPr/>
        </p:nvSpPr>
        <p:spPr>
          <a:xfrm>
            <a:off x="316229" y="2675170"/>
            <a:ext cx="8199119" cy="110799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tr-TR" sz="2200" dirty="0">
                <a:solidFill>
                  <a:srgbClr val="000000"/>
                </a:solidFill>
                <a:effectLst/>
                <a:latin typeface="Calibri" panose="020F0502020204030204" pitchFamily="34" charset="0"/>
                <a:ea typeface="Calibri" panose="020F0502020204030204" pitchFamily="34" charset="0"/>
              </a:rPr>
              <a:t>Bir karşılaştırma için, nüfusu 83 milyon civarında olan ve tip 1 diyabet sıklığı bizden iki kat yüksek olan Almanya’daki tip 1 diyabetli çocuk sayısı 31.000 civarındadı</a:t>
            </a:r>
            <a:r>
              <a:rPr lang="tr-TR" sz="2200" dirty="0">
                <a:solidFill>
                  <a:srgbClr val="000000"/>
                </a:solidFill>
                <a:latin typeface="Calibri" panose="020F0502020204030204" pitchFamily="34" charset="0"/>
                <a:ea typeface="Calibri" panose="020F0502020204030204" pitchFamily="34" charset="0"/>
              </a:rPr>
              <a:t>r</a:t>
            </a:r>
            <a:r>
              <a:rPr lang="tr-TR" sz="1800" dirty="0">
                <a:solidFill>
                  <a:srgbClr val="000000"/>
                </a:solidFill>
                <a:latin typeface="Calibri" panose="020F0502020204030204" pitchFamily="34" charset="0"/>
                <a:ea typeface="Calibri" panose="020F0502020204030204" pitchFamily="34" charset="0"/>
              </a:rPr>
              <a:t>.</a:t>
            </a:r>
            <a:endParaRPr lang="tr-TR" dirty="0"/>
          </a:p>
        </p:txBody>
      </p:sp>
      <p:pic>
        <p:nvPicPr>
          <p:cNvPr id="13" name="Resim 12" descr="metin içeren bir resim&#10;&#10;Açıklama otomatik olarak oluşturuldu">
            <a:extLst>
              <a:ext uri="{FF2B5EF4-FFF2-40B4-BE49-F238E27FC236}">
                <a16:creationId xmlns:a16="http://schemas.microsoft.com/office/drawing/2014/main" id="{75A1A9CF-39D8-3215-C36C-5CA8014EF6CB}"/>
              </a:ext>
            </a:extLst>
          </p:cNvPr>
          <p:cNvPicPr>
            <a:picLocks noChangeAspect="1"/>
          </p:cNvPicPr>
          <p:nvPr/>
        </p:nvPicPr>
        <p:blipFill>
          <a:blip r:embed="rId5"/>
          <a:stretch>
            <a:fillRect/>
          </a:stretch>
        </p:blipFill>
        <p:spPr>
          <a:xfrm>
            <a:off x="6093116" y="3394144"/>
            <a:ext cx="2341923" cy="1452618"/>
          </a:xfrm>
          <a:prstGeom prst="rect">
            <a:avLst/>
          </a:prstGeom>
        </p:spPr>
      </p:pic>
      <p:pic>
        <p:nvPicPr>
          <p:cNvPr id="15" name="Resim 14" descr="metin içeren bir resim&#10;&#10;Açıklama otomatik olarak oluşturuldu">
            <a:extLst>
              <a:ext uri="{FF2B5EF4-FFF2-40B4-BE49-F238E27FC236}">
                <a16:creationId xmlns:a16="http://schemas.microsoft.com/office/drawing/2014/main" id="{C06D09F8-ABAE-8B71-C1AE-BE535A2DE364}"/>
              </a:ext>
            </a:extLst>
          </p:cNvPr>
          <p:cNvPicPr>
            <a:picLocks noChangeAspect="1"/>
          </p:cNvPicPr>
          <p:nvPr/>
        </p:nvPicPr>
        <p:blipFill>
          <a:blip r:embed="rId6"/>
          <a:stretch>
            <a:fillRect/>
          </a:stretch>
        </p:blipFill>
        <p:spPr>
          <a:xfrm>
            <a:off x="5474970" y="5057428"/>
            <a:ext cx="3058478" cy="833224"/>
          </a:xfrm>
          <a:prstGeom prst="rect">
            <a:avLst/>
          </a:prstGeom>
        </p:spPr>
      </p:pic>
      <p:sp>
        <p:nvSpPr>
          <p:cNvPr id="16" name="Metin kutusu 15">
            <a:extLst>
              <a:ext uri="{FF2B5EF4-FFF2-40B4-BE49-F238E27FC236}">
                <a16:creationId xmlns:a16="http://schemas.microsoft.com/office/drawing/2014/main" id="{5D0F8CD4-3EA3-97E8-7DDA-C14279F8CB5A}"/>
              </a:ext>
            </a:extLst>
          </p:cNvPr>
          <p:cNvSpPr txBox="1"/>
          <p:nvPr/>
        </p:nvSpPr>
        <p:spPr>
          <a:xfrm>
            <a:off x="295759" y="4068875"/>
            <a:ext cx="5696578"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tr-TR" sz="1800" dirty="0">
                <a:latin typeface="Calibri" panose="020F0502020204030204" pitchFamily="34" charset="0"/>
                <a:cs typeface="Calibri" panose="020F0502020204030204" pitchFamily="34" charset="0"/>
              </a:rPr>
              <a:t>Son olarak çok yeni yayınlanan ve güvenilir analizlere dayalı bir makale ülkemizdeki 20 yaş altı tip 1 diyabetli sayısı 28454, toplam tip1 diyabetli sayısı ise, 108615’dir.</a:t>
            </a:r>
          </a:p>
        </p:txBody>
      </p:sp>
      <p:pic>
        <p:nvPicPr>
          <p:cNvPr id="18" name="Resim 17">
            <a:extLst>
              <a:ext uri="{FF2B5EF4-FFF2-40B4-BE49-F238E27FC236}">
                <a16:creationId xmlns:a16="http://schemas.microsoft.com/office/drawing/2014/main" id="{BF5FE3FC-1F35-C02B-657F-FF4BEE561225}"/>
              </a:ext>
            </a:extLst>
          </p:cNvPr>
          <p:cNvPicPr>
            <a:picLocks noChangeAspect="1"/>
          </p:cNvPicPr>
          <p:nvPr/>
        </p:nvPicPr>
        <p:blipFill>
          <a:blip r:embed="rId7"/>
          <a:stretch>
            <a:fillRect/>
          </a:stretch>
        </p:blipFill>
        <p:spPr>
          <a:xfrm>
            <a:off x="5407607" y="6087981"/>
            <a:ext cx="6654800" cy="457200"/>
          </a:xfrm>
          <a:prstGeom prst="rect">
            <a:avLst/>
          </a:prstGeom>
        </p:spPr>
      </p:pic>
      <p:sp>
        <p:nvSpPr>
          <p:cNvPr id="19" name="Metin kutusu 18">
            <a:extLst>
              <a:ext uri="{FF2B5EF4-FFF2-40B4-BE49-F238E27FC236}">
                <a16:creationId xmlns:a16="http://schemas.microsoft.com/office/drawing/2014/main" id="{410B07FB-F4A0-0DF5-9516-C13F77437F80}"/>
              </a:ext>
            </a:extLst>
          </p:cNvPr>
          <p:cNvSpPr txBox="1"/>
          <p:nvPr/>
        </p:nvSpPr>
        <p:spPr>
          <a:xfrm>
            <a:off x="316229" y="5120750"/>
            <a:ext cx="4957182"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tr-TR" sz="2000" dirty="0">
                <a:latin typeface="Calibri" panose="020F0502020204030204" pitchFamily="34" charset="0"/>
                <a:ea typeface="Calibri" panose="020F0502020204030204" pitchFamily="34" charset="0"/>
              </a:rPr>
              <a:t>D</a:t>
            </a:r>
            <a:r>
              <a:rPr lang="tr-TR" sz="2000" dirty="0">
                <a:solidFill>
                  <a:srgbClr val="000000"/>
                </a:solidFill>
                <a:effectLst/>
                <a:latin typeface="Calibri" panose="020F0502020204030204" pitchFamily="34" charset="0"/>
                <a:ea typeface="Calibri" panose="020F0502020204030204" pitchFamily="34" charset="0"/>
              </a:rPr>
              <a:t>ünyada kabul gördüğü üzere ve ülkemizdeki kaynaklar dikkate alınarak </a:t>
            </a:r>
            <a:r>
              <a:rPr lang="tr-TR" sz="2000" dirty="0" err="1">
                <a:solidFill>
                  <a:srgbClr val="000000"/>
                </a:solidFill>
                <a:effectLst/>
                <a:latin typeface="Calibri" panose="020F0502020204030204" pitchFamily="34" charset="0"/>
                <a:ea typeface="Calibri" panose="020F0502020204030204" pitchFamily="34" charset="0"/>
              </a:rPr>
              <a:t>sensör</a:t>
            </a:r>
            <a:r>
              <a:rPr lang="tr-TR" sz="2000" dirty="0">
                <a:solidFill>
                  <a:srgbClr val="000000"/>
                </a:solidFill>
                <a:effectLst/>
                <a:latin typeface="Calibri" panose="020F0502020204030204" pitchFamily="34" charset="0"/>
                <a:ea typeface="Calibri" panose="020F0502020204030204" pitchFamily="34" charset="0"/>
              </a:rPr>
              <a:t> geri ödemesi, önce sadece çocuklara yapılabilir. Erişkin diyabet örgütleri de bu konuda hemfikirdir. </a:t>
            </a:r>
            <a:endParaRPr lang="tr-TR" sz="1600" dirty="0"/>
          </a:p>
        </p:txBody>
      </p:sp>
    </p:spTree>
    <p:extLst>
      <p:ext uri="{BB962C8B-B14F-4D97-AF65-F5344CB8AC3E}">
        <p14:creationId xmlns:p14="http://schemas.microsoft.com/office/powerpoint/2010/main" val="356270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61407D-195F-0089-F0E5-A29514AF1622}"/>
              </a:ext>
            </a:extLst>
          </p:cNvPr>
          <p:cNvSpPr>
            <a:spLocks noGrp="1"/>
          </p:cNvSpPr>
          <p:nvPr>
            <p:ph type="title"/>
          </p:nvPr>
        </p:nvSpPr>
        <p:spPr>
          <a:xfrm>
            <a:off x="480060" y="170815"/>
            <a:ext cx="6678418" cy="789305"/>
          </a:xfrm>
        </p:spPr>
        <p:style>
          <a:lnRef idx="1">
            <a:schemeClr val="accent6"/>
          </a:lnRef>
          <a:fillRef idx="2">
            <a:schemeClr val="accent6"/>
          </a:fillRef>
          <a:effectRef idx="1">
            <a:schemeClr val="accent6"/>
          </a:effectRef>
          <a:fontRef idx="minor">
            <a:schemeClr val="dk1"/>
          </a:fontRef>
        </p:style>
        <p:txBody>
          <a:bodyPr>
            <a:noAutofit/>
          </a:bodyPr>
          <a:lstStyle/>
          <a:p>
            <a:pPr algn="ctr"/>
            <a:r>
              <a:rPr lang="tr-TR" sz="3200" dirty="0"/>
              <a:t>3 Kasım 2022 Sağlık Bakanlığı Toplantısı</a:t>
            </a:r>
          </a:p>
        </p:txBody>
      </p:sp>
      <p:pic>
        <p:nvPicPr>
          <p:cNvPr id="3" name="Resim 2">
            <a:extLst>
              <a:ext uri="{FF2B5EF4-FFF2-40B4-BE49-F238E27FC236}">
                <a16:creationId xmlns:a16="http://schemas.microsoft.com/office/drawing/2014/main" id="{0B727B2C-2364-7BC2-21E6-86939F01DF75}"/>
              </a:ext>
            </a:extLst>
          </p:cNvPr>
          <p:cNvPicPr>
            <a:picLocks noChangeAspect="1"/>
          </p:cNvPicPr>
          <p:nvPr/>
        </p:nvPicPr>
        <p:blipFill>
          <a:blip r:embed="rId2"/>
          <a:stretch>
            <a:fillRect/>
          </a:stretch>
        </p:blipFill>
        <p:spPr>
          <a:xfrm>
            <a:off x="7431694" y="211754"/>
            <a:ext cx="4546394" cy="2663795"/>
          </a:xfrm>
          <a:prstGeom prst="rect">
            <a:avLst/>
          </a:prstGeom>
        </p:spPr>
      </p:pic>
      <p:sp>
        <p:nvSpPr>
          <p:cNvPr id="4" name="Metin kutusu 3">
            <a:extLst>
              <a:ext uri="{FF2B5EF4-FFF2-40B4-BE49-F238E27FC236}">
                <a16:creationId xmlns:a16="http://schemas.microsoft.com/office/drawing/2014/main" id="{E2AE09EC-A4C2-B00A-BD17-548281C8C011}"/>
              </a:ext>
            </a:extLst>
          </p:cNvPr>
          <p:cNvSpPr txBox="1"/>
          <p:nvPr/>
        </p:nvSpPr>
        <p:spPr>
          <a:xfrm>
            <a:off x="480060" y="1155862"/>
            <a:ext cx="6678418" cy="5702138"/>
          </a:xfrm>
          <a:prstGeom prst="rect">
            <a:avLst/>
          </a:prstGeom>
          <a:noFill/>
        </p:spPr>
        <p:txBody>
          <a:bodyPr wrap="square" rtlCol="0">
            <a:spAutoFit/>
          </a:bodyPr>
          <a:lstStyle/>
          <a:p>
            <a:pPr marL="285750" indent="-285750" algn="just">
              <a:lnSpc>
                <a:spcPct val="107000"/>
              </a:lnSpc>
              <a:spcAft>
                <a:spcPts val="800"/>
              </a:spcAft>
              <a:buFont typeface="Arial" panose="020B0604020202020204" pitchFamily="34" charset="0"/>
              <a:buChar char="•"/>
            </a:pPr>
            <a:r>
              <a:rPr lang="tr-TR" sz="1600" dirty="0" err="1">
                <a:effectLst/>
                <a:latin typeface="Calibri" panose="020F0502020204030204" pitchFamily="34" charset="0"/>
                <a:ea typeface="Calibri" panose="020F0502020204030204" pitchFamily="34" charset="0"/>
                <a:cs typeface="Calibri" panose="020F0502020204030204" pitchFamily="34" charset="0"/>
              </a:rPr>
              <a:t>Sensörlerin</a:t>
            </a:r>
            <a:r>
              <a:rPr lang="tr-TR" sz="1600" dirty="0">
                <a:effectLst/>
                <a:latin typeface="Calibri" panose="020F0502020204030204" pitchFamily="34" charset="0"/>
                <a:ea typeface="Calibri" panose="020F0502020204030204" pitchFamily="34" charset="0"/>
                <a:cs typeface="Calibri" panose="020F0502020204030204" pitchFamily="34" charset="0"/>
              </a:rPr>
              <a:t> ödenmesinin tıbbi yönünden desteklendiği ve mali yönünün değerlendirildiği, SGK tarafından konu ile ilgili çalışmalar yapılmaktadır. En kısa sürede sonuç alınması beklendiği ifade edilmiştir.</a:t>
            </a:r>
            <a:endParaRPr lang="tr-TR"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7000"/>
              </a:lnSpc>
              <a:spcAft>
                <a:spcPts val="800"/>
              </a:spcAft>
              <a:buFont typeface="Arial" panose="020B0604020202020204" pitchFamily="34" charset="0"/>
              <a:buChar char="•"/>
            </a:pPr>
            <a:r>
              <a:rPr lang="tr-TR" sz="1600" dirty="0">
                <a:effectLst/>
                <a:latin typeface="Calibri" panose="020F0502020204030204" pitchFamily="34" charset="0"/>
                <a:ea typeface="Calibri" panose="020F0502020204030204" pitchFamily="34" charset="0"/>
                <a:cs typeface="Calibri" panose="020F0502020204030204" pitchFamily="34" charset="0"/>
              </a:rPr>
              <a:t>SGK tarafından hizmet sürekliliği açısından firma bazlı anlaşmadan ziyade SUT kodu benzeri bir çalışma yapılması düşünülmektedir.(Dünyada yapılan çalışmalar da benzer şekilde) SUT ve rapor üzerinden gerçekleştirildiğinde </a:t>
            </a:r>
            <a:r>
              <a:rPr lang="tr-TR" sz="1600" dirty="0" err="1">
                <a:effectLst/>
                <a:latin typeface="Calibri" panose="020F0502020204030204" pitchFamily="34" charset="0"/>
                <a:ea typeface="Calibri" panose="020F0502020204030204" pitchFamily="34" charset="0"/>
                <a:cs typeface="Calibri" panose="020F0502020204030204" pitchFamily="34" charset="0"/>
              </a:rPr>
              <a:t>sensör</a:t>
            </a:r>
            <a:r>
              <a:rPr lang="tr-TR" sz="1600" dirty="0">
                <a:effectLst/>
                <a:latin typeface="Calibri" panose="020F0502020204030204" pitchFamily="34" charset="0"/>
                <a:ea typeface="Calibri" panose="020F0502020204030204" pitchFamily="34" charset="0"/>
                <a:cs typeface="Calibri" panose="020F0502020204030204" pitchFamily="34" charset="0"/>
              </a:rPr>
              <a:t> israfının önlenmesi sağlanacaktır. Klinik çalışması yayın olarak yapılmış olma şartının dikkate alınması önerilmiştir.</a:t>
            </a:r>
            <a:endParaRPr lang="tr-TR"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7000"/>
              </a:lnSpc>
              <a:spcAft>
                <a:spcPts val="800"/>
              </a:spcAft>
              <a:buFont typeface="Arial" panose="020B0604020202020204" pitchFamily="34" charset="0"/>
              <a:buChar char="•"/>
            </a:pPr>
            <a:r>
              <a:rPr lang="tr-TR" sz="1600" dirty="0">
                <a:effectLst/>
                <a:latin typeface="Calibri" panose="020F0502020204030204" pitchFamily="34" charset="0"/>
                <a:ea typeface="Calibri" panose="020F0502020204030204" pitchFamily="34" charset="0"/>
                <a:cs typeface="Calibri" panose="020F0502020204030204" pitchFamily="34" charset="0"/>
              </a:rPr>
              <a:t>Yürütülen çalışmalarda Sağlık Bakanlığı, TİTCK, SHGM, HSGM, ve ÇEDD çalışmalarda gerekli desteği sunacaktır.</a:t>
            </a:r>
            <a:endParaRPr lang="tr-TR"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7000"/>
              </a:lnSpc>
              <a:spcAft>
                <a:spcPts val="800"/>
              </a:spcAft>
              <a:buFont typeface="Arial" panose="020B0604020202020204" pitchFamily="34" charset="0"/>
              <a:buChar char="•"/>
            </a:pPr>
            <a:r>
              <a:rPr lang="tr-TR" sz="1600" dirty="0">
                <a:effectLst/>
                <a:latin typeface="Calibri" panose="020F0502020204030204" pitchFamily="34" charset="0"/>
                <a:ea typeface="Calibri" panose="020F0502020204030204" pitchFamily="34" charset="0"/>
                <a:cs typeface="Calibri" panose="020F0502020204030204" pitchFamily="34" charset="0"/>
              </a:rPr>
              <a:t>Sağlık Bakanlığı olarak hazırlanan veriler çalışmalarda değerlendirilmek üzere SGK ya iletilecektir.</a:t>
            </a:r>
            <a:endParaRPr lang="tr-TR"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7000"/>
              </a:lnSpc>
              <a:spcAft>
                <a:spcPts val="800"/>
              </a:spcAft>
              <a:buFont typeface="Arial" panose="020B0604020202020204" pitchFamily="34" charset="0"/>
              <a:buChar char="•"/>
            </a:pPr>
            <a:r>
              <a:rPr lang="tr-TR" sz="1600" dirty="0" err="1">
                <a:effectLst/>
                <a:latin typeface="Calibri" panose="020F0502020204030204" pitchFamily="34" charset="0"/>
                <a:ea typeface="Calibri" panose="020F0502020204030204" pitchFamily="34" charset="0"/>
                <a:cs typeface="Calibri" panose="020F0502020204030204" pitchFamily="34" charset="0"/>
              </a:rPr>
              <a:t>Sensör</a:t>
            </a:r>
            <a:r>
              <a:rPr lang="tr-TR" sz="1600" dirty="0">
                <a:effectLst/>
                <a:latin typeface="Calibri" panose="020F0502020204030204" pitchFamily="34" charset="0"/>
                <a:ea typeface="Calibri" panose="020F0502020204030204" pitchFamily="34" charset="0"/>
                <a:cs typeface="Calibri" panose="020F0502020204030204" pitchFamily="34" charset="0"/>
              </a:rPr>
              <a:t> kullanımı ile birlikte </a:t>
            </a:r>
            <a:r>
              <a:rPr lang="tr-TR" sz="1600" dirty="0" err="1">
                <a:effectLst/>
                <a:latin typeface="Calibri" panose="020F0502020204030204" pitchFamily="34" charset="0"/>
                <a:ea typeface="Calibri" panose="020F0502020204030204" pitchFamily="34" charset="0"/>
                <a:cs typeface="Calibri" panose="020F0502020204030204" pitchFamily="34" charset="0"/>
              </a:rPr>
              <a:t>glukoz</a:t>
            </a:r>
            <a:r>
              <a:rPr lang="tr-TR" sz="1600" dirty="0">
                <a:effectLst/>
                <a:latin typeface="Calibri" panose="020F0502020204030204" pitchFamily="34" charset="0"/>
                <a:ea typeface="Calibri" panose="020F0502020204030204" pitchFamily="34" charset="0"/>
                <a:cs typeface="Calibri" panose="020F0502020204030204" pitchFamily="34" charset="0"/>
              </a:rPr>
              <a:t> </a:t>
            </a:r>
            <a:r>
              <a:rPr lang="tr-TR" sz="1600" dirty="0" err="1">
                <a:effectLst/>
                <a:latin typeface="Calibri" panose="020F0502020204030204" pitchFamily="34" charset="0"/>
                <a:ea typeface="Calibri" panose="020F0502020204030204" pitchFamily="34" charset="0"/>
                <a:cs typeface="Calibri" panose="020F0502020204030204" pitchFamily="34" charset="0"/>
              </a:rPr>
              <a:t>striplerinin</a:t>
            </a:r>
            <a:r>
              <a:rPr lang="tr-TR" sz="1600" dirty="0">
                <a:effectLst/>
                <a:latin typeface="Calibri" panose="020F0502020204030204" pitchFamily="34" charset="0"/>
                <a:ea typeface="Calibri" panose="020F0502020204030204" pitchFamily="34" charset="0"/>
                <a:cs typeface="Calibri" panose="020F0502020204030204" pitchFamily="34" charset="0"/>
              </a:rPr>
              <a:t> alımı ve hastane başvurularının azalmasının diyabet maliyetini düşüreceği öngörülmektedir.</a:t>
            </a:r>
            <a:endParaRPr lang="tr-TR"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7000"/>
              </a:lnSpc>
              <a:spcAft>
                <a:spcPts val="800"/>
              </a:spcAft>
              <a:buFont typeface="Arial" panose="020B0604020202020204" pitchFamily="34" charset="0"/>
              <a:buChar char="•"/>
            </a:pPr>
            <a:r>
              <a:rPr lang="tr-TR" sz="1600" dirty="0">
                <a:effectLst/>
                <a:latin typeface="Calibri" panose="020F0502020204030204" pitchFamily="34" charset="0"/>
                <a:ea typeface="Calibri" panose="020F0502020204030204" pitchFamily="34" charset="0"/>
                <a:cs typeface="Calibri" panose="020F0502020204030204" pitchFamily="34" charset="0"/>
              </a:rPr>
              <a:t>Özellikle </a:t>
            </a:r>
            <a:r>
              <a:rPr lang="tr-TR" sz="1600" dirty="0" err="1">
                <a:effectLst/>
                <a:latin typeface="Calibri" panose="020F0502020204030204" pitchFamily="34" charset="0"/>
                <a:ea typeface="Calibri" panose="020F0502020204030204" pitchFamily="34" charset="0"/>
                <a:cs typeface="Calibri" panose="020F0502020204030204" pitchFamily="34" charset="0"/>
              </a:rPr>
              <a:t>sensörlerin</a:t>
            </a:r>
            <a:r>
              <a:rPr lang="tr-TR" sz="1600" dirty="0">
                <a:effectLst/>
                <a:latin typeface="Calibri" panose="020F0502020204030204" pitchFamily="34" charset="0"/>
                <a:ea typeface="Calibri" panose="020F0502020204030204" pitchFamily="34" charset="0"/>
                <a:cs typeface="Calibri" panose="020F0502020204030204" pitchFamily="34" charset="0"/>
              </a:rPr>
              <a:t> tıbbi cihaz kapsamında değerlendirilerek ülkemizde üretimlerinin yapılabilirliğine ilişkin gerekli çalışmaların yürütülmesi önerilmiştir.</a:t>
            </a:r>
          </a:p>
          <a:p>
            <a:pPr marL="285750" indent="-285750" algn="just">
              <a:lnSpc>
                <a:spcPct val="107000"/>
              </a:lnSpc>
              <a:spcAft>
                <a:spcPts val="800"/>
              </a:spcAft>
              <a:buFont typeface="Arial" panose="020B0604020202020204" pitchFamily="34" charset="0"/>
              <a:buChar char="•"/>
            </a:pPr>
            <a:r>
              <a:rPr lang="tr-TR" sz="1600" dirty="0">
                <a:effectLst/>
                <a:latin typeface="Calibri" panose="020F0502020204030204" pitchFamily="34" charset="0"/>
                <a:ea typeface="Calibri" panose="020F0502020204030204" pitchFamily="34" charset="0"/>
                <a:cs typeface="Calibri" panose="020F0502020204030204" pitchFamily="34" charset="0"/>
              </a:rPr>
              <a:t>TÜBİTAK’a </a:t>
            </a:r>
            <a:r>
              <a:rPr lang="tr-TR" sz="1600" dirty="0" err="1">
                <a:effectLst/>
                <a:latin typeface="Calibri" panose="020F0502020204030204" pitchFamily="34" charset="0"/>
                <a:ea typeface="Calibri" panose="020F0502020204030204" pitchFamily="34" charset="0"/>
                <a:cs typeface="Calibri" panose="020F0502020204030204" pitchFamily="34" charset="0"/>
              </a:rPr>
              <a:t>sensörlerle</a:t>
            </a:r>
            <a:r>
              <a:rPr lang="tr-TR" sz="1600" dirty="0">
                <a:effectLst/>
                <a:latin typeface="Calibri" panose="020F0502020204030204" pitchFamily="34" charset="0"/>
                <a:ea typeface="Calibri" panose="020F0502020204030204" pitchFamily="34" charset="0"/>
                <a:cs typeface="Calibri" panose="020F0502020204030204" pitchFamily="34" charset="0"/>
              </a:rPr>
              <a:t> ilgili yerli üretim projelerine teşvik verilmesi hususunda resmi yazı yazılacaktır.</a:t>
            </a:r>
          </a:p>
        </p:txBody>
      </p:sp>
      <p:pic>
        <p:nvPicPr>
          <p:cNvPr id="6" name="Resim 5" descr="tablo içeren bir resim&#10;&#10;Açıklama otomatik olarak oluşturuldu">
            <a:extLst>
              <a:ext uri="{FF2B5EF4-FFF2-40B4-BE49-F238E27FC236}">
                <a16:creationId xmlns:a16="http://schemas.microsoft.com/office/drawing/2014/main" id="{6086069F-BD3F-497D-CD92-8C6B7D7CA64E}"/>
              </a:ext>
            </a:extLst>
          </p:cNvPr>
          <p:cNvPicPr>
            <a:picLocks noChangeAspect="1"/>
          </p:cNvPicPr>
          <p:nvPr/>
        </p:nvPicPr>
        <p:blipFill>
          <a:blip r:embed="rId3"/>
          <a:stretch>
            <a:fillRect/>
          </a:stretch>
        </p:blipFill>
        <p:spPr>
          <a:xfrm>
            <a:off x="7295086" y="2805040"/>
            <a:ext cx="4546394" cy="3918523"/>
          </a:xfrm>
          <a:prstGeom prst="rect">
            <a:avLst/>
          </a:prstGeom>
        </p:spPr>
      </p:pic>
    </p:spTree>
    <p:extLst>
      <p:ext uri="{BB962C8B-B14F-4D97-AF65-F5344CB8AC3E}">
        <p14:creationId xmlns:p14="http://schemas.microsoft.com/office/powerpoint/2010/main" val="417282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B26D25-E915-E2A5-B860-54BF22618D6D}"/>
              </a:ext>
            </a:extLst>
          </p:cNvPr>
          <p:cNvSpPr>
            <a:spLocks noGrp="1"/>
          </p:cNvSpPr>
          <p:nvPr>
            <p:ph type="title"/>
          </p:nvPr>
        </p:nvSpPr>
        <p:spPr>
          <a:xfrm>
            <a:off x="502920" y="80010"/>
            <a:ext cx="8469630" cy="1108710"/>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tr-TR" dirty="0" err="1"/>
              <a:t>Sensörlerin</a:t>
            </a:r>
            <a:r>
              <a:rPr lang="tr-TR" dirty="0"/>
              <a:t> ödenmesi konusunda ülkemizdeki süreç ve son durum</a:t>
            </a:r>
          </a:p>
        </p:txBody>
      </p:sp>
      <p:pic>
        <p:nvPicPr>
          <p:cNvPr id="4" name="Resim 3" descr="metin içeren bir resim&#10;&#10;Açıklama otomatik olarak oluşturuldu">
            <a:extLst>
              <a:ext uri="{FF2B5EF4-FFF2-40B4-BE49-F238E27FC236}">
                <a16:creationId xmlns:a16="http://schemas.microsoft.com/office/drawing/2014/main" id="{1B5B0C2B-43DD-FA5D-C3D5-13C413C671B1}"/>
              </a:ext>
            </a:extLst>
          </p:cNvPr>
          <p:cNvPicPr>
            <a:picLocks noChangeAspect="1"/>
          </p:cNvPicPr>
          <p:nvPr/>
        </p:nvPicPr>
        <p:blipFill>
          <a:blip r:embed="rId2"/>
          <a:stretch>
            <a:fillRect/>
          </a:stretch>
        </p:blipFill>
        <p:spPr>
          <a:xfrm>
            <a:off x="9714021" y="50293"/>
            <a:ext cx="2101452" cy="2801935"/>
          </a:xfrm>
          <a:prstGeom prst="rect">
            <a:avLst/>
          </a:prstGeom>
        </p:spPr>
      </p:pic>
      <p:pic>
        <p:nvPicPr>
          <p:cNvPr id="6" name="Resim 5" descr="harita içeren bir resim&#10;&#10;Açıklama otomatik olarak oluşturuldu">
            <a:extLst>
              <a:ext uri="{FF2B5EF4-FFF2-40B4-BE49-F238E27FC236}">
                <a16:creationId xmlns:a16="http://schemas.microsoft.com/office/drawing/2014/main" id="{E9FEA92B-8D61-7629-E396-2C215C19E6EF}"/>
              </a:ext>
            </a:extLst>
          </p:cNvPr>
          <p:cNvPicPr>
            <a:picLocks noChangeAspect="1"/>
          </p:cNvPicPr>
          <p:nvPr/>
        </p:nvPicPr>
        <p:blipFill>
          <a:blip r:embed="rId3"/>
          <a:stretch>
            <a:fillRect/>
          </a:stretch>
        </p:blipFill>
        <p:spPr>
          <a:xfrm>
            <a:off x="8533552" y="3986258"/>
            <a:ext cx="3539387" cy="2444259"/>
          </a:xfrm>
          <a:prstGeom prst="rect">
            <a:avLst/>
          </a:prstGeom>
        </p:spPr>
      </p:pic>
      <p:sp>
        <p:nvSpPr>
          <p:cNvPr id="7" name="Metin kutusu 6">
            <a:extLst>
              <a:ext uri="{FF2B5EF4-FFF2-40B4-BE49-F238E27FC236}">
                <a16:creationId xmlns:a16="http://schemas.microsoft.com/office/drawing/2014/main" id="{C6A2C951-1808-96E1-133D-4867B25B14E5}"/>
              </a:ext>
            </a:extLst>
          </p:cNvPr>
          <p:cNvSpPr txBox="1"/>
          <p:nvPr/>
        </p:nvSpPr>
        <p:spPr>
          <a:xfrm>
            <a:off x="502920" y="1386020"/>
            <a:ext cx="8469630" cy="144655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tr-TR" sz="2200" dirty="0">
                <a:latin typeface="Calibri" panose="020F0502020204030204" pitchFamily="34" charset="0"/>
                <a:cs typeface="Calibri" panose="020F0502020204030204" pitchFamily="34" charset="0"/>
              </a:rPr>
              <a:t>Uzun süredir çaba gösterilmesine, çok sayıda toplantı yapılmasına karşın, </a:t>
            </a:r>
            <a:r>
              <a:rPr lang="tr-TR" sz="2200" dirty="0" err="1">
                <a:latin typeface="Calibri" panose="020F0502020204030204" pitchFamily="34" charset="0"/>
                <a:cs typeface="Calibri" panose="020F0502020204030204" pitchFamily="34" charset="0"/>
              </a:rPr>
              <a:t>s</a:t>
            </a:r>
            <a:r>
              <a:rPr lang="tr-TR"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ensörlerin</a:t>
            </a:r>
            <a:r>
              <a:rPr lang="tr-TR"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ödeme kapsamına alınması konusunda ülkemiz geç kalmıştır. Bu nedenle </a:t>
            </a:r>
            <a:r>
              <a:rPr lang="tr-TR"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sensör</a:t>
            </a:r>
            <a:r>
              <a:rPr lang="tr-TR"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kullanımı ekonomik imkanlara bağlıdır ve </a:t>
            </a:r>
            <a:r>
              <a:rPr lang="tr-TR" sz="2200" dirty="0">
                <a:effectLst/>
                <a:latin typeface="Calibri" panose="020F0502020204030204" pitchFamily="34" charset="0"/>
                <a:cs typeface="Calibri" panose="020F0502020204030204" pitchFamily="34" charset="0"/>
              </a:rPr>
              <a:t> erişimde büyük bir eşitsizlik vardır.</a:t>
            </a:r>
            <a:endParaRPr lang="tr-TR" sz="2200" dirty="0">
              <a:latin typeface="Calibri" panose="020F0502020204030204" pitchFamily="34" charset="0"/>
              <a:cs typeface="Calibri" panose="020F0502020204030204" pitchFamily="34" charset="0"/>
            </a:endParaRPr>
          </a:p>
        </p:txBody>
      </p:sp>
      <p:pic>
        <p:nvPicPr>
          <p:cNvPr id="8" name="image2.png" descr="tablo içeren bir resim&#10;&#10;Açıklama otomatik olarak oluşturuldu">
            <a:extLst>
              <a:ext uri="{FF2B5EF4-FFF2-40B4-BE49-F238E27FC236}">
                <a16:creationId xmlns:a16="http://schemas.microsoft.com/office/drawing/2014/main" id="{893B9004-DE3F-7067-6F06-BBC2D67FB187}"/>
              </a:ext>
            </a:extLst>
          </p:cNvPr>
          <p:cNvPicPr/>
          <p:nvPr/>
        </p:nvPicPr>
        <p:blipFill>
          <a:blip r:embed="rId4"/>
          <a:srcRect/>
          <a:stretch>
            <a:fillRect/>
          </a:stretch>
        </p:blipFill>
        <p:spPr>
          <a:xfrm>
            <a:off x="6176329" y="2460838"/>
            <a:ext cx="2796222" cy="1911736"/>
          </a:xfrm>
          <a:prstGeom prst="rect">
            <a:avLst/>
          </a:prstGeom>
          <a:ln/>
        </p:spPr>
      </p:pic>
      <p:pic>
        <p:nvPicPr>
          <p:cNvPr id="12" name="Resim 11" descr="metin, kişi, iç mekan içeren bir resim&#10;&#10;Açıklama otomatik olarak oluşturuldu">
            <a:extLst>
              <a:ext uri="{FF2B5EF4-FFF2-40B4-BE49-F238E27FC236}">
                <a16:creationId xmlns:a16="http://schemas.microsoft.com/office/drawing/2014/main" id="{C63F80A7-5EFD-B2B5-90E6-A097B0392F02}"/>
              </a:ext>
            </a:extLst>
          </p:cNvPr>
          <p:cNvPicPr>
            <a:picLocks noChangeAspect="1"/>
          </p:cNvPicPr>
          <p:nvPr/>
        </p:nvPicPr>
        <p:blipFill>
          <a:blip r:embed="rId5"/>
          <a:stretch>
            <a:fillRect/>
          </a:stretch>
        </p:blipFill>
        <p:spPr>
          <a:xfrm>
            <a:off x="6301423" y="4584534"/>
            <a:ext cx="2671127" cy="2057943"/>
          </a:xfrm>
          <a:prstGeom prst="rect">
            <a:avLst/>
          </a:prstGeom>
        </p:spPr>
      </p:pic>
      <p:pic>
        <p:nvPicPr>
          <p:cNvPr id="14" name="Resim 13" descr="metin, küçük resim içeren bir resim&#10;&#10;Açıklama otomatik olarak oluşturuldu">
            <a:extLst>
              <a:ext uri="{FF2B5EF4-FFF2-40B4-BE49-F238E27FC236}">
                <a16:creationId xmlns:a16="http://schemas.microsoft.com/office/drawing/2014/main" id="{5112B8E4-6CDE-4DE7-5725-68D1DEC8F1D1}"/>
              </a:ext>
            </a:extLst>
          </p:cNvPr>
          <p:cNvPicPr>
            <a:picLocks noChangeAspect="1"/>
          </p:cNvPicPr>
          <p:nvPr/>
        </p:nvPicPr>
        <p:blipFill>
          <a:blip r:embed="rId6"/>
          <a:stretch>
            <a:fillRect/>
          </a:stretch>
        </p:blipFill>
        <p:spPr>
          <a:xfrm>
            <a:off x="7844790" y="5081076"/>
            <a:ext cx="834073" cy="260648"/>
          </a:xfrm>
          <a:prstGeom prst="rect">
            <a:avLst/>
          </a:prstGeom>
        </p:spPr>
      </p:pic>
      <p:sp>
        <p:nvSpPr>
          <p:cNvPr id="15" name="Metin kutusu 14">
            <a:extLst>
              <a:ext uri="{FF2B5EF4-FFF2-40B4-BE49-F238E27FC236}">
                <a16:creationId xmlns:a16="http://schemas.microsoft.com/office/drawing/2014/main" id="{69F47E28-19C4-386D-0759-8EEEB89A9017}"/>
              </a:ext>
            </a:extLst>
          </p:cNvPr>
          <p:cNvSpPr txBox="1"/>
          <p:nvPr/>
        </p:nvSpPr>
        <p:spPr>
          <a:xfrm>
            <a:off x="502920" y="3086100"/>
            <a:ext cx="5673408" cy="175432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tr-TR" sz="1800" dirty="0">
                <a:effectLst/>
                <a:latin typeface="Calibri" panose="020F0502020204030204" pitchFamily="34" charset="0"/>
                <a:ea typeface="Calibri" panose="020F0502020204030204" pitchFamily="34" charset="0"/>
              </a:rPr>
              <a:t>Sayın Cumhurbaşkanımızın, 27 Haziran 2022 günü </a:t>
            </a:r>
            <a:r>
              <a:rPr lang="tr-TR" sz="1800" i="1" dirty="0">
                <a:effectLst/>
                <a:latin typeface="Calibri" panose="020F0502020204030204" pitchFamily="34" charset="0"/>
                <a:ea typeface="Calibri" panose="020F0502020204030204" pitchFamily="34" charset="0"/>
              </a:rPr>
              <a:t>“Tip 1 diyabet hastası 0-14 yaş arası evlatlarımızla ilgili müjdemiz var. Bu teşhisle insülin tedavisi gören evlatlardan 11 bin 500 kişiye sürekli </a:t>
            </a:r>
            <a:r>
              <a:rPr lang="tr-TR" sz="1800" i="1" dirty="0" err="1">
                <a:effectLst/>
                <a:latin typeface="Calibri" panose="020F0502020204030204" pitchFamily="34" charset="0"/>
                <a:ea typeface="Calibri" panose="020F0502020204030204" pitchFamily="34" charset="0"/>
              </a:rPr>
              <a:t>glukoz</a:t>
            </a:r>
            <a:r>
              <a:rPr lang="tr-TR" sz="1800" i="1" dirty="0">
                <a:effectLst/>
                <a:latin typeface="Calibri" panose="020F0502020204030204" pitchFamily="34" charset="0"/>
                <a:ea typeface="Calibri" panose="020F0502020204030204" pitchFamily="34" charset="0"/>
              </a:rPr>
              <a:t> ölçüm cihazı veya ikamesini temin edeceğiz</a:t>
            </a:r>
            <a:r>
              <a:rPr lang="tr-TR" sz="1800" dirty="0">
                <a:effectLst/>
                <a:latin typeface="Calibri" panose="020F0502020204030204" pitchFamily="34" charset="0"/>
                <a:ea typeface="Calibri" panose="020F0502020204030204" pitchFamily="34" charset="0"/>
              </a:rPr>
              <a:t>” sözleri ile</a:t>
            </a:r>
            <a:r>
              <a:rPr lang="tr-TR" sz="1800" b="1" i="1"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yaptığı açıklama </a:t>
            </a:r>
            <a:r>
              <a:rPr lang="tr-TR" sz="1800" dirty="0" err="1">
                <a:effectLst/>
                <a:latin typeface="Calibri" panose="020F0502020204030204" pitchFamily="34" charset="0"/>
                <a:ea typeface="Calibri" panose="020F0502020204030204" pitchFamily="34" charset="0"/>
              </a:rPr>
              <a:t>sensörlerin</a:t>
            </a:r>
            <a:r>
              <a:rPr lang="tr-TR" sz="1800" dirty="0">
                <a:effectLst/>
                <a:latin typeface="Calibri" panose="020F0502020204030204" pitchFamily="34" charset="0"/>
                <a:ea typeface="Calibri" panose="020F0502020204030204" pitchFamily="34" charset="0"/>
              </a:rPr>
              <a:t> ödenmesi konusunda önemli bir adım olmuştur.</a:t>
            </a:r>
            <a:endParaRPr lang="tr-TR" dirty="0"/>
          </a:p>
        </p:txBody>
      </p:sp>
      <p:pic>
        <p:nvPicPr>
          <p:cNvPr id="17" name="Resim 16" descr="metin, gazete içeren bir resim&#10;&#10;Açıklama otomatik olarak oluşturuldu">
            <a:extLst>
              <a:ext uri="{FF2B5EF4-FFF2-40B4-BE49-F238E27FC236}">
                <a16:creationId xmlns:a16="http://schemas.microsoft.com/office/drawing/2014/main" id="{5FD7C418-D112-903B-8CFD-144688256EB3}"/>
              </a:ext>
            </a:extLst>
          </p:cNvPr>
          <p:cNvPicPr>
            <a:picLocks noChangeAspect="1"/>
          </p:cNvPicPr>
          <p:nvPr/>
        </p:nvPicPr>
        <p:blipFill>
          <a:blip r:embed="rId7"/>
          <a:stretch>
            <a:fillRect/>
          </a:stretch>
        </p:blipFill>
        <p:spPr>
          <a:xfrm>
            <a:off x="8972550" y="2535446"/>
            <a:ext cx="1614769" cy="1902866"/>
          </a:xfrm>
          <a:prstGeom prst="rect">
            <a:avLst/>
          </a:prstGeom>
        </p:spPr>
      </p:pic>
      <p:sp>
        <p:nvSpPr>
          <p:cNvPr id="18" name="Metin kutusu 17">
            <a:extLst>
              <a:ext uri="{FF2B5EF4-FFF2-40B4-BE49-F238E27FC236}">
                <a16:creationId xmlns:a16="http://schemas.microsoft.com/office/drawing/2014/main" id="{EF6D939D-A36A-971E-3E7F-CCF5477BA8E0}"/>
              </a:ext>
            </a:extLst>
          </p:cNvPr>
          <p:cNvSpPr txBox="1"/>
          <p:nvPr/>
        </p:nvSpPr>
        <p:spPr>
          <a:xfrm>
            <a:off x="502919" y="5081076"/>
            <a:ext cx="5798503" cy="155427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tr-TR" sz="1900" dirty="0">
                <a:latin typeface="Calibri" panose="020F0502020204030204" pitchFamily="34" charset="0"/>
                <a:cs typeface="Calibri" panose="020F0502020204030204" pitchFamily="34" charset="0"/>
              </a:rPr>
              <a:t>Son olarak ise, </a:t>
            </a:r>
            <a:r>
              <a:rPr lang="tr-TR" sz="1900" dirty="0" err="1">
                <a:latin typeface="Calibri" panose="020F0502020204030204" pitchFamily="34" charset="0"/>
                <a:cs typeface="Calibri" panose="020F0502020204030204" pitchFamily="34" charset="0"/>
              </a:rPr>
              <a:t>sensör</a:t>
            </a:r>
            <a:r>
              <a:rPr lang="tr-TR" sz="1900" dirty="0">
                <a:latin typeface="Calibri" panose="020F0502020204030204" pitchFamily="34" charset="0"/>
                <a:cs typeface="Calibri" panose="020F0502020204030204" pitchFamily="34" charset="0"/>
              </a:rPr>
              <a:t> desteğinin </a:t>
            </a:r>
            <a:r>
              <a:rPr lang="tr-TR" sz="1900" dirty="0">
                <a:effectLst/>
                <a:latin typeface="Calibri" panose="020F0502020204030204" pitchFamily="34" charset="0"/>
                <a:ea typeface="Calibri" panose="020F0502020204030204" pitchFamily="34" charset="0"/>
                <a:cs typeface="Calibri" panose="020F0502020204030204" pitchFamily="34" charset="0"/>
              </a:rPr>
              <a:t>Aile ve Sosyal Hizmetler Bakanlığı’nca, gelire göre ve ilk aşamada 6000 çocuğa yapılacağı </a:t>
            </a:r>
            <a:r>
              <a:rPr lang="tr-TR" sz="1900" dirty="0" err="1">
                <a:effectLst/>
                <a:latin typeface="Calibri" panose="020F0502020204030204" pitchFamily="34" charset="0"/>
                <a:ea typeface="Calibri" panose="020F0502020204030204" pitchFamily="34" charset="0"/>
                <a:cs typeface="Calibri" panose="020F0502020204030204" pitchFamily="34" charset="0"/>
              </a:rPr>
              <a:t>anlaşılmıştır.Satın</a:t>
            </a:r>
            <a:r>
              <a:rPr lang="tr-TR" sz="1900" dirty="0">
                <a:effectLst/>
                <a:latin typeface="Calibri" panose="020F0502020204030204" pitchFamily="34" charset="0"/>
                <a:ea typeface="Calibri" panose="020F0502020204030204" pitchFamily="34" charset="0"/>
                <a:cs typeface="Calibri" panose="020F0502020204030204" pitchFamily="34" charset="0"/>
              </a:rPr>
              <a:t> alınacak </a:t>
            </a:r>
            <a:r>
              <a:rPr lang="tr-TR" sz="1900" dirty="0" err="1">
                <a:effectLst/>
                <a:latin typeface="Calibri" panose="020F0502020204030204" pitchFamily="34" charset="0"/>
                <a:ea typeface="Calibri" panose="020F0502020204030204" pitchFamily="34" charset="0"/>
                <a:cs typeface="Calibri" panose="020F0502020204030204" pitchFamily="34" charset="0"/>
              </a:rPr>
              <a:t>sensörlerin</a:t>
            </a:r>
            <a:r>
              <a:rPr lang="tr-TR" sz="1900" dirty="0">
                <a:effectLst/>
                <a:latin typeface="Calibri" panose="020F0502020204030204" pitchFamily="34" charset="0"/>
                <a:ea typeface="Calibri" panose="020F0502020204030204" pitchFamily="34" charset="0"/>
                <a:cs typeface="Calibri" panose="020F0502020204030204" pitchFamily="34" charset="0"/>
              </a:rPr>
              <a:t> özellikleri konusunda bir açıklık yoktur(Özellikle klinik araştırma olup olmadığı konusunda).</a:t>
            </a:r>
            <a:endParaRPr lang="tr-TR" sz="1900" dirty="0">
              <a:latin typeface="Calibri" panose="020F0502020204030204" pitchFamily="34" charset="0"/>
              <a:cs typeface="Calibri" panose="020F0502020204030204" pitchFamily="34" charset="0"/>
            </a:endParaRPr>
          </a:p>
        </p:txBody>
      </p:sp>
      <p:pic>
        <p:nvPicPr>
          <p:cNvPr id="20" name="Resim 19" descr="metin, kişi, ekran görüntüsü, poz içeren bir resim&#10;&#10;Açıklama otomatik olarak oluşturuldu">
            <a:extLst>
              <a:ext uri="{FF2B5EF4-FFF2-40B4-BE49-F238E27FC236}">
                <a16:creationId xmlns:a16="http://schemas.microsoft.com/office/drawing/2014/main" id="{1BCE3CE3-B955-298A-2A2D-5BD3391F9E5C}"/>
              </a:ext>
            </a:extLst>
          </p:cNvPr>
          <p:cNvPicPr>
            <a:picLocks noChangeAspect="1"/>
          </p:cNvPicPr>
          <p:nvPr/>
        </p:nvPicPr>
        <p:blipFill>
          <a:blip r:embed="rId8"/>
          <a:stretch>
            <a:fillRect/>
          </a:stretch>
        </p:blipFill>
        <p:spPr>
          <a:xfrm>
            <a:off x="10635756" y="2615175"/>
            <a:ext cx="1394742" cy="1960327"/>
          </a:xfrm>
          <a:prstGeom prst="rect">
            <a:avLst/>
          </a:prstGeom>
        </p:spPr>
      </p:pic>
    </p:spTree>
    <p:extLst>
      <p:ext uri="{BB962C8B-B14F-4D97-AF65-F5344CB8AC3E}">
        <p14:creationId xmlns:p14="http://schemas.microsoft.com/office/powerpoint/2010/main" val="2066944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A6C816-FDCA-D0D2-E0B9-B94F4FEB4CB2}"/>
              </a:ext>
            </a:extLst>
          </p:cNvPr>
          <p:cNvSpPr>
            <a:spLocks noGrp="1"/>
          </p:cNvSpPr>
          <p:nvPr>
            <p:ph type="title"/>
          </p:nvPr>
        </p:nvSpPr>
        <p:spPr>
          <a:xfrm>
            <a:off x="514350" y="102949"/>
            <a:ext cx="11327130" cy="640001"/>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tr-TR" dirty="0"/>
              <a:t>İlkeler ve öneriler</a:t>
            </a:r>
          </a:p>
        </p:txBody>
      </p:sp>
      <p:sp>
        <p:nvSpPr>
          <p:cNvPr id="3" name="Metin kutusu 2">
            <a:extLst>
              <a:ext uri="{FF2B5EF4-FFF2-40B4-BE49-F238E27FC236}">
                <a16:creationId xmlns:a16="http://schemas.microsoft.com/office/drawing/2014/main" id="{6FAE9182-2667-FB95-7BE4-941785FEE62A}"/>
              </a:ext>
            </a:extLst>
          </p:cNvPr>
          <p:cNvSpPr txBox="1"/>
          <p:nvPr/>
        </p:nvSpPr>
        <p:spPr>
          <a:xfrm>
            <a:off x="514350" y="896776"/>
            <a:ext cx="11327130"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tr-TR" sz="2000" dirty="0">
                <a:effectLst/>
                <a:latin typeface="Calibri" panose="020F0502020204030204" pitchFamily="34" charset="0"/>
                <a:ea typeface="Calibri" panose="020F0502020204030204" pitchFamily="34" charset="0"/>
              </a:rPr>
              <a:t>Gelişmiş </a:t>
            </a:r>
            <a:r>
              <a:rPr lang="tr-TR" sz="2000" dirty="0" err="1">
                <a:effectLst/>
                <a:latin typeface="Calibri" panose="020F0502020204030204" pitchFamily="34" charset="0"/>
                <a:ea typeface="Calibri" panose="020F0502020204030204" pitchFamily="34" charset="0"/>
              </a:rPr>
              <a:t>sensörler</a:t>
            </a:r>
            <a:r>
              <a:rPr lang="tr-TR" sz="2000" dirty="0">
                <a:effectLst/>
                <a:latin typeface="Calibri" panose="020F0502020204030204" pitchFamily="34" charset="0"/>
                <a:ea typeface="Calibri" panose="020F0502020204030204" pitchFamily="34" charset="0"/>
              </a:rPr>
              <a:t> insülin dozları dahil diyabet tedavisi ile ilgili birçok hassas ve önemli kararlar verildiğinden devlet tarafından desteklenecek </a:t>
            </a:r>
            <a:r>
              <a:rPr lang="tr-TR" sz="2000" dirty="0" err="1">
                <a:effectLst/>
                <a:latin typeface="Calibri" panose="020F0502020204030204" pitchFamily="34" charset="0"/>
                <a:ea typeface="Calibri" panose="020F0502020204030204" pitchFamily="34" charset="0"/>
              </a:rPr>
              <a:t>sensörlerin</a:t>
            </a:r>
            <a:r>
              <a:rPr lang="tr-TR" sz="2000" dirty="0">
                <a:effectLst/>
                <a:latin typeface="Calibri" panose="020F0502020204030204" pitchFamily="34" charset="0"/>
                <a:ea typeface="Calibri" panose="020F0502020204030204" pitchFamily="34" charset="0"/>
              </a:rPr>
              <a:t> klinik </a:t>
            </a:r>
            <a:r>
              <a:rPr lang="tr-TR" sz="2000" dirty="0" err="1">
                <a:effectLst/>
                <a:latin typeface="Calibri" panose="020F0502020204030204" pitchFamily="34" charset="0"/>
                <a:ea typeface="Calibri" panose="020F0502020204030204" pitchFamily="34" charset="0"/>
              </a:rPr>
              <a:t>araştıma</a:t>
            </a:r>
            <a:r>
              <a:rPr lang="tr-TR" sz="2000" dirty="0">
                <a:latin typeface="Calibri" panose="020F0502020204030204" pitchFamily="34" charset="0"/>
                <a:ea typeface="Calibri" panose="020F0502020204030204" pitchFamily="34" charset="0"/>
              </a:rPr>
              <a:t> verilerine ve FDA gibi kuruluşlardan onaylı olmasına göre belirlenmesi gerekir. </a:t>
            </a:r>
            <a:r>
              <a:rPr lang="tr-TR" sz="2000" dirty="0">
                <a:solidFill>
                  <a:srgbClr val="FF0000"/>
                </a:solidFill>
                <a:latin typeface="Calibri" panose="020F0502020204030204" pitchFamily="34" charset="0"/>
                <a:ea typeface="Calibri" panose="020F0502020204030204" pitchFamily="34" charset="0"/>
              </a:rPr>
              <a:t>Bu konuda bir bilim kurulu ile çalışılmalıdır.</a:t>
            </a:r>
          </a:p>
        </p:txBody>
      </p:sp>
      <p:sp>
        <p:nvSpPr>
          <p:cNvPr id="4" name="Metin kutusu 3">
            <a:extLst>
              <a:ext uri="{FF2B5EF4-FFF2-40B4-BE49-F238E27FC236}">
                <a16:creationId xmlns:a16="http://schemas.microsoft.com/office/drawing/2014/main" id="{6C08472F-0A91-26BF-DDD3-486D80515F59}"/>
              </a:ext>
            </a:extLst>
          </p:cNvPr>
          <p:cNvSpPr txBox="1"/>
          <p:nvPr/>
        </p:nvSpPr>
        <p:spPr>
          <a:xfrm>
            <a:off x="514350" y="2079834"/>
            <a:ext cx="11327130" cy="104644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tr-TR" sz="2000" dirty="0" err="1">
                <a:latin typeface="Calibri" panose="020F0502020204030204" pitchFamily="34" charset="0"/>
                <a:ea typeface="Calibri" panose="020F0502020204030204" pitchFamily="34" charset="0"/>
                <a:cs typeface="Calibri" panose="020F0502020204030204" pitchFamily="34" charset="0"/>
              </a:rPr>
              <a:t>S</a:t>
            </a:r>
            <a:r>
              <a:rPr lang="tr-TR" sz="2000" dirty="0" err="1">
                <a:effectLst/>
                <a:latin typeface="Calibri" panose="020F0502020204030204" pitchFamily="34" charset="0"/>
                <a:ea typeface="Calibri" panose="020F0502020204030204" pitchFamily="34" charset="0"/>
                <a:cs typeface="Calibri" panose="020F0502020204030204" pitchFamily="34" charset="0"/>
              </a:rPr>
              <a:t>ensörlere</a:t>
            </a:r>
            <a:r>
              <a:rPr lang="tr-TR" sz="2000" dirty="0">
                <a:effectLst/>
                <a:latin typeface="Calibri" panose="020F0502020204030204" pitchFamily="34" charset="0"/>
                <a:ea typeface="Calibri" panose="020F0502020204030204" pitchFamily="34" charset="0"/>
                <a:cs typeface="Calibri" panose="020F0502020204030204" pitchFamily="34" charset="0"/>
              </a:rPr>
              <a:t> erişimde diyabetli çocuklar açısından bir engel olmaması olmamalıdır. Bu nedenle gelir durumuna bakılmadan 18 yaş altındaki bütün diyabetli çocuklara koşulsuz, formalitesi en az olacak şekilde, ilaç alır gibi SGK sistemi üzerinden </a:t>
            </a:r>
            <a:r>
              <a:rPr lang="tr-TR" sz="2000" dirty="0" err="1">
                <a:effectLst/>
                <a:latin typeface="Calibri" panose="020F0502020204030204" pitchFamily="34" charset="0"/>
                <a:ea typeface="Calibri" panose="020F0502020204030204" pitchFamily="34" charset="0"/>
                <a:cs typeface="Calibri" panose="020F0502020204030204" pitchFamily="34" charset="0"/>
              </a:rPr>
              <a:t>sensör</a:t>
            </a:r>
            <a:r>
              <a:rPr lang="tr-TR" sz="2000" dirty="0">
                <a:effectLst/>
                <a:latin typeface="Calibri" panose="020F0502020204030204" pitchFamily="34" charset="0"/>
                <a:ea typeface="Calibri" panose="020F0502020204030204" pitchFamily="34" charset="0"/>
                <a:cs typeface="Calibri" panose="020F0502020204030204" pitchFamily="34" charset="0"/>
              </a:rPr>
              <a:t> desteği sağlanmalıdır</a:t>
            </a:r>
            <a:r>
              <a:rPr lang="tr-TR" sz="2200" dirty="0">
                <a:effectLst/>
                <a:latin typeface="Calibri" panose="020F0502020204030204" pitchFamily="34" charset="0"/>
                <a:ea typeface="Calibri" panose="020F0502020204030204" pitchFamily="34" charset="0"/>
                <a:cs typeface="Calibri" panose="020F0502020204030204" pitchFamily="34" charset="0"/>
              </a:rPr>
              <a:t>.</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etin kutusu 4">
            <a:extLst>
              <a:ext uri="{FF2B5EF4-FFF2-40B4-BE49-F238E27FC236}">
                <a16:creationId xmlns:a16="http://schemas.microsoft.com/office/drawing/2014/main" id="{8AED40ED-04E2-63FE-6DF9-6F49410C5EF0}"/>
              </a:ext>
            </a:extLst>
          </p:cNvPr>
          <p:cNvSpPr txBox="1"/>
          <p:nvPr/>
        </p:nvSpPr>
        <p:spPr>
          <a:xfrm>
            <a:off x="514350" y="3273064"/>
            <a:ext cx="1132713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tr-TR" sz="2000" dirty="0">
                <a:effectLst/>
                <a:latin typeface="Calibri" panose="020F0502020204030204" pitchFamily="34" charset="0"/>
                <a:ea typeface="Calibri" panose="020F0502020204030204" pitchFamily="34" charset="0"/>
                <a:cs typeface="Calibri" panose="020F0502020204030204" pitchFamily="34" charset="0"/>
              </a:rPr>
              <a:t>Bunun için şu anda insülin pompaları için kullandığımız “Malzeme raporu ve malzeme reçetesi” sistemi kullanılmalı ve </a:t>
            </a:r>
            <a:r>
              <a:rPr lang="tr-TR" sz="2000" dirty="0" err="1">
                <a:effectLst/>
                <a:latin typeface="Calibri" panose="020F0502020204030204" pitchFamily="34" charset="0"/>
                <a:ea typeface="Calibri" panose="020F0502020204030204" pitchFamily="34" charset="0"/>
                <a:cs typeface="Calibri" panose="020F0502020204030204" pitchFamily="34" charset="0"/>
              </a:rPr>
              <a:t>sensörler</a:t>
            </a:r>
            <a:r>
              <a:rPr lang="tr-TR" sz="2000" dirty="0">
                <a:effectLst/>
                <a:latin typeface="Calibri" panose="020F0502020204030204" pitchFamily="34" charset="0"/>
                <a:ea typeface="Calibri" panose="020F0502020204030204" pitchFamily="34" charset="0"/>
                <a:cs typeface="Calibri" panose="020F0502020204030204" pitchFamily="34" charset="0"/>
              </a:rPr>
              <a:t> için de   çocuk endokrinolojisi merkezleri tarafından “Malzeme raporu” çıkarılmalıdır. Bu rapora istinaden ilgili çocuk endokrinoloji uzmanı hekim “</a:t>
            </a:r>
            <a:r>
              <a:rPr lang="tr-TR" sz="2000" dirty="0" err="1">
                <a:effectLst/>
                <a:latin typeface="Calibri" panose="020F0502020204030204" pitchFamily="34" charset="0"/>
                <a:ea typeface="Calibri" panose="020F0502020204030204" pitchFamily="34" charset="0"/>
                <a:cs typeface="Calibri" panose="020F0502020204030204" pitchFamily="34" charset="0"/>
              </a:rPr>
              <a:t>sensör</a:t>
            </a:r>
            <a:r>
              <a:rPr lang="tr-TR" sz="2000" dirty="0">
                <a:effectLst/>
                <a:latin typeface="Calibri" panose="020F0502020204030204" pitchFamily="34" charset="0"/>
                <a:ea typeface="Calibri" panose="020F0502020204030204" pitchFamily="34" charset="0"/>
                <a:cs typeface="Calibri" panose="020F0502020204030204" pitchFamily="34" charset="0"/>
              </a:rPr>
              <a:t> reçetesi” yazmalıdır.</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Metin kutusu 5">
            <a:extLst>
              <a:ext uri="{FF2B5EF4-FFF2-40B4-BE49-F238E27FC236}">
                <a16:creationId xmlns:a16="http://schemas.microsoft.com/office/drawing/2014/main" id="{B09EC4DE-5A9D-A2F6-6D04-F5BC9DF5C21D}"/>
              </a:ext>
            </a:extLst>
          </p:cNvPr>
          <p:cNvSpPr txBox="1"/>
          <p:nvPr/>
        </p:nvSpPr>
        <p:spPr>
          <a:xfrm>
            <a:off x="514350" y="4435517"/>
            <a:ext cx="11327130"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tr-TR" sz="2000" dirty="0">
                <a:effectLst/>
                <a:latin typeface="Calibri" panose="020F0502020204030204" pitchFamily="34" charset="0"/>
                <a:ea typeface="Calibri" panose="020F0502020204030204" pitchFamily="34" charset="0"/>
              </a:rPr>
              <a:t>SGK, şu anda piyasadaki en ucuz </a:t>
            </a:r>
            <a:r>
              <a:rPr lang="tr-TR" sz="2000" dirty="0" err="1">
                <a:effectLst/>
                <a:latin typeface="Calibri" panose="020F0502020204030204" pitchFamily="34" charset="0"/>
                <a:ea typeface="Calibri" panose="020F0502020204030204" pitchFamily="34" charset="0"/>
              </a:rPr>
              <a:t>sensör</a:t>
            </a:r>
            <a:r>
              <a:rPr lang="tr-TR" sz="2000" dirty="0">
                <a:effectLst/>
                <a:latin typeface="Calibri" panose="020F0502020204030204" pitchFamily="34" charset="0"/>
                <a:ea typeface="Calibri" panose="020F0502020204030204" pitchFamily="34" charset="0"/>
              </a:rPr>
              <a:t> sisteminin ücreti kadar bir destek sağlamalıdır. Bu rakam şu an için aylık KDV dahil 2100 TL </a:t>
            </a:r>
            <a:r>
              <a:rPr lang="tr-TR" sz="2000" dirty="0" err="1">
                <a:effectLst/>
                <a:latin typeface="Calibri" panose="020F0502020204030204" pitchFamily="34" charset="0"/>
                <a:ea typeface="Calibri" panose="020F0502020204030204" pitchFamily="34" charset="0"/>
              </a:rPr>
              <a:t>dir</a:t>
            </a:r>
            <a:r>
              <a:rPr lang="tr-TR" sz="2000" dirty="0">
                <a:effectLst/>
                <a:latin typeface="Calibri" panose="020F0502020204030204" pitchFamily="34" charset="0"/>
                <a:ea typeface="Calibri" panose="020F0502020204030204" pitchFamily="34" charset="0"/>
              </a:rPr>
              <a:t>. İsteyen ücreti daha fazla olan </a:t>
            </a:r>
            <a:r>
              <a:rPr lang="tr-TR" sz="2000" dirty="0" err="1">
                <a:effectLst/>
                <a:latin typeface="Calibri" panose="020F0502020204030204" pitchFamily="34" charset="0"/>
                <a:ea typeface="Calibri" panose="020F0502020204030204" pitchFamily="34" charset="0"/>
              </a:rPr>
              <a:t>sensörleri</a:t>
            </a:r>
            <a:r>
              <a:rPr lang="tr-TR" sz="2000" dirty="0">
                <a:effectLst/>
                <a:latin typeface="Calibri" panose="020F0502020204030204" pitchFamily="34" charset="0"/>
                <a:ea typeface="Calibri" panose="020F0502020204030204" pitchFamily="34" charset="0"/>
              </a:rPr>
              <a:t> fark ödeyerek alabilmelidir. Şu anda insülin pompalarında SGK, 7890 TL destek sağlamakta, bu ücret ile en ucuz insülin pompası modeli alınabilmekte ama isteyenler aradaki farkı ödeyerek en üst pompa sistemini alabilmektedir. </a:t>
            </a:r>
            <a:r>
              <a:rPr lang="tr-TR" sz="2000" dirty="0" err="1">
                <a:effectLst/>
                <a:latin typeface="Calibri" panose="020F0502020204030204" pitchFamily="34" charset="0"/>
                <a:ea typeface="Calibri" panose="020F0502020204030204" pitchFamily="34" charset="0"/>
              </a:rPr>
              <a:t>Sensörler</a:t>
            </a:r>
            <a:r>
              <a:rPr lang="tr-TR" sz="2000" dirty="0">
                <a:effectLst/>
                <a:latin typeface="Calibri" panose="020F0502020204030204" pitchFamily="34" charset="0"/>
                <a:ea typeface="Calibri" panose="020F0502020204030204" pitchFamily="34" charset="0"/>
              </a:rPr>
              <a:t> için de bu model uygulanmalıdır</a:t>
            </a:r>
            <a:r>
              <a:rPr lang="tr-TR" sz="1800" dirty="0">
                <a:effectLst/>
                <a:latin typeface="Calibri" panose="020F0502020204030204" pitchFamily="34" charset="0"/>
                <a:ea typeface="Calibri" panose="020F0502020204030204" pitchFamily="34" charset="0"/>
              </a:rPr>
              <a:t>.</a:t>
            </a:r>
            <a:r>
              <a:rPr lang="tr-TR" dirty="0">
                <a:effectLst/>
              </a:rPr>
              <a:t> </a:t>
            </a:r>
            <a:endParaRPr lang="tr-TR" dirty="0"/>
          </a:p>
        </p:txBody>
      </p:sp>
      <p:sp>
        <p:nvSpPr>
          <p:cNvPr id="7" name="Metin kutusu 6">
            <a:extLst>
              <a:ext uri="{FF2B5EF4-FFF2-40B4-BE49-F238E27FC236}">
                <a16:creationId xmlns:a16="http://schemas.microsoft.com/office/drawing/2014/main" id="{E7371E63-8D4C-8B0F-E80C-2EA2280DDC68}"/>
              </a:ext>
            </a:extLst>
          </p:cNvPr>
          <p:cNvSpPr txBox="1"/>
          <p:nvPr/>
        </p:nvSpPr>
        <p:spPr>
          <a:xfrm>
            <a:off x="514350" y="6174836"/>
            <a:ext cx="1132713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tr-TR" sz="1800" dirty="0">
                <a:effectLst/>
                <a:latin typeface="Calibri" panose="020F0502020204030204" pitchFamily="34" charset="0"/>
                <a:ea typeface="Calibri" panose="020F0502020204030204" pitchFamily="34" charset="0"/>
                <a:cs typeface="Calibri" panose="020F0502020204030204" pitchFamily="34" charset="0"/>
              </a:rPr>
              <a:t>Bu şekilde yapıldığında, talep eden diyabetli çocuklara, çocuk endokrin merkezlerinin uyun görmesi halinde </a:t>
            </a:r>
            <a:r>
              <a:rPr lang="tr-TR" sz="1800" dirty="0" err="1">
                <a:effectLst/>
                <a:latin typeface="Calibri" panose="020F0502020204030204" pitchFamily="34" charset="0"/>
                <a:ea typeface="Calibri" panose="020F0502020204030204" pitchFamily="34" charset="0"/>
                <a:cs typeface="Calibri" panose="020F0502020204030204" pitchFamily="34" charset="0"/>
              </a:rPr>
              <a:t>sensörler</a:t>
            </a:r>
            <a:r>
              <a:rPr lang="tr-TR" sz="1800" dirty="0">
                <a:effectLst/>
                <a:latin typeface="Calibri" panose="020F0502020204030204" pitchFamily="34" charset="0"/>
                <a:ea typeface="Calibri" panose="020F0502020204030204" pitchFamily="34" charset="0"/>
                <a:cs typeface="Calibri" panose="020F0502020204030204" pitchFamily="34" charset="0"/>
              </a:rPr>
              <a:t> verilecek ve ayrıca yeni tanı diyabetli çocukların, insülin tedavisi ile eş zamanlı </a:t>
            </a:r>
            <a:r>
              <a:rPr lang="tr-TR" sz="1800" dirty="0" err="1">
                <a:effectLst/>
                <a:latin typeface="Calibri" panose="020F0502020204030204" pitchFamily="34" charset="0"/>
                <a:ea typeface="Calibri" panose="020F0502020204030204" pitchFamily="34" charset="0"/>
                <a:cs typeface="Calibri" panose="020F0502020204030204" pitchFamily="34" charset="0"/>
              </a:rPr>
              <a:t>sensör</a:t>
            </a:r>
            <a:r>
              <a:rPr lang="tr-TR" sz="1800" dirty="0">
                <a:effectLst/>
                <a:latin typeface="Calibri" panose="020F0502020204030204" pitchFamily="34" charset="0"/>
                <a:ea typeface="Calibri" panose="020F0502020204030204" pitchFamily="34" charset="0"/>
                <a:cs typeface="Calibri" panose="020F0502020204030204" pitchFamily="34" charset="0"/>
              </a:rPr>
              <a:t> kullanması mümkün olacaktır.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53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C845AB-54F9-997D-D738-701A2C2FDDEA}"/>
              </a:ext>
            </a:extLst>
          </p:cNvPr>
          <p:cNvSpPr>
            <a:spLocks noGrp="1"/>
          </p:cNvSpPr>
          <p:nvPr>
            <p:ph type="title"/>
          </p:nvPr>
        </p:nvSpPr>
        <p:spPr>
          <a:xfrm>
            <a:off x="323850" y="193675"/>
            <a:ext cx="5093970" cy="1325563"/>
          </a:xfrm>
        </p:spPr>
        <p:style>
          <a:lnRef idx="1">
            <a:schemeClr val="accent6"/>
          </a:lnRef>
          <a:fillRef idx="2">
            <a:schemeClr val="accent6"/>
          </a:fillRef>
          <a:effectRef idx="1">
            <a:schemeClr val="accent6"/>
          </a:effectRef>
          <a:fontRef idx="minor">
            <a:schemeClr val="dk1"/>
          </a:fontRef>
        </p:style>
        <p:txBody>
          <a:bodyPr/>
          <a:lstStyle/>
          <a:p>
            <a:pPr algn="ctr"/>
            <a:r>
              <a:rPr lang="tr-TR" dirty="0" err="1"/>
              <a:t>Sensörler</a:t>
            </a:r>
            <a:r>
              <a:rPr lang="tr-TR" dirty="0"/>
              <a:t> diyabetli çocukların hakkıdır</a:t>
            </a:r>
          </a:p>
        </p:txBody>
      </p:sp>
      <p:pic>
        <p:nvPicPr>
          <p:cNvPr id="4" name="Resim 3" descr="tablo içeren bir resim&#10;&#10;Açıklama otomatik olarak oluşturuldu">
            <a:extLst>
              <a:ext uri="{FF2B5EF4-FFF2-40B4-BE49-F238E27FC236}">
                <a16:creationId xmlns:a16="http://schemas.microsoft.com/office/drawing/2014/main" id="{B47AAFD2-B76C-F015-C9D6-9708C31936AE}"/>
              </a:ext>
            </a:extLst>
          </p:cNvPr>
          <p:cNvPicPr>
            <a:picLocks noChangeAspect="1"/>
          </p:cNvPicPr>
          <p:nvPr/>
        </p:nvPicPr>
        <p:blipFill>
          <a:blip r:embed="rId3"/>
          <a:stretch>
            <a:fillRect/>
          </a:stretch>
        </p:blipFill>
        <p:spPr>
          <a:xfrm>
            <a:off x="5577840" y="193675"/>
            <a:ext cx="6614160" cy="6439490"/>
          </a:xfrm>
          <a:prstGeom prst="rect">
            <a:avLst/>
          </a:prstGeom>
        </p:spPr>
      </p:pic>
      <p:sp>
        <p:nvSpPr>
          <p:cNvPr id="5" name="Metin kutusu 4">
            <a:extLst>
              <a:ext uri="{FF2B5EF4-FFF2-40B4-BE49-F238E27FC236}">
                <a16:creationId xmlns:a16="http://schemas.microsoft.com/office/drawing/2014/main" id="{9B090E73-1623-0B2A-3A43-BCED1ED3D958}"/>
              </a:ext>
            </a:extLst>
          </p:cNvPr>
          <p:cNvSpPr txBox="1"/>
          <p:nvPr/>
        </p:nvSpPr>
        <p:spPr>
          <a:xfrm>
            <a:off x="264795" y="1817370"/>
            <a:ext cx="5212080" cy="447814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lgn="just">
              <a:buFont typeface="Arial" panose="020B0604020202020204" pitchFamily="34" charset="0"/>
              <a:buChar char="•"/>
            </a:pPr>
            <a:r>
              <a:rPr lang="tr-TR" sz="1900" dirty="0">
                <a:effectLst/>
                <a:latin typeface="Calibri" panose="020F0502020204030204" pitchFamily="34" charset="0"/>
                <a:ea typeface="Calibri" panose="020F0502020204030204" pitchFamily="34" charset="0"/>
                <a:cs typeface="Calibri" panose="020F0502020204030204" pitchFamily="34" charset="0"/>
              </a:rPr>
              <a:t>Hepimiz, tip 1 diyabetli çocukların ailelerine ve diyabet ekiplerine yapılabilecek en büyük desteğin </a:t>
            </a:r>
            <a:r>
              <a:rPr lang="tr-TR" sz="1900" dirty="0" err="1">
                <a:effectLst/>
                <a:latin typeface="Calibri" panose="020F0502020204030204" pitchFamily="34" charset="0"/>
                <a:ea typeface="Calibri" panose="020F0502020204030204" pitchFamily="34" charset="0"/>
                <a:cs typeface="Calibri" panose="020F0502020204030204" pitchFamily="34" charset="0"/>
              </a:rPr>
              <a:t>sensörlerin</a:t>
            </a:r>
            <a:r>
              <a:rPr lang="tr-TR" sz="1900" dirty="0">
                <a:effectLst/>
                <a:latin typeface="Calibri" panose="020F0502020204030204" pitchFamily="34" charset="0"/>
                <a:ea typeface="Calibri" panose="020F0502020204030204" pitchFamily="34" charset="0"/>
                <a:cs typeface="Calibri" panose="020F0502020204030204" pitchFamily="34" charset="0"/>
              </a:rPr>
              <a:t> devlet tarafından sağlanması olduğunu düşünüyoruz.</a:t>
            </a:r>
          </a:p>
          <a:p>
            <a:pPr marL="285750" indent="-285750" algn="just">
              <a:buFont typeface="Arial" panose="020B0604020202020204" pitchFamily="34" charset="0"/>
              <a:buChar char="•"/>
            </a:pPr>
            <a:r>
              <a:rPr lang="tr-TR" sz="1900" dirty="0">
                <a:effectLst/>
                <a:latin typeface="Calibri" panose="020F0502020204030204" pitchFamily="34" charset="0"/>
                <a:ea typeface="Calibri" panose="020F0502020204030204" pitchFamily="34" charset="0"/>
                <a:cs typeface="Calibri" panose="020F0502020204030204" pitchFamily="34" charset="0"/>
              </a:rPr>
              <a:t>Ülkemizin kaynakları diyabetli çocukların mutlu, sağlıklı ve eşit bir şekilde yaşaması için yeterlidir. </a:t>
            </a:r>
          </a:p>
          <a:p>
            <a:pPr marL="285750" indent="-285750" algn="just">
              <a:buFont typeface="Arial" panose="020B0604020202020204" pitchFamily="34" charset="0"/>
              <a:buChar char="•"/>
            </a:pPr>
            <a:r>
              <a:rPr lang="tr-TR" sz="1900" dirty="0">
                <a:effectLst/>
                <a:latin typeface="Calibri" panose="020F0502020204030204" pitchFamily="34" charset="0"/>
                <a:ea typeface="Calibri" panose="020F0502020204030204" pitchFamily="34" charset="0"/>
                <a:cs typeface="Calibri" panose="020F0502020204030204" pitchFamily="34" charset="0"/>
              </a:rPr>
              <a:t>Ayrıca ülke olarak Avrupa haritasında, diyabet teknolojilerini tam olarak karşılayan ülkeler arasında olmayı hak ediyoruz. </a:t>
            </a:r>
            <a:endParaRPr lang="tr-TR" sz="19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tr-TR" sz="19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Eğer Tip 1 diyabetli çocukların </a:t>
            </a:r>
            <a:r>
              <a:rPr lang="tr-TR" sz="19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sensörlere</a:t>
            </a:r>
            <a:r>
              <a:rPr lang="tr-TR" sz="19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eşit erişimi konusunda bir adım atılırsa, tedavide ve yaşam kalitesinde fark yaratan ürünlere sadece imkânı olanların değil, bütün çocukların ve ihtiyacı olanların ulaşması sağlanmış olacaktır.</a:t>
            </a:r>
            <a:endParaRPr lang="tr-TR" sz="1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Metin kutusu 5">
            <a:extLst>
              <a:ext uri="{FF2B5EF4-FFF2-40B4-BE49-F238E27FC236}">
                <a16:creationId xmlns:a16="http://schemas.microsoft.com/office/drawing/2014/main" id="{CDBED37A-65EC-EE20-FD0E-9324745D5878}"/>
              </a:ext>
            </a:extLst>
          </p:cNvPr>
          <p:cNvSpPr txBox="1"/>
          <p:nvPr/>
        </p:nvSpPr>
        <p:spPr>
          <a:xfrm>
            <a:off x="6697980" y="1120140"/>
            <a:ext cx="1268730" cy="523220"/>
          </a:xfrm>
          <a:prstGeom prst="rect">
            <a:avLst/>
          </a:prstGeom>
          <a:solidFill>
            <a:srgbClr val="FFC000"/>
          </a:solidFill>
        </p:spPr>
        <p:txBody>
          <a:bodyPr wrap="square" rtlCol="0">
            <a:spAutoFit/>
          </a:bodyPr>
          <a:lstStyle/>
          <a:p>
            <a:pPr algn="ctr"/>
            <a:r>
              <a:rPr lang="tr-TR" dirty="0">
                <a:latin typeface="Calibri" panose="020F0502020204030204" pitchFamily="34" charset="0"/>
                <a:cs typeface="Calibri" panose="020F0502020204030204" pitchFamily="34" charset="0"/>
              </a:rPr>
              <a:t>Ekim 2022 itibarıyla</a:t>
            </a:r>
          </a:p>
        </p:txBody>
      </p:sp>
    </p:spTree>
    <p:extLst>
      <p:ext uri="{BB962C8B-B14F-4D97-AF65-F5344CB8AC3E}">
        <p14:creationId xmlns:p14="http://schemas.microsoft.com/office/powerpoint/2010/main" val="148226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9F011625-72A5-B2EA-657E-5DD3DE6BDB76}"/>
              </a:ext>
            </a:extLst>
          </p:cNvPr>
          <p:cNvPicPr>
            <a:picLocks noChangeAspect="1"/>
          </p:cNvPicPr>
          <p:nvPr/>
        </p:nvPicPr>
        <p:blipFill>
          <a:blip r:embed="rId2"/>
          <a:stretch>
            <a:fillRect/>
          </a:stretch>
        </p:blipFill>
        <p:spPr>
          <a:xfrm>
            <a:off x="5819903" y="969122"/>
            <a:ext cx="5888877" cy="5888877"/>
          </a:xfrm>
          <a:prstGeom prst="rect">
            <a:avLst/>
          </a:prstGeom>
        </p:spPr>
      </p:pic>
      <p:pic>
        <p:nvPicPr>
          <p:cNvPr id="6" name="Resim 5">
            <a:extLst>
              <a:ext uri="{FF2B5EF4-FFF2-40B4-BE49-F238E27FC236}">
                <a16:creationId xmlns:a16="http://schemas.microsoft.com/office/drawing/2014/main" id="{6C3DFC4D-FFBC-C3E9-4806-5403C4F1F702}"/>
              </a:ext>
            </a:extLst>
          </p:cNvPr>
          <p:cNvPicPr>
            <a:picLocks noChangeAspect="1"/>
          </p:cNvPicPr>
          <p:nvPr/>
        </p:nvPicPr>
        <p:blipFill>
          <a:blip r:embed="rId3"/>
          <a:stretch>
            <a:fillRect/>
          </a:stretch>
        </p:blipFill>
        <p:spPr>
          <a:xfrm>
            <a:off x="180277" y="231952"/>
            <a:ext cx="5639626" cy="6514535"/>
          </a:xfrm>
          <a:prstGeom prst="rect">
            <a:avLst/>
          </a:prstGeom>
        </p:spPr>
      </p:pic>
      <p:sp>
        <p:nvSpPr>
          <p:cNvPr id="9" name="Başlık 1">
            <a:extLst>
              <a:ext uri="{FF2B5EF4-FFF2-40B4-BE49-F238E27FC236}">
                <a16:creationId xmlns:a16="http://schemas.microsoft.com/office/drawing/2014/main" id="{44F79FCD-3CD9-C9AE-F4AA-5BA3F8405AD9}"/>
              </a:ext>
            </a:extLst>
          </p:cNvPr>
          <p:cNvSpPr>
            <a:spLocks noGrp="1"/>
          </p:cNvSpPr>
          <p:nvPr>
            <p:ph type="title"/>
          </p:nvPr>
        </p:nvSpPr>
        <p:spPr>
          <a:xfrm>
            <a:off x="6318814" y="225279"/>
            <a:ext cx="5140715" cy="582087"/>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tr-TR" dirty="0"/>
              <a:t>Çok teşekkürler</a:t>
            </a:r>
          </a:p>
        </p:txBody>
      </p:sp>
    </p:spTree>
    <p:extLst>
      <p:ext uri="{BB962C8B-B14F-4D97-AF65-F5344CB8AC3E}">
        <p14:creationId xmlns:p14="http://schemas.microsoft.com/office/powerpoint/2010/main" val="3640375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8F53CD-A777-D458-8F2D-C95F3C229ACA}"/>
              </a:ext>
            </a:extLst>
          </p:cNvPr>
          <p:cNvSpPr>
            <a:spLocks noGrp="1"/>
          </p:cNvSpPr>
          <p:nvPr>
            <p:ph type="title"/>
          </p:nvPr>
        </p:nvSpPr>
        <p:spPr>
          <a:xfrm>
            <a:off x="411480" y="110807"/>
            <a:ext cx="7509510" cy="975043"/>
          </a:xfrm>
        </p:spPr>
        <p:style>
          <a:lnRef idx="1">
            <a:schemeClr val="accent6"/>
          </a:lnRef>
          <a:fillRef idx="2">
            <a:schemeClr val="accent6"/>
          </a:fillRef>
          <a:effectRef idx="1">
            <a:schemeClr val="accent6"/>
          </a:effectRef>
          <a:fontRef idx="minor">
            <a:schemeClr val="dk1"/>
          </a:fontRef>
        </p:style>
        <p:txBody>
          <a:bodyPr>
            <a:noAutofit/>
          </a:bodyPr>
          <a:lstStyle/>
          <a:p>
            <a:pPr algn="ctr"/>
            <a:r>
              <a:rPr lang="tr-TR" sz="3200" dirty="0" err="1"/>
              <a:t>Sensörlerin</a:t>
            </a:r>
            <a:r>
              <a:rPr lang="tr-TR" sz="3200" dirty="0"/>
              <a:t> tip 1 diyabetli çocukların yaşamına etkisi ne kadar gerçek?</a:t>
            </a:r>
          </a:p>
        </p:txBody>
      </p:sp>
      <p:sp>
        <p:nvSpPr>
          <p:cNvPr id="3" name="Metin Yer Tutucusu 2">
            <a:extLst>
              <a:ext uri="{FF2B5EF4-FFF2-40B4-BE49-F238E27FC236}">
                <a16:creationId xmlns:a16="http://schemas.microsoft.com/office/drawing/2014/main" id="{68A20838-EF42-DA95-7A8A-6AEA16C4920B}"/>
              </a:ext>
            </a:extLst>
          </p:cNvPr>
          <p:cNvSpPr>
            <a:spLocks noGrp="1"/>
          </p:cNvSpPr>
          <p:nvPr>
            <p:ph type="body" idx="1"/>
          </p:nvPr>
        </p:nvSpPr>
        <p:spPr>
          <a:xfrm>
            <a:off x="411480" y="1223010"/>
            <a:ext cx="5924111" cy="5406391"/>
          </a:xfrm>
        </p:spPr>
        <p:txBody>
          <a:bodyPr>
            <a:normAutofit fontScale="92500" lnSpcReduction="20000"/>
          </a:bodyPr>
          <a:lstStyle/>
          <a:p>
            <a:r>
              <a:rPr lang="tr-TR" sz="2400" dirty="0" err="1">
                <a:solidFill>
                  <a:schemeClr val="tx1"/>
                </a:solidFill>
                <a:latin typeface="Calibri" panose="020F0502020204030204" pitchFamily="34" charset="0"/>
                <a:cs typeface="Calibri" panose="020F0502020204030204" pitchFamily="34" charset="0"/>
              </a:rPr>
              <a:t>Glukoz</a:t>
            </a:r>
            <a:r>
              <a:rPr lang="tr-TR" sz="2400" dirty="0">
                <a:solidFill>
                  <a:schemeClr val="tx1"/>
                </a:solidFill>
                <a:latin typeface="Calibri" panose="020F0502020204030204" pitchFamily="34" charset="0"/>
                <a:cs typeface="Calibri" panose="020F0502020204030204" pitchFamily="34" charset="0"/>
              </a:rPr>
              <a:t> seyrinin gece ve gündüz, eksiksiz bir tablosunu görmemizi sağlar. </a:t>
            </a:r>
          </a:p>
          <a:p>
            <a:r>
              <a:rPr lang="tr-TR" sz="2400" dirty="0">
                <a:solidFill>
                  <a:schemeClr val="tx1"/>
                </a:solidFill>
                <a:latin typeface="Calibri" panose="020F0502020204030204" pitchFamily="34" charset="0"/>
                <a:cs typeface="Calibri" panose="020F0502020204030204" pitchFamily="34" charset="0"/>
              </a:rPr>
              <a:t>Korku yerine, </a:t>
            </a:r>
            <a:r>
              <a:rPr lang="tr-TR" sz="2400" dirty="0">
                <a:solidFill>
                  <a:srgbClr val="FF0000"/>
                </a:solidFill>
                <a:latin typeface="Calibri" panose="020F0502020204030204" pitchFamily="34" charset="0"/>
                <a:cs typeface="Calibri" panose="020F0502020204030204" pitchFamily="34" charset="0"/>
              </a:rPr>
              <a:t>bilgiye dayalı tip 1 diyabet tedavisi</a:t>
            </a:r>
            <a:r>
              <a:rPr lang="tr-TR" sz="2400" dirty="0">
                <a:solidFill>
                  <a:schemeClr val="tx1"/>
                </a:solidFill>
                <a:latin typeface="Calibri" panose="020F0502020204030204" pitchFamily="34" charset="0"/>
                <a:cs typeface="Calibri" panose="020F0502020204030204" pitchFamily="34" charset="0"/>
              </a:rPr>
              <a:t>ni mümkün kılar.</a:t>
            </a:r>
          </a:p>
          <a:p>
            <a:r>
              <a:rPr lang="tr-TR" sz="2400" dirty="0">
                <a:solidFill>
                  <a:schemeClr val="tx1"/>
                </a:solidFill>
                <a:latin typeface="Calibri" panose="020F0502020204030204" pitchFamily="34" charset="0"/>
                <a:cs typeface="Calibri" panose="020F0502020204030204" pitchFamily="34" charset="0"/>
              </a:rPr>
              <a:t>Gece kan şekeri düşüklüğünü ve korkusunu önler, </a:t>
            </a:r>
            <a:r>
              <a:rPr lang="tr-TR" sz="2400" dirty="0">
                <a:solidFill>
                  <a:srgbClr val="FF0000"/>
                </a:solidFill>
                <a:latin typeface="Calibri" panose="020F0502020204030204" pitchFamily="34" charset="0"/>
                <a:cs typeface="Calibri" panose="020F0502020204030204" pitchFamily="34" charset="0"/>
              </a:rPr>
              <a:t>diyabete bağlı stresi </a:t>
            </a:r>
            <a:r>
              <a:rPr lang="tr-TR" sz="2400" dirty="0">
                <a:solidFill>
                  <a:schemeClr val="tx1"/>
                </a:solidFill>
                <a:latin typeface="Calibri" panose="020F0502020204030204" pitchFamily="34" charset="0"/>
                <a:cs typeface="Calibri" panose="020F0502020204030204" pitchFamily="34" charset="0"/>
              </a:rPr>
              <a:t>belirgin ölçüde azaltır. </a:t>
            </a:r>
            <a:r>
              <a:rPr lang="tr-TR" sz="2400" dirty="0">
                <a:solidFill>
                  <a:srgbClr val="FF0000"/>
                </a:solidFill>
                <a:latin typeface="Calibri" panose="020F0502020204030204" pitchFamily="34" charset="0"/>
                <a:cs typeface="Calibri" panose="020F0502020204030204" pitchFamily="34" charset="0"/>
              </a:rPr>
              <a:t>Aileler bunu «nefes almaya» benzetir</a:t>
            </a:r>
            <a:r>
              <a:rPr lang="tr-TR" sz="2400" dirty="0">
                <a:solidFill>
                  <a:schemeClr val="tx1"/>
                </a:solidFill>
                <a:latin typeface="Calibri" panose="020F0502020204030204" pitchFamily="34" charset="0"/>
                <a:cs typeface="Calibri" panose="020F0502020204030204" pitchFamily="34" charset="0"/>
              </a:rPr>
              <a:t>.</a:t>
            </a:r>
          </a:p>
          <a:p>
            <a:r>
              <a:rPr lang="tr-TR" sz="2400" dirty="0">
                <a:solidFill>
                  <a:schemeClr val="tx1"/>
                </a:solidFill>
                <a:latin typeface="Calibri" panose="020F0502020204030204" pitchFamily="34" charset="0"/>
                <a:cs typeface="Calibri" panose="020F0502020204030204" pitchFamily="34" charset="0"/>
              </a:rPr>
              <a:t>Çocukları ve aileleri, </a:t>
            </a:r>
            <a:r>
              <a:rPr lang="tr-TR" sz="2400" dirty="0"/>
              <a:t>parmaktan defalarca </a:t>
            </a:r>
            <a:r>
              <a:rPr lang="tr-TR" sz="2400" dirty="0" err="1"/>
              <a:t>glukoz</a:t>
            </a:r>
            <a:r>
              <a:rPr lang="tr-TR" sz="2400" dirty="0"/>
              <a:t> ölçümünün acısından ve rahatsızlık vericiliğinden kurtarır.</a:t>
            </a:r>
          </a:p>
          <a:p>
            <a:r>
              <a:rPr lang="tr-TR" sz="2400" dirty="0"/>
              <a:t>Başta Hba1c olmak üzere, </a:t>
            </a:r>
            <a:r>
              <a:rPr lang="tr-TR" sz="2400" dirty="0" err="1"/>
              <a:t>glukoz</a:t>
            </a:r>
            <a:r>
              <a:rPr lang="tr-TR" sz="2400" dirty="0"/>
              <a:t> izlem </a:t>
            </a:r>
            <a:r>
              <a:rPr lang="tr-TR" sz="2400" dirty="0" err="1"/>
              <a:t>parametlerinin</a:t>
            </a:r>
            <a:r>
              <a:rPr lang="tr-TR" sz="2400" dirty="0"/>
              <a:t> iyileşmesini, uzun dönemde komplikasyonların % 40 oranında azalmasını sağlar.</a:t>
            </a:r>
          </a:p>
          <a:p>
            <a:r>
              <a:rPr lang="tr-TR" sz="2400" dirty="0"/>
              <a:t>Otomatik insülin verme sistemleri gibi diyabet yükünü azaltan sistemlerin çalışmasını sağlar.</a:t>
            </a:r>
          </a:p>
          <a:p>
            <a:r>
              <a:rPr lang="tr-TR" sz="2400" dirty="0" err="1">
                <a:solidFill>
                  <a:srgbClr val="FF0000"/>
                </a:solidFill>
              </a:rPr>
              <a:t>Sensörler</a:t>
            </a:r>
            <a:r>
              <a:rPr lang="tr-TR" sz="2400" dirty="0">
                <a:solidFill>
                  <a:srgbClr val="FF0000"/>
                </a:solidFill>
              </a:rPr>
              <a:t>, diyabetli çocukların kaderini değiştiren en önemli ilerlemedir!</a:t>
            </a:r>
          </a:p>
        </p:txBody>
      </p:sp>
      <p:pic>
        <p:nvPicPr>
          <p:cNvPr id="5" name="Resim 4">
            <a:extLst>
              <a:ext uri="{FF2B5EF4-FFF2-40B4-BE49-F238E27FC236}">
                <a16:creationId xmlns:a16="http://schemas.microsoft.com/office/drawing/2014/main" id="{72462815-F4EC-37B0-6DE0-2A96647D90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0904" y="110807"/>
            <a:ext cx="4026437" cy="3760470"/>
          </a:xfrm>
          <a:prstGeom prst="rect">
            <a:avLst/>
          </a:prstGeom>
        </p:spPr>
      </p:pic>
      <p:pic>
        <p:nvPicPr>
          <p:cNvPr id="7" name="Google Shape;204;p11">
            <a:extLst>
              <a:ext uri="{FF2B5EF4-FFF2-40B4-BE49-F238E27FC236}">
                <a16:creationId xmlns:a16="http://schemas.microsoft.com/office/drawing/2014/main" id="{5F0BCF64-227A-0BB8-5095-435BC8E8DB02}"/>
              </a:ext>
            </a:extLst>
          </p:cNvPr>
          <p:cNvPicPr preferRelativeResize="0"/>
          <p:nvPr/>
        </p:nvPicPr>
        <p:blipFill rotWithShape="1">
          <a:blip r:embed="rId3">
            <a:alphaModFix/>
          </a:blip>
          <a:srcRect/>
          <a:stretch/>
        </p:blipFill>
        <p:spPr>
          <a:xfrm>
            <a:off x="8204399" y="4477068"/>
            <a:ext cx="3895802" cy="2152333"/>
          </a:xfrm>
          <a:prstGeom prst="rect">
            <a:avLst/>
          </a:prstGeom>
          <a:noFill/>
          <a:ln>
            <a:noFill/>
          </a:ln>
        </p:spPr>
      </p:pic>
      <p:sp>
        <p:nvSpPr>
          <p:cNvPr id="8" name="Metin kutusu 7">
            <a:extLst>
              <a:ext uri="{FF2B5EF4-FFF2-40B4-BE49-F238E27FC236}">
                <a16:creationId xmlns:a16="http://schemas.microsoft.com/office/drawing/2014/main" id="{28D638D6-44EA-676A-8FE7-C58C605B9B16}"/>
              </a:ext>
            </a:extLst>
          </p:cNvPr>
          <p:cNvSpPr txBox="1"/>
          <p:nvPr/>
        </p:nvSpPr>
        <p:spPr>
          <a:xfrm>
            <a:off x="7292340" y="4823460"/>
            <a:ext cx="628650" cy="307777"/>
          </a:xfrm>
          <a:prstGeom prst="rect">
            <a:avLst/>
          </a:prstGeom>
          <a:solidFill>
            <a:schemeClr val="bg1"/>
          </a:solidFill>
        </p:spPr>
        <p:txBody>
          <a:bodyPr wrap="square" rtlCol="0">
            <a:spAutoFit/>
          </a:bodyPr>
          <a:lstStyle/>
          <a:p>
            <a:endParaRPr lang="tr-TR" dirty="0"/>
          </a:p>
        </p:txBody>
      </p:sp>
      <p:pic>
        <p:nvPicPr>
          <p:cNvPr id="9" name="Resim 8" descr="iç mekan, kişi, yatak, bebek içeren bir resim&#10;&#10;Açıklama otomatik olarak oluşturuldu">
            <a:extLst>
              <a:ext uri="{FF2B5EF4-FFF2-40B4-BE49-F238E27FC236}">
                <a16:creationId xmlns:a16="http://schemas.microsoft.com/office/drawing/2014/main" id="{67B61E0C-43D5-3D52-09AC-DD3CD3447FD9}"/>
              </a:ext>
            </a:extLst>
          </p:cNvPr>
          <p:cNvPicPr>
            <a:picLocks noChangeAspect="1"/>
          </p:cNvPicPr>
          <p:nvPr/>
        </p:nvPicPr>
        <p:blipFill>
          <a:blip r:embed="rId4"/>
          <a:stretch>
            <a:fillRect/>
          </a:stretch>
        </p:blipFill>
        <p:spPr>
          <a:xfrm rot="5400000">
            <a:off x="6333905" y="1420178"/>
            <a:ext cx="1851660" cy="1388745"/>
          </a:xfrm>
          <a:prstGeom prst="rect">
            <a:avLst/>
          </a:prstGeom>
        </p:spPr>
      </p:pic>
      <p:pic>
        <p:nvPicPr>
          <p:cNvPr id="10" name="Resim 9" descr="kişi, iç mekan, genç, oğlan içeren bir resim&#10;&#10;Açıklama otomatik olarak oluşturuldu">
            <a:extLst>
              <a:ext uri="{FF2B5EF4-FFF2-40B4-BE49-F238E27FC236}">
                <a16:creationId xmlns:a16="http://schemas.microsoft.com/office/drawing/2014/main" id="{A8053C6B-2F53-FF51-08FC-45E71B687E38}"/>
              </a:ext>
            </a:extLst>
          </p:cNvPr>
          <p:cNvPicPr>
            <a:picLocks noChangeAspect="1"/>
          </p:cNvPicPr>
          <p:nvPr/>
        </p:nvPicPr>
        <p:blipFill>
          <a:blip r:embed="rId5"/>
          <a:stretch>
            <a:fillRect/>
          </a:stretch>
        </p:blipFill>
        <p:spPr>
          <a:xfrm>
            <a:off x="6532465" y="3209850"/>
            <a:ext cx="1475060" cy="1921387"/>
          </a:xfrm>
          <a:prstGeom prst="rect">
            <a:avLst/>
          </a:prstGeom>
        </p:spPr>
      </p:pic>
      <p:sp>
        <p:nvSpPr>
          <p:cNvPr id="11" name="Metin kutusu 10">
            <a:extLst>
              <a:ext uri="{FF2B5EF4-FFF2-40B4-BE49-F238E27FC236}">
                <a16:creationId xmlns:a16="http://schemas.microsoft.com/office/drawing/2014/main" id="{090875C7-1F45-9532-FA0E-A934CE58B9FA}"/>
              </a:ext>
            </a:extLst>
          </p:cNvPr>
          <p:cNvSpPr txBox="1"/>
          <p:nvPr/>
        </p:nvSpPr>
        <p:spPr>
          <a:xfrm>
            <a:off x="8206740" y="4491990"/>
            <a:ext cx="480060" cy="307777"/>
          </a:xfrm>
          <a:prstGeom prst="rect">
            <a:avLst/>
          </a:prstGeom>
          <a:solidFill>
            <a:schemeClr val="bg1"/>
          </a:solidFill>
        </p:spPr>
        <p:txBody>
          <a:bodyPr wrap="square" rtlCol="0">
            <a:spAutoFit/>
          </a:bodyPr>
          <a:lstStyle/>
          <a:p>
            <a:endParaRPr lang="tr-TR" dirty="0"/>
          </a:p>
        </p:txBody>
      </p:sp>
      <p:pic>
        <p:nvPicPr>
          <p:cNvPr id="12" name="Resim 11" descr="kişi, ağaç, açık hava, çayır içeren bir resim&#10;&#10;Açıklama otomatik olarak oluşturuldu">
            <a:extLst>
              <a:ext uri="{FF2B5EF4-FFF2-40B4-BE49-F238E27FC236}">
                <a16:creationId xmlns:a16="http://schemas.microsoft.com/office/drawing/2014/main" id="{18B6A949-6B4D-8C15-88EB-C8BDA60D7ACA}"/>
              </a:ext>
            </a:extLst>
          </p:cNvPr>
          <p:cNvPicPr>
            <a:picLocks noChangeAspect="1"/>
          </p:cNvPicPr>
          <p:nvPr/>
        </p:nvPicPr>
        <p:blipFill>
          <a:blip r:embed="rId6"/>
          <a:stretch>
            <a:fillRect/>
          </a:stretch>
        </p:blipFill>
        <p:spPr>
          <a:xfrm>
            <a:off x="6379625" y="5361518"/>
            <a:ext cx="1825429" cy="1369072"/>
          </a:xfrm>
          <a:prstGeom prst="rect">
            <a:avLst/>
          </a:prstGeom>
        </p:spPr>
      </p:pic>
      <p:sp>
        <p:nvSpPr>
          <p:cNvPr id="13" name="Metin kutusu 12">
            <a:extLst>
              <a:ext uri="{FF2B5EF4-FFF2-40B4-BE49-F238E27FC236}">
                <a16:creationId xmlns:a16="http://schemas.microsoft.com/office/drawing/2014/main" id="{7A6EB81C-9693-14C8-B72A-062C9A8DC206}"/>
              </a:ext>
            </a:extLst>
          </p:cNvPr>
          <p:cNvSpPr txBox="1"/>
          <p:nvPr/>
        </p:nvSpPr>
        <p:spPr>
          <a:xfrm>
            <a:off x="6373771" y="5253218"/>
            <a:ext cx="5726430" cy="1569660"/>
          </a:xfrm>
          <a:prstGeom prst="rect">
            <a:avLst/>
          </a:prstGeom>
          <a:solidFill>
            <a:srgbClr val="FFC000"/>
          </a:solidFill>
        </p:spPr>
        <p:txBody>
          <a:bodyPr wrap="square" rtlCol="0">
            <a:spAutoFit/>
          </a:bodyPr>
          <a:lstStyle/>
          <a:p>
            <a:pPr algn="ctr"/>
            <a:r>
              <a:rPr lang="tr-TR" sz="2400" dirty="0">
                <a:effectLst/>
                <a:latin typeface="Calibri" panose="020F0502020204030204" pitchFamily="34" charset="0"/>
                <a:ea typeface="Calibri" panose="020F0502020204030204" pitchFamily="34" charset="0"/>
                <a:cs typeface="Calibri" panose="020F0502020204030204" pitchFamily="34" charset="0"/>
              </a:rPr>
              <a:t>Ayrıca </a:t>
            </a:r>
            <a:r>
              <a:rPr lang="tr-TR" sz="2400" dirty="0" err="1">
                <a:effectLst/>
                <a:latin typeface="Calibri" panose="020F0502020204030204" pitchFamily="34" charset="0"/>
                <a:ea typeface="Calibri" panose="020F0502020204030204" pitchFamily="34" charset="0"/>
                <a:cs typeface="Calibri" panose="020F0502020204030204" pitchFamily="34" charset="0"/>
              </a:rPr>
              <a:t>sensörler</a:t>
            </a:r>
            <a:r>
              <a:rPr lang="tr-TR" sz="2400" dirty="0">
                <a:effectLst/>
                <a:latin typeface="Calibri" panose="020F0502020204030204" pitchFamily="34" charset="0"/>
                <a:ea typeface="Calibri" panose="020F0502020204030204" pitchFamily="34" charset="0"/>
                <a:cs typeface="Calibri" panose="020F0502020204030204" pitchFamily="34" charset="0"/>
              </a:rPr>
              <a:t>, ailelerin ve diyabet ekiplerinin bilgilerini derinleştirir ve onların diyabet konusunda ustalaşmasına katkıda bulunur.</a:t>
            </a:r>
            <a:r>
              <a:rPr lang="tr-TR" sz="1800" dirty="0">
                <a:effectLst/>
                <a:latin typeface="Calibri" panose="020F0502020204030204" pitchFamily="34" charset="0"/>
                <a:cs typeface="Calibri" panose="020F0502020204030204" pitchFamily="34" charset="0"/>
              </a:rPr>
              <a:t> </a:t>
            </a:r>
            <a:endParaRPr lang="tr-TR"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125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title"/>
          </p:nvPr>
        </p:nvSpPr>
        <p:spPr>
          <a:xfrm>
            <a:off x="271925" y="154576"/>
            <a:ext cx="8398566" cy="816774"/>
          </a:xfrm>
          <a:prstGeom prst="rect">
            <a:avLst/>
          </a:prstGeom>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tr-TR" dirty="0" err="1"/>
              <a:t>Hiperglisemi</a:t>
            </a:r>
            <a:r>
              <a:rPr lang="tr-TR" dirty="0"/>
              <a:t>/yüksek HbA1c’nin etkileri</a:t>
            </a:r>
            <a:endParaRPr dirty="0"/>
          </a:p>
        </p:txBody>
      </p:sp>
      <p:sp>
        <p:nvSpPr>
          <p:cNvPr id="129" name="Google Shape;129;p4"/>
          <p:cNvSpPr txBox="1"/>
          <p:nvPr/>
        </p:nvSpPr>
        <p:spPr>
          <a:xfrm>
            <a:off x="8975642" y="154576"/>
            <a:ext cx="3121317" cy="6124713"/>
          </a:xfrm>
          <a:prstGeom prst="rect">
            <a:avLst/>
          </a:prstGeom>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t" anchorCtr="0">
            <a:spAutoFit/>
          </a:bodyPr>
          <a:lstStyle/>
          <a:p>
            <a:pPr marL="0" marR="0" lvl="0" indent="0" algn="ctr" rtl="0">
              <a:spcBef>
                <a:spcPts val="0"/>
              </a:spcBef>
              <a:spcAft>
                <a:spcPts val="0"/>
              </a:spcAft>
              <a:buNone/>
            </a:pPr>
            <a:r>
              <a:rPr lang="tr-TR" sz="2800" dirty="0">
                <a:solidFill>
                  <a:schemeClr val="dk1"/>
                </a:solidFill>
                <a:latin typeface="Calibri"/>
                <a:ea typeface="Calibri"/>
                <a:cs typeface="Calibri"/>
                <a:sym typeface="Calibri"/>
              </a:rPr>
              <a:t>Diyabetli çocukların kognitif skorlarındaki düşüklük</a:t>
            </a:r>
            <a:r>
              <a:rPr lang="tr-TR" sz="2800" dirty="0">
                <a:solidFill>
                  <a:srgbClr val="FF0000"/>
                </a:solidFill>
                <a:latin typeface="Calibri"/>
                <a:ea typeface="Calibri"/>
                <a:cs typeface="Calibri"/>
                <a:sym typeface="Calibri"/>
              </a:rPr>
              <a:t>, </a:t>
            </a:r>
            <a:r>
              <a:rPr lang="tr-TR" sz="2800" dirty="0" err="1">
                <a:solidFill>
                  <a:srgbClr val="FF0000"/>
                </a:solidFill>
                <a:latin typeface="Calibri"/>
                <a:ea typeface="Calibri"/>
                <a:cs typeface="Calibri"/>
                <a:sym typeface="Calibri"/>
              </a:rPr>
              <a:t>hipo</a:t>
            </a:r>
            <a:r>
              <a:rPr lang="tr-TR" sz="2800" dirty="0">
                <a:solidFill>
                  <a:srgbClr val="FF0000"/>
                </a:solidFill>
                <a:latin typeface="Calibri"/>
                <a:ea typeface="Calibri"/>
                <a:cs typeface="Calibri"/>
                <a:sym typeface="Calibri"/>
              </a:rPr>
              <a:t> ve DKA </a:t>
            </a:r>
            <a:r>
              <a:rPr lang="tr-TR" sz="2800" dirty="0" err="1">
                <a:solidFill>
                  <a:srgbClr val="FF0000"/>
                </a:solidFill>
                <a:latin typeface="Calibri"/>
                <a:ea typeface="Calibri"/>
                <a:cs typeface="Calibri"/>
                <a:sym typeface="Calibri"/>
              </a:rPr>
              <a:t>epizodlarından</a:t>
            </a:r>
            <a:r>
              <a:rPr lang="tr-TR" sz="2800" dirty="0">
                <a:solidFill>
                  <a:srgbClr val="FF0000"/>
                </a:solidFill>
                <a:latin typeface="Calibri"/>
                <a:ea typeface="Calibri"/>
                <a:cs typeface="Calibri"/>
                <a:sym typeface="Calibri"/>
              </a:rPr>
              <a:t> çok yüksek </a:t>
            </a:r>
            <a:r>
              <a:rPr lang="tr-TR" sz="2800" dirty="0" err="1">
                <a:solidFill>
                  <a:srgbClr val="FF0000"/>
                </a:solidFill>
                <a:latin typeface="Calibri"/>
                <a:ea typeface="Calibri"/>
                <a:cs typeface="Calibri"/>
                <a:sym typeface="Calibri"/>
              </a:rPr>
              <a:t>glukoza</a:t>
            </a:r>
            <a:r>
              <a:rPr lang="tr-TR" sz="2800" dirty="0">
                <a:solidFill>
                  <a:srgbClr val="FF0000"/>
                </a:solidFill>
                <a:latin typeface="Calibri"/>
                <a:ea typeface="Calibri"/>
                <a:cs typeface="Calibri"/>
                <a:sym typeface="Calibri"/>
              </a:rPr>
              <a:t> maruz kalmaya bağlı</a:t>
            </a:r>
            <a:r>
              <a:rPr lang="tr-TR" sz="2800" dirty="0">
                <a:solidFill>
                  <a:schemeClr val="dk1"/>
                </a:solidFill>
                <a:latin typeface="Calibri"/>
                <a:ea typeface="Calibri"/>
                <a:cs typeface="Calibri"/>
                <a:sym typeface="Calibri"/>
              </a:rPr>
              <a:t>. Başta beyin dokusu olmak üzere dokuları </a:t>
            </a:r>
            <a:r>
              <a:rPr lang="tr-TR" sz="2800" dirty="0" err="1">
                <a:solidFill>
                  <a:schemeClr val="dk1"/>
                </a:solidFill>
                <a:latin typeface="Calibri"/>
                <a:ea typeface="Calibri"/>
                <a:cs typeface="Calibri"/>
                <a:sym typeface="Calibri"/>
              </a:rPr>
              <a:t>glukoz</a:t>
            </a:r>
            <a:r>
              <a:rPr lang="tr-TR" sz="2800" dirty="0">
                <a:solidFill>
                  <a:schemeClr val="dk1"/>
                </a:solidFill>
                <a:latin typeface="Calibri"/>
                <a:ea typeface="Calibri"/>
                <a:cs typeface="Calibri"/>
                <a:sym typeface="Calibri"/>
              </a:rPr>
              <a:t> yüksekliği ve </a:t>
            </a:r>
            <a:r>
              <a:rPr lang="tr-TR" sz="2800" dirty="0" err="1">
                <a:solidFill>
                  <a:schemeClr val="dk1"/>
                </a:solidFill>
                <a:latin typeface="Calibri"/>
                <a:ea typeface="Calibri"/>
                <a:cs typeface="Calibri"/>
                <a:sym typeface="Calibri"/>
              </a:rPr>
              <a:t>dalgalanmala-rından</a:t>
            </a:r>
            <a:r>
              <a:rPr lang="tr-TR" sz="2800" dirty="0">
                <a:solidFill>
                  <a:schemeClr val="dk1"/>
                </a:solidFill>
                <a:latin typeface="Calibri"/>
                <a:ea typeface="Calibri"/>
                <a:cs typeface="Calibri"/>
                <a:sym typeface="Calibri"/>
              </a:rPr>
              <a:t> korumamız gerekiyor</a:t>
            </a:r>
            <a:endParaRPr sz="2800" dirty="0"/>
          </a:p>
        </p:txBody>
      </p:sp>
      <p:sp>
        <p:nvSpPr>
          <p:cNvPr id="130" name="Google Shape;130;p4"/>
          <p:cNvSpPr txBox="1"/>
          <p:nvPr/>
        </p:nvSpPr>
        <p:spPr>
          <a:xfrm>
            <a:off x="6934200" y="6324601"/>
            <a:ext cx="914400" cy="37882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1" name="Google Shape;131;p4"/>
          <p:cNvPicPr preferRelativeResize="0"/>
          <p:nvPr/>
        </p:nvPicPr>
        <p:blipFill rotWithShape="1">
          <a:blip r:embed="rId3">
            <a:alphaModFix/>
          </a:blip>
          <a:srcRect/>
          <a:stretch/>
        </p:blipFill>
        <p:spPr>
          <a:xfrm>
            <a:off x="261257" y="995552"/>
            <a:ext cx="8705302" cy="4969819"/>
          </a:xfrm>
          <a:prstGeom prst="rect">
            <a:avLst/>
          </a:prstGeom>
          <a:noFill/>
          <a:ln>
            <a:noFill/>
          </a:ln>
        </p:spPr>
      </p:pic>
      <p:pic>
        <p:nvPicPr>
          <p:cNvPr id="132" name="Google Shape;132;p4" descr="metin içeren bir resim&#10;&#10;Açıklama otomatik olarak oluşturuldu"/>
          <p:cNvPicPr preferRelativeResize="0"/>
          <p:nvPr/>
        </p:nvPicPr>
        <p:blipFill rotWithShape="1">
          <a:blip r:embed="rId4">
            <a:alphaModFix/>
          </a:blip>
          <a:srcRect/>
          <a:stretch/>
        </p:blipFill>
        <p:spPr>
          <a:xfrm>
            <a:off x="271925" y="1043100"/>
            <a:ext cx="4986603" cy="5368267"/>
          </a:xfrm>
          <a:prstGeom prst="rect">
            <a:avLst/>
          </a:prstGeom>
          <a:noFill/>
          <a:ln>
            <a:noFill/>
          </a:ln>
        </p:spPr>
      </p:pic>
      <p:pic>
        <p:nvPicPr>
          <p:cNvPr id="3" name="Resim 2" descr="metin içeren bir resim&#10;&#10;Açıklama otomatik olarak oluşturuldu">
            <a:extLst>
              <a:ext uri="{FF2B5EF4-FFF2-40B4-BE49-F238E27FC236}">
                <a16:creationId xmlns:a16="http://schemas.microsoft.com/office/drawing/2014/main" id="{292BC59D-8FD9-067C-C510-2C243F4AD465}"/>
              </a:ext>
            </a:extLst>
          </p:cNvPr>
          <p:cNvPicPr>
            <a:picLocks noChangeAspect="1"/>
          </p:cNvPicPr>
          <p:nvPr/>
        </p:nvPicPr>
        <p:blipFill>
          <a:blip r:embed="rId5"/>
          <a:stretch>
            <a:fillRect/>
          </a:stretch>
        </p:blipFill>
        <p:spPr>
          <a:xfrm>
            <a:off x="4991359" y="1330580"/>
            <a:ext cx="3998789" cy="5127672"/>
          </a:xfrm>
          <a:prstGeom prst="rect">
            <a:avLst/>
          </a:prstGeom>
        </p:spPr>
      </p:pic>
    </p:spTree>
    <p:extLst>
      <p:ext uri="{BB962C8B-B14F-4D97-AF65-F5344CB8AC3E}">
        <p14:creationId xmlns:p14="http://schemas.microsoft.com/office/powerpoint/2010/main" val="413289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10;&#10;Description automatically generated with medium confidence">
            <a:extLst>
              <a:ext uri="{FF2B5EF4-FFF2-40B4-BE49-F238E27FC236}">
                <a16:creationId xmlns:a16="http://schemas.microsoft.com/office/drawing/2014/main" id="{CE25F4AC-C6DC-FCAA-B0AB-54844BAC7547}"/>
              </a:ext>
            </a:extLst>
          </p:cNvPr>
          <p:cNvPicPr>
            <a:picLocks noChangeAspect="1"/>
          </p:cNvPicPr>
          <p:nvPr/>
        </p:nvPicPr>
        <p:blipFill>
          <a:blip r:embed="rId3"/>
          <a:stretch>
            <a:fillRect/>
          </a:stretch>
        </p:blipFill>
        <p:spPr>
          <a:xfrm>
            <a:off x="1041483" y="1410102"/>
            <a:ext cx="5624011" cy="2655174"/>
          </a:xfrm>
          <a:prstGeom prst="rect">
            <a:avLst/>
          </a:prstGeom>
          <a:ln>
            <a:solidFill>
              <a:srgbClr val="0070C0"/>
            </a:solidFill>
          </a:ln>
        </p:spPr>
      </p:pic>
      <p:sp>
        <p:nvSpPr>
          <p:cNvPr id="13" name="TextBox 12">
            <a:extLst>
              <a:ext uri="{FF2B5EF4-FFF2-40B4-BE49-F238E27FC236}">
                <a16:creationId xmlns:a16="http://schemas.microsoft.com/office/drawing/2014/main" id="{F1B25E60-7E05-0FA1-0E23-F4404C974D8F}"/>
              </a:ext>
            </a:extLst>
          </p:cNvPr>
          <p:cNvSpPr txBox="1"/>
          <p:nvPr/>
        </p:nvSpPr>
        <p:spPr>
          <a:xfrm>
            <a:off x="825388" y="4511859"/>
            <a:ext cx="5840106"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000" dirty="0">
                <a:latin typeface="Calibri" panose="020F0502020204030204" pitchFamily="34" charset="0"/>
                <a:cs typeface="Calibri" panose="020F0502020204030204" pitchFamily="34" charset="0"/>
              </a:rPr>
              <a:t>DRP </a:t>
            </a:r>
            <a:r>
              <a:rPr lang="en-US" sz="2000" dirty="0" err="1">
                <a:latin typeface="Calibri" panose="020F0502020204030204" pitchFamily="34" charset="0"/>
                <a:cs typeface="Calibri" panose="020F0502020204030204" pitchFamily="34" charset="0"/>
              </a:rPr>
              <a:t>yokken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proliferatif</a:t>
            </a:r>
            <a:r>
              <a:rPr lang="en-US" sz="2000" dirty="0">
                <a:latin typeface="Calibri" panose="020F0502020204030204" pitchFamily="34" charset="0"/>
                <a:cs typeface="Calibri" panose="020F0502020204030204" pitchFamily="34" charset="0"/>
              </a:rPr>
              <a:t> DRP </a:t>
            </a:r>
            <a:r>
              <a:rPr lang="en-US" sz="2000" dirty="0" err="1">
                <a:latin typeface="Calibri" panose="020F0502020204030204" pitchFamily="34" charset="0"/>
                <a:cs typeface="Calibri" panose="020F0502020204030204" pitchFamily="34" charset="0"/>
              </a:rPr>
              <a:t>veya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klinik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olarak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anlamlı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makula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ödemine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ilerleme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riski</a:t>
            </a:r>
            <a:r>
              <a:rPr lang="en-US" sz="2000" dirty="0">
                <a:latin typeface="Calibri" panose="020F0502020204030204" pitchFamily="34" charset="0"/>
                <a:cs typeface="Calibri" panose="020F0502020204030204" pitchFamily="34" charset="0"/>
              </a:rPr>
              <a:t>, </a:t>
            </a:r>
          </a:p>
          <a:p>
            <a:r>
              <a:rPr lang="en-US" sz="2000" dirty="0">
                <a:latin typeface="Calibri" panose="020F0502020204030204" pitchFamily="34" charset="0"/>
                <a:cs typeface="Calibri" panose="020F0502020204030204" pitchFamily="34" charset="0"/>
              </a:rPr>
              <a:t>	HbA1C %6 </a:t>
            </a:r>
            <a:r>
              <a:rPr lang="en-US" sz="2000" dirty="0" err="1">
                <a:latin typeface="Calibri" panose="020F0502020204030204" pitchFamily="34" charset="0"/>
                <a:cs typeface="Calibri" panose="020F0502020204030204" pitchFamily="34" charset="0"/>
              </a:rPr>
              <a:t>olanlarda</a:t>
            </a:r>
            <a:r>
              <a:rPr lang="en-US" sz="2000" dirty="0">
                <a:latin typeface="Calibri" panose="020F0502020204030204" pitchFamily="34" charset="0"/>
                <a:cs typeface="Calibri" panose="020F0502020204030204" pitchFamily="34" charset="0"/>
              </a:rPr>
              <a:t> 5 </a:t>
            </a:r>
            <a:r>
              <a:rPr lang="en-US" sz="2000" dirty="0" err="1">
                <a:latin typeface="Calibri" panose="020F0502020204030204" pitchFamily="34" charset="0"/>
                <a:cs typeface="Calibri" panose="020F0502020204030204" pitchFamily="34" charset="0"/>
              </a:rPr>
              <a:t>yılda</a:t>
            </a:r>
            <a:r>
              <a:rPr lang="en-US" sz="2000" dirty="0">
                <a:latin typeface="Calibri" panose="020F0502020204030204" pitchFamily="34" charset="0"/>
                <a:cs typeface="Calibri" panose="020F0502020204030204" pitchFamily="34" charset="0"/>
              </a:rPr>
              <a:t> %1.0</a:t>
            </a:r>
          </a:p>
          <a:p>
            <a:r>
              <a:rPr lang="en-US" sz="2000" dirty="0">
                <a:latin typeface="Calibri" panose="020F0502020204030204" pitchFamily="34" charset="0"/>
                <a:cs typeface="Calibri" panose="020F0502020204030204" pitchFamily="34" charset="0"/>
              </a:rPr>
              <a:t>	HbA1C %10 </a:t>
            </a:r>
            <a:r>
              <a:rPr lang="en-US" sz="2000" dirty="0" err="1">
                <a:latin typeface="Calibri" panose="020F0502020204030204" pitchFamily="34" charset="0"/>
                <a:cs typeface="Calibri" panose="020F0502020204030204" pitchFamily="34" charset="0"/>
              </a:rPr>
              <a:t>olanlarda</a:t>
            </a:r>
            <a:r>
              <a:rPr lang="en-US" sz="2000" dirty="0">
                <a:latin typeface="Calibri" panose="020F0502020204030204" pitchFamily="34" charset="0"/>
                <a:cs typeface="Calibri" panose="020F0502020204030204" pitchFamily="34" charset="0"/>
              </a:rPr>
              <a:t> 3 </a:t>
            </a:r>
            <a:r>
              <a:rPr lang="en-US" sz="2000" dirty="0" err="1">
                <a:latin typeface="Calibri" panose="020F0502020204030204" pitchFamily="34" charset="0"/>
                <a:cs typeface="Calibri" panose="020F0502020204030204" pitchFamily="34" charset="0"/>
              </a:rPr>
              <a:t>yılda</a:t>
            </a:r>
            <a:r>
              <a:rPr lang="en-US" sz="2000" dirty="0">
                <a:latin typeface="Calibri" panose="020F0502020204030204" pitchFamily="34" charset="0"/>
                <a:cs typeface="Calibri" panose="020F0502020204030204" pitchFamily="34" charset="0"/>
              </a:rPr>
              <a:t> %4.3</a:t>
            </a:r>
          </a:p>
          <a:p>
            <a:r>
              <a:rPr lang="en-US" sz="2000" dirty="0" err="1">
                <a:latin typeface="Calibri" panose="020F0502020204030204" pitchFamily="34" charset="0"/>
                <a:cs typeface="Calibri" panose="020F0502020204030204" pitchFamily="34" charset="0"/>
              </a:rPr>
              <a:t>Yaşam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boyu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prospektif</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bir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izlemde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riskin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yüksekliği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çarpıcı</a:t>
            </a:r>
            <a:r>
              <a:rPr lang="en-US" sz="2000" dirty="0">
                <a:latin typeface="Calibri" panose="020F0502020204030204" pitchFamily="34" charset="0"/>
                <a:cs typeface="Calibri" panose="020F0502020204030204" pitchFamily="34" charset="0"/>
              </a:rPr>
              <a:t>!</a:t>
            </a:r>
          </a:p>
        </p:txBody>
      </p:sp>
      <p:sp>
        <p:nvSpPr>
          <p:cNvPr id="2" name="Title 1">
            <a:extLst>
              <a:ext uri="{FF2B5EF4-FFF2-40B4-BE49-F238E27FC236}">
                <a16:creationId xmlns:a16="http://schemas.microsoft.com/office/drawing/2014/main" id="{9315A4E9-AD87-6354-093C-104917E4880D}"/>
              </a:ext>
            </a:extLst>
          </p:cNvPr>
          <p:cNvSpPr>
            <a:spLocks noGrp="1"/>
          </p:cNvSpPr>
          <p:nvPr>
            <p:ph type="title"/>
          </p:nvPr>
        </p:nvSpPr>
        <p:spPr>
          <a:xfrm>
            <a:off x="1041482" y="240030"/>
            <a:ext cx="5258885" cy="828787"/>
          </a:xfrm>
        </p:spPr>
        <p:style>
          <a:lnRef idx="1">
            <a:schemeClr val="accent6"/>
          </a:lnRef>
          <a:fillRef idx="2">
            <a:schemeClr val="accent6"/>
          </a:fillRef>
          <a:effectRef idx="1">
            <a:schemeClr val="accent6"/>
          </a:effectRef>
          <a:fontRef idx="minor">
            <a:schemeClr val="dk1"/>
          </a:fontRef>
        </p:style>
        <p:txBody>
          <a:bodyPr>
            <a:noAutofit/>
          </a:bodyPr>
          <a:lstStyle/>
          <a:p>
            <a:r>
              <a:rPr lang="en-US" dirty="0" err="1"/>
              <a:t>Neden</a:t>
            </a:r>
            <a:r>
              <a:rPr lang="en-US" dirty="0"/>
              <a:t> Hba1c &lt;%6.5 ?</a:t>
            </a:r>
          </a:p>
        </p:txBody>
      </p:sp>
      <p:pic>
        <p:nvPicPr>
          <p:cNvPr id="6" name="Resim 5">
            <a:extLst>
              <a:ext uri="{FF2B5EF4-FFF2-40B4-BE49-F238E27FC236}">
                <a16:creationId xmlns:a16="http://schemas.microsoft.com/office/drawing/2014/main" id="{85A5960B-4D78-74DF-7440-58364C938873}"/>
              </a:ext>
            </a:extLst>
          </p:cNvPr>
          <p:cNvPicPr>
            <a:picLocks noChangeAspect="1"/>
          </p:cNvPicPr>
          <p:nvPr/>
        </p:nvPicPr>
        <p:blipFill>
          <a:blip r:embed="rId4"/>
          <a:stretch>
            <a:fillRect/>
          </a:stretch>
        </p:blipFill>
        <p:spPr>
          <a:xfrm>
            <a:off x="6905985" y="154236"/>
            <a:ext cx="5258886" cy="6549528"/>
          </a:xfrm>
          <a:prstGeom prst="rect">
            <a:avLst/>
          </a:prstGeom>
        </p:spPr>
      </p:pic>
      <p:sp>
        <p:nvSpPr>
          <p:cNvPr id="7" name="TextBox 14">
            <a:extLst>
              <a:ext uri="{FF2B5EF4-FFF2-40B4-BE49-F238E27FC236}">
                <a16:creationId xmlns:a16="http://schemas.microsoft.com/office/drawing/2014/main" id="{0337B38D-939A-9EB0-02DB-29E012773D0E}"/>
              </a:ext>
            </a:extLst>
          </p:cNvPr>
          <p:cNvSpPr txBox="1"/>
          <p:nvPr/>
        </p:nvSpPr>
        <p:spPr>
          <a:xfrm>
            <a:off x="10759490" y="2736988"/>
            <a:ext cx="782053" cy="584775"/>
          </a:xfrm>
          <a:prstGeom prst="rect">
            <a:avLst/>
          </a:prstGeom>
          <a:solidFill>
            <a:srgbClr val="92D050"/>
          </a:solidFill>
        </p:spPr>
        <p:txBody>
          <a:bodyPr wrap="square" rtlCol="0">
            <a:spAutoFit/>
          </a:bodyPr>
          <a:lstStyle/>
          <a:p>
            <a:r>
              <a:rPr lang="en-US" sz="1600" dirty="0"/>
              <a:t>Hba1c %7</a:t>
            </a:r>
          </a:p>
        </p:txBody>
      </p:sp>
      <p:sp>
        <p:nvSpPr>
          <p:cNvPr id="8" name="TextBox 13">
            <a:extLst>
              <a:ext uri="{FF2B5EF4-FFF2-40B4-BE49-F238E27FC236}">
                <a16:creationId xmlns:a16="http://schemas.microsoft.com/office/drawing/2014/main" id="{8E6B3EA9-E43B-8B44-FE52-1ABA21A1BDB0}"/>
              </a:ext>
            </a:extLst>
          </p:cNvPr>
          <p:cNvSpPr txBox="1"/>
          <p:nvPr/>
        </p:nvSpPr>
        <p:spPr>
          <a:xfrm>
            <a:off x="8360038" y="2736987"/>
            <a:ext cx="782053" cy="584775"/>
          </a:xfrm>
          <a:prstGeom prst="rect">
            <a:avLst/>
          </a:prstGeom>
          <a:solidFill>
            <a:srgbClr val="92D050"/>
          </a:solidFill>
        </p:spPr>
        <p:txBody>
          <a:bodyPr wrap="square" rtlCol="0">
            <a:spAutoFit/>
          </a:bodyPr>
          <a:lstStyle/>
          <a:p>
            <a:r>
              <a:rPr lang="en-US" sz="1600" dirty="0"/>
              <a:t>Hba1c %6</a:t>
            </a:r>
          </a:p>
        </p:txBody>
      </p:sp>
    </p:spTree>
    <p:extLst>
      <p:ext uri="{BB962C8B-B14F-4D97-AF65-F5344CB8AC3E}">
        <p14:creationId xmlns:p14="http://schemas.microsoft.com/office/powerpoint/2010/main" val="811817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90389DE-3E3D-D248-9329-3FEFCC334794}"/>
              </a:ext>
            </a:extLst>
          </p:cNvPr>
          <p:cNvSpPr>
            <a:spLocks noGrp="1"/>
          </p:cNvSpPr>
          <p:nvPr>
            <p:ph type="title"/>
          </p:nvPr>
        </p:nvSpPr>
        <p:spPr>
          <a:xfrm>
            <a:off x="557561" y="151659"/>
            <a:ext cx="10796239" cy="758165"/>
          </a:xfrm>
        </p:spPr>
        <p:style>
          <a:lnRef idx="1">
            <a:schemeClr val="accent6"/>
          </a:lnRef>
          <a:fillRef idx="2">
            <a:schemeClr val="accent6"/>
          </a:fillRef>
          <a:effectRef idx="1">
            <a:schemeClr val="accent6"/>
          </a:effectRef>
          <a:fontRef idx="minor">
            <a:schemeClr val="dk1"/>
          </a:fontRef>
        </p:style>
        <p:txBody>
          <a:bodyPr>
            <a:normAutofit/>
          </a:bodyPr>
          <a:lstStyle/>
          <a:p>
            <a:pPr algn="ctr"/>
            <a:r>
              <a:rPr lang="tr-TR" dirty="0"/>
              <a:t>İsveç’te erken dönemde </a:t>
            </a:r>
            <a:r>
              <a:rPr lang="tr-TR" dirty="0" err="1"/>
              <a:t>sensör</a:t>
            </a:r>
            <a:r>
              <a:rPr lang="tr-TR" dirty="0"/>
              <a:t> kullanımı</a:t>
            </a:r>
          </a:p>
        </p:txBody>
      </p:sp>
      <p:pic>
        <p:nvPicPr>
          <p:cNvPr id="4" name="Resim 3">
            <a:extLst>
              <a:ext uri="{FF2B5EF4-FFF2-40B4-BE49-F238E27FC236}">
                <a16:creationId xmlns:a16="http://schemas.microsoft.com/office/drawing/2014/main" id="{0796185F-AEA7-A244-B60E-5302C14A05BB}"/>
              </a:ext>
            </a:extLst>
          </p:cNvPr>
          <p:cNvPicPr>
            <a:picLocks noChangeAspect="1"/>
          </p:cNvPicPr>
          <p:nvPr/>
        </p:nvPicPr>
        <p:blipFill>
          <a:blip r:embed="rId2"/>
          <a:stretch>
            <a:fillRect/>
          </a:stretch>
        </p:blipFill>
        <p:spPr>
          <a:xfrm>
            <a:off x="557561" y="1145306"/>
            <a:ext cx="6707635" cy="4330396"/>
          </a:xfrm>
          <a:prstGeom prst="rect">
            <a:avLst/>
          </a:prstGeom>
        </p:spPr>
      </p:pic>
      <p:sp>
        <p:nvSpPr>
          <p:cNvPr id="5" name="Metin kutusu 4">
            <a:extLst>
              <a:ext uri="{FF2B5EF4-FFF2-40B4-BE49-F238E27FC236}">
                <a16:creationId xmlns:a16="http://schemas.microsoft.com/office/drawing/2014/main" id="{3DE3FD25-F1B6-9741-AC26-5998CB83DF86}"/>
              </a:ext>
            </a:extLst>
          </p:cNvPr>
          <p:cNvSpPr txBox="1"/>
          <p:nvPr/>
        </p:nvSpPr>
        <p:spPr>
          <a:xfrm>
            <a:off x="557562" y="4729734"/>
            <a:ext cx="6601522"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tr-TR" sz="2400" dirty="0">
                <a:latin typeface="Calibri" panose="020F0502020204030204" pitchFamily="34" charset="0"/>
                <a:cs typeface="Calibri" panose="020F0502020204030204" pitchFamily="34" charset="0"/>
              </a:rPr>
              <a:t>Bütün  tip 1 diyabetli çocuklar tanıdan sonraki hafta içinde </a:t>
            </a:r>
            <a:r>
              <a:rPr lang="tr-TR" sz="2400" dirty="0" err="1">
                <a:latin typeface="Calibri" panose="020F0502020204030204" pitchFamily="34" charset="0"/>
                <a:cs typeface="Calibri" panose="020F0502020204030204" pitchFamily="34" charset="0"/>
              </a:rPr>
              <a:t>sensör</a:t>
            </a:r>
            <a:r>
              <a:rPr lang="tr-TR" sz="2400" dirty="0">
                <a:latin typeface="Calibri" panose="020F0502020204030204" pitchFamily="34" charset="0"/>
                <a:cs typeface="Calibri" panose="020F0502020204030204" pitchFamily="34" charset="0"/>
              </a:rPr>
              <a:t> kullanmaya başlıyor</a:t>
            </a:r>
          </a:p>
        </p:txBody>
      </p:sp>
      <p:sp>
        <p:nvSpPr>
          <p:cNvPr id="8" name="Metin kutusu 7">
            <a:extLst>
              <a:ext uri="{FF2B5EF4-FFF2-40B4-BE49-F238E27FC236}">
                <a16:creationId xmlns:a16="http://schemas.microsoft.com/office/drawing/2014/main" id="{AC0F99DE-2189-A14E-BFE9-8481B7FA4B74}"/>
              </a:ext>
            </a:extLst>
          </p:cNvPr>
          <p:cNvSpPr txBox="1"/>
          <p:nvPr/>
        </p:nvSpPr>
        <p:spPr>
          <a:xfrm>
            <a:off x="7457805" y="4729734"/>
            <a:ext cx="4642623"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tr-TR" sz="2800" dirty="0" err="1">
                <a:latin typeface="Calibri" panose="020F0502020204030204" pitchFamily="34" charset="0"/>
                <a:cs typeface="Calibri" panose="020F0502020204030204" pitchFamily="34" charset="0"/>
              </a:rPr>
              <a:t>Sensör</a:t>
            </a:r>
            <a:r>
              <a:rPr lang="tr-TR" sz="2800" dirty="0">
                <a:latin typeface="Calibri" panose="020F0502020204030204" pitchFamily="34" charset="0"/>
                <a:cs typeface="Calibri" panose="020F0502020204030204" pitchFamily="34" charset="0"/>
              </a:rPr>
              <a:t> kullanmak, Hba1c’yi düşürmek bakımından insülin pompasından daha etkili</a:t>
            </a:r>
          </a:p>
        </p:txBody>
      </p:sp>
      <p:pic>
        <p:nvPicPr>
          <p:cNvPr id="9" name="Resim 8">
            <a:extLst>
              <a:ext uri="{FF2B5EF4-FFF2-40B4-BE49-F238E27FC236}">
                <a16:creationId xmlns:a16="http://schemas.microsoft.com/office/drawing/2014/main" id="{36AF05CE-6C9E-3C3F-72E3-34A5CC2290A3}"/>
              </a:ext>
            </a:extLst>
          </p:cNvPr>
          <p:cNvPicPr>
            <a:picLocks noChangeAspect="1"/>
          </p:cNvPicPr>
          <p:nvPr/>
        </p:nvPicPr>
        <p:blipFill>
          <a:blip r:embed="rId3"/>
          <a:stretch>
            <a:fillRect/>
          </a:stretch>
        </p:blipFill>
        <p:spPr>
          <a:xfrm>
            <a:off x="7457805" y="1160891"/>
            <a:ext cx="4386916" cy="3568843"/>
          </a:xfrm>
          <a:prstGeom prst="rect">
            <a:avLst/>
          </a:prstGeom>
        </p:spPr>
      </p:pic>
    </p:spTree>
    <p:extLst>
      <p:ext uri="{BB962C8B-B14F-4D97-AF65-F5344CB8AC3E}">
        <p14:creationId xmlns:p14="http://schemas.microsoft.com/office/powerpoint/2010/main" val="292050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7BDEC0-E7AA-3E46-AE58-49B5E98104F6}"/>
              </a:ext>
            </a:extLst>
          </p:cNvPr>
          <p:cNvSpPr>
            <a:spLocks noGrp="1"/>
          </p:cNvSpPr>
          <p:nvPr>
            <p:ph type="title"/>
          </p:nvPr>
        </p:nvSpPr>
        <p:spPr>
          <a:xfrm>
            <a:off x="370159" y="129496"/>
            <a:ext cx="7568457" cy="887774"/>
          </a:xfrm>
        </p:spPr>
        <p:style>
          <a:lnRef idx="1">
            <a:schemeClr val="accent6"/>
          </a:lnRef>
          <a:fillRef idx="2">
            <a:schemeClr val="accent6"/>
          </a:fillRef>
          <a:effectRef idx="1">
            <a:schemeClr val="accent6"/>
          </a:effectRef>
          <a:fontRef idx="minor">
            <a:schemeClr val="dk1"/>
          </a:fontRef>
        </p:style>
        <p:txBody>
          <a:bodyPr>
            <a:noAutofit/>
          </a:bodyPr>
          <a:lstStyle/>
          <a:p>
            <a:pPr algn="ctr"/>
            <a:r>
              <a:rPr lang="tr-TR" sz="2800" dirty="0"/>
              <a:t>Erken </a:t>
            </a:r>
            <a:r>
              <a:rPr lang="tr-TR" sz="2800" dirty="0" err="1"/>
              <a:t>sensör</a:t>
            </a:r>
            <a:r>
              <a:rPr lang="tr-TR" sz="2800" dirty="0"/>
              <a:t> kullanımının önemi-Barbara </a:t>
            </a:r>
            <a:r>
              <a:rPr lang="tr-TR" sz="2800" dirty="0" err="1"/>
              <a:t>Davis</a:t>
            </a:r>
            <a:r>
              <a:rPr lang="tr-TR" sz="2800" dirty="0"/>
              <a:t> Çalışması</a:t>
            </a:r>
          </a:p>
        </p:txBody>
      </p:sp>
      <p:pic>
        <p:nvPicPr>
          <p:cNvPr id="4" name="Resim 3">
            <a:extLst>
              <a:ext uri="{FF2B5EF4-FFF2-40B4-BE49-F238E27FC236}">
                <a16:creationId xmlns:a16="http://schemas.microsoft.com/office/drawing/2014/main" id="{C939A88D-3DA4-6F4F-88C8-FF89EC0894CC}"/>
              </a:ext>
            </a:extLst>
          </p:cNvPr>
          <p:cNvPicPr>
            <a:picLocks noChangeAspect="1"/>
          </p:cNvPicPr>
          <p:nvPr/>
        </p:nvPicPr>
        <p:blipFill>
          <a:blip r:embed="rId2"/>
          <a:stretch>
            <a:fillRect/>
          </a:stretch>
        </p:blipFill>
        <p:spPr>
          <a:xfrm>
            <a:off x="370159" y="1618853"/>
            <a:ext cx="7568457" cy="3730387"/>
          </a:xfrm>
          <a:prstGeom prst="rect">
            <a:avLst/>
          </a:prstGeom>
        </p:spPr>
      </p:pic>
      <p:sp>
        <p:nvSpPr>
          <p:cNvPr id="6" name="Metin kutusu 5">
            <a:extLst>
              <a:ext uri="{FF2B5EF4-FFF2-40B4-BE49-F238E27FC236}">
                <a16:creationId xmlns:a16="http://schemas.microsoft.com/office/drawing/2014/main" id="{D5C50B91-7ED6-1B4A-8355-AF3D10727F71}"/>
              </a:ext>
            </a:extLst>
          </p:cNvPr>
          <p:cNvSpPr txBox="1"/>
          <p:nvPr/>
        </p:nvSpPr>
        <p:spPr>
          <a:xfrm>
            <a:off x="8183881" y="235386"/>
            <a:ext cx="3771900" cy="594008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tr-TR" sz="2000" dirty="0">
                <a:latin typeface="Calibri" panose="020F0502020204030204" pitchFamily="34" charset="0"/>
                <a:cs typeface="Calibri" panose="020F0502020204030204" pitchFamily="34" charset="0"/>
              </a:rPr>
              <a:t>Koç Çocuk Diyabet Günleri 2021 toplantısında uzun zamandır ABD’de Barbara </a:t>
            </a:r>
            <a:r>
              <a:rPr lang="tr-TR" sz="2000" dirty="0" err="1">
                <a:latin typeface="Calibri" panose="020F0502020204030204" pitchFamily="34" charset="0"/>
                <a:cs typeface="Calibri" panose="020F0502020204030204" pitchFamily="34" charset="0"/>
              </a:rPr>
              <a:t>Davis</a:t>
            </a:r>
            <a:r>
              <a:rPr lang="tr-TR" sz="2000" dirty="0">
                <a:latin typeface="Calibri" panose="020F0502020204030204" pitchFamily="34" charset="0"/>
                <a:cs typeface="Calibri" panose="020F0502020204030204" pitchFamily="34" charset="0"/>
              </a:rPr>
              <a:t> Diyabet Merkezi’nde çalışan Dr. Halis Kaan Aktürk de bir konuşma yaptı ve kendi yaptıkları 7 yıllık bir izlem çalışmasında, tanıdan hemen sonra </a:t>
            </a:r>
            <a:r>
              <a:rPr lang="tr-TR" sz="2000" dirty="0" err="1">
                <a:latin typeface="Calibri" panose="020F0502020204030204" pitchFamily="34" charset="0"/>
                <a:cs typeface="Calibri" panose="020F0502020204030204" pitchFamily="34" charset="0"/>
              </a:rPr>
              <a:t>sensör</a:t>
            </a:r>
            <a:r>
              <a:rPr lang="tr-TR" sz="2000" dirty="0">
                <a:latin typeface="Calibri" panose="020F0502020204030204" pitchFamily="34" charset="0"/>
                <a:cs typeface="Calibri" panose="020F0502020204030204" pitchFamily="34" charset="0"/>
              </a:rPr>
              <a:t> kullanan diyabetlilerin HbA1c’lerinin %7,6 düzeyinde, kullanmayanların ise %9,8 civarında seyrettiğini, bu farkın diyabete bağlı göz, böbrek ve sinir hasarlarının önlenmesi bakımından hayati bir öneme sahip olduğunu anlattı. </a:t>
            </a:r>
            <a:r>
              <a:rPr lang="tr-TR" sz="2000" b="1" dirty="0">
                <a:latin typeface="Calibri" panose="020F0502020204030204" pitchFamily="34" charset="0"/>
                <a:cs typeface="Calibri" panose="020F0502020204030204" pitchFamily="34" charset="0"/>
              </a:rPr>
              <a:t>Bir başka deyişle, </a:t>
            </a:r>
            <a:r>
              <a:rPr lang="tr-TR" sz="2000" b="1" dirty="0" err="1">
                <a:latin typeface="Calibri" panose="020F0502020204030204" pitchFamily="34" charset="0"/>
                <a:cs typeface="Calibri" panose="020F0502020204030204" pitchFamily="34" charset="0"/>
              </a:rPr>
              <a:t>sensör</a:t>
            </a:r>
            <a:r>
              <a:rPr lang="tr-TR" sz="2000" b="1" dirty="0">
                <a:latin typeface="Calibri" panose="020F0502020204030204" pitchFamily="34" charset="0"/>
                <a:cs typeface="Calibri" panose="020F0502020204030204" pitchFamily="34" charset="0"/>
              </a:rPr>
              <a:t> kullanmak başta diyabetli çocuklar olmak üzere, tüm diyabetlilerin kaderini değiştirmektedir</a:t>
            </a:r>
            <a:r>
              <a:rPr lang="tr-TR" sz="2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863076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5">
            <a:extLst>
              <a:ext uri="{FF2B5EF4-FFF2-40B4-BE49-F238E27FC236}">
                <a16:creationId xmlns:a16="http://schemas.microsoft.com/office/drawing/2014/main" id="{8EF49030-B769-2E08-E07D-6F0BEF51CB15}"/>
              </a:ext>
            </a:extLst>
          </p:cNvPr>
          <p:cNvSpPr txBox="1">
            <a:spLocks/>
          </p:cNvSpPr>
          <p:nvPr/>
        </p:nvSpPr>
        <p:spPr>
          <a:xfrm>
            <a:off x="391952" y="95693"/>
            <a:ext cx="11714986" cy="693544"/>
          </a:xfrm>
          <a:prstGeom prst="rect">
            <a:avLst/>
          </a:prstGeom>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9pPr>
          </a:lstStyle>
          <a:p>
            <a:pPr algn="ctr"/>
            <a:r>
              <a:rPr lang="tr-TR" sz="3600" dirty="0"/>
              <a:t>Fransa’da sensör geri ödeme sistemi</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48" y="934329"/>
            <a:ext cx="3108081" cy="2286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844" y="861783"/>
            <a:ext cx="5167202" cy="290824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181" y="3842571"/>
            <a:ext cx="5449075" cy="291568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7273" y="3018740"/>
            <a:ext cx="6269665" cy="3622561"/>
          </a:xfrm>
          <a:prstGeom prst="rect">
            <a:avLst/>
          </a:prstGeom>
        </p:spPr>
      </p:pic>
    </p:spTree>
    <p:extLst>
      <p:ext uri="{BB962C8B-B14F-4D97-AF65-F5344CB8AC3E}">
        <p14:creationId xmlns:p14="http://schemas.microsoft.com/office/powerpoint/2010/main" val="2079471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5">
            <a:extLst>
              <a:ext uri="{FF2B5EF4-FFF2-40B4-BE49-F238E27FC236}">
                <a16:creationId xmlns:a16="http://schemas.microsoft.com/office/drawing/2014/main" id="{8EF49030-B769-2E08-E07D-6F0BEF51CB15}"/>
              </a:ext>
            </a:extLst>
          </p:cNvPr>
          <p:cNvSpPr txBox="1">
            <a:spLocks/>
          </p:cNvSpPr>
          <p:nvPr/>
        </p:nvSpPr>
        <p:spPr>
          <a:xfrm>
            <a:off x="7517219" y="95693"/>
            <a:ext cx="4589718" cy="1031358"/>
          </a:xfrm>
          <a:prstGeom prst="rect">
            <a:avLst/>
          </a:prstGeom>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9pPr>
          </a:lstStyle>
          <a:p>
            <a:pPr algn="ctr"/>
            <a:r>
              <a:rPr lang="tr-TR" sz="3600" dirty="0"/>
              <a:t>Çekya’da sensör geri ödeme sistemi</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405746" cy="662408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662" y="1786270"/>
            <a:ext cx="4971275" cy="3366041"/>
          </a:xfrm>
          <a:prstGeom prst="rect">
            <a:avLst/>
          </a:prstGeom>
        </p:spPr>
      </p:pic>
    </p:spTree>
    <p:extLst>
      <p:ext uri="{BB962C8B-B14F-4D97-AF65-F5344CB8AC3E}">
        <p14:creationId xmlns:p14="http://schemas.microsoft.com/office/powerpoint/2010/main" val="1712982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içeren bir resim&#10;&#10;Açıklama otomatik olarak oluşturuldu">
            <a:extLst>
              <a:ext uri="{FF2B5EF4-FFF2-40B4-BE49-F238E27FC236}">
                <a16:creationId xmlns:a16="http://schemas.microsoft.com/office/drawing/2014/main" id="{F61D900F-C3AF-A755-F56E-C47FF879D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738" y="0"/>
            <a:ext cx="6576696" cy="6858000"/>
          </a:xfrm>
          <a:prstGeom prst="rect">
            <a:avLst/>
          </a:prstGeom>
        </p:spPr>
      </p:pic>
      <p:pic>
        <p:nvPicPr>
          <p:cNvPr id="6" name="Resim 5">
            <a:extLst>
              <a:ext uri="{FF2B5EF4-FFF2-40B4-BE49-F238E27FC236}">
                <a16:creationId xmlns:a16="http://schemas.microsoft.com/office/drawing/2014/main" id="{49CB77BD-25C2-8D0B-3316-13D5A5743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920" y="2268154"/>
            <a:ext cx="8823960" cy="4440262"/>
          </a:xfrm>
          <a:prstGeom prst="rect">
            <a:avLst/>
          </a:prstGeom>
        </p:spPr>
      </p:pic>
      <p:sp>
        <p:nvSpPr>
          <p:cNvPr id="7" name="Metin kutusu 6">
            <a:extLst>
              <a:ext uri="{FF2B5EF4-FFF2-40B4-BE49-F238E27FC236}">
                <a16:creationId xmlns:a16="http://schemas.microsoft.com/office/drawing/2014/main" id="{1D0CF2F0-A588-CB0D-F7FE-53A7AEDD4E75}"/>
              </a:ext>
            </a:extLst>
          </p:cNvPr>
          <p:cNvSpPr txBox="1"/>
          <p:nvPr/>
        </p:nvSpPr>
        <p:spPr>
          <a:xfrm>
            <a:off x="340402" y="5315167"/>
            <a:ext cx="2382436" cy="830997"/>
          </a:xfrm>
          <a:prstGeom prst="rect">
            <a:avLst/>
          </a:prstGeom>
          <a:solidFill>
            <a:srgbClr val="FFC000"/>
          </a:solidFill>
        </p:spPr>
        <p:txBody>
          <a:bodyPr wrap="square" rtlCol="0">
            <a:spAutoFit/>
          </a:bodyPr>
          <a:lstStyle/>
          <a:p>
            <a:pPr algn="ctr"/>
            <a:r>
              <a:rPr lang="tr-TR" sz="4800" dirty="0" err="1">
                <a:latin typeface="Calibri" panose="020F0502020204030204" pitchFamily="34" charset="0"/>
                <a:cs typeface="Calibri" panose="020F0502020204030204" pitchFamily="34" charset="0"/>
              </a:rPr>
              <a:t>Çekya</a:t>
            </a:r>
            <a:endParaRPr lang="tr-TR" sz="4800" dirty="0">
              <a:latin typeface="Calibri" panose="020F0502020204030204" pitchFamily="34" charset="0"/>
              <a:cs typeface="Calibri" panose="020F0502020204030204" pitchFamily="34" charset="0"/>
            </a:endParaRPr>
          </a:p>
        </p:txBody>
      </p:sp>
      <p:sp>
        <p:nvSpPr>
          <p:cNvPr id="2" name="Metin kutusu 1">
            <a:extLst>
              <a:ext uri="{FF2B5EF4-FFF2-40B4-BE49-F238E27FC236}">
                <a16:creationId xmlns:a16="http://schemas.microsoft.com/office/drawing/2014/main" id="{FBFBF68D-93F1-EA96-E1F8-EC25958BF27D}"/>
              </a:ext>
            </a:extLst>
          </p:cNvPr>
          <p:cNvSpPr txBox="1"/>
          <p:nvPr/>
        </p:nvSpPr>
        <p:spPr>
          <a:xfrm>
            <a:off x="137160" y="228600"/>
            <a:ext cx="2788920" cy="452431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tr-TR" sz="3600" dirty="0" err="1">
                <a:latin typeface="Calibri" panose="020F0502020204030204" pitchFamily="34" charset="0"/>
                <a:cs typeface="Calibri" panose="020F0502020204030204" pitchFamily="34" charset="0"/>
              </a:rPr>
              <a:t>Sensörlerin</a:t>
            </a:r>
            <a:r>
              <a:rPr lang="tr-TR" sz="3600" dirty="0">
                <a:latin typeface="Calibri" panose="020F0502020204030204" pitchFamily="34" charset="0"/>
                <a:cs typeface="Calibri" panose="020F0502020204030204" pitchFamily="34" charset="0"/>
              </a:rPr>
              <a:t> Sosyal Güvenlik Kurumlarınca ödeme kapsamına alınmasının etkisi</a:t>
            </a:r>
          </a:p>
        </p:txBody>
      </p:sp>
    </p:spTree>
    <p:extLst>
      <p:ext uri="{BB962C8B-B14F-4D97-AF65-F5344CB8AC3E}">
        <p14:creationId xmlns:p14="http://schemas.microsoft.com/office/powerpoint/2010/main" val="219551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6"/>
        </a:lnRef>
        <a:fillRef idx="2">
          <a:schemeClr val="accent6"/>
        </a:fillRef>
        <a:effectRef idx="1">
          <a:schemeClr val="accent6"/>
        </a:effectRef>
        <a:fontRef idx="minor">
          <a:schemeClr val="dk1"/>
        </a:fontRef>
      </a:style>
    </a:spDef>
  </a:objectDefaults>
  <a:extraClrSchemeLst/>
</a:theme>
</file>

<file path=ppt/theme/theme2.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TotalTime>
  <Words>1501</Words>
  <Application>Microsoft Macintosh PowerPoint</Application>
  <PresentationFormat>Geniş ekran</PresentationFormat>
  <Paragraphs>131</Paragraphs>
  <Slides>17</Slides>
  <Notes>3</Notes>
  <HiddenSlides>0</HiddenSlides>
  <MMClips>0</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17</vt:i4>
      </vt:variant>
    </vt:vector>
  </HeadingPairs>
  <TitlesOfParts>
    <vt:vector size="20" baseType="lpstr">
      <vt:lpstr>Arial</vt:lpstr>
      <vt:lpstr>Calibri</vt:lpstr>
      <vt:lpstr>Office Teması</vt:lpstr>
      <vt:lpstr>Ülkemizdeki Tip 1 diyabetli çocukların sensörlere eşit erişimi ile ilgili temel/güncel konular</vt:lpstr>
      <vt:lpstr>Sensörlerin tip 1 diyabetli çocukların yaşamına etkisi ne kadar gerçek?</vt:lpstr>
      <vt:lpstr>Hiperglisemi/yüksek HbA1c’nin etkileri</vt:lpstr>
      <vt:lpstr>Neden Hba1c &lt;%6.5 ?</vt:lpstr>
      <vt:lpstr>İsveç’te erken dönemde sensör kullanımı</vt:lpstr>
      <vt:lpstr>Erken sensör kullanımının önemi-Barbara Davis Çalışması</vt:lpstr>
      <vt:lpstr>PowerPoint Sunusu</vt:lpstr>
      <vt:lpstr>PowerPoint Sunusu</vt:lpstr>
      <vt:lpstr>PowerPoint Sunusu</vt:lpstr>
      <vt:lpstr>Koç Üniversitesi Çocuk Diyabet Merkezi’nde izlenen Tip 1 diyabetli çocukların metabolik kontrol durumu-2022</vt:lpstr>
      <vt:lpstr>Bütün sensörler aynı işlevi görür mü?</vt:lpstr>
      <vt:lpstr>Ülkemizdeki tip 1 diyabetli çocuk sayısı ve sensör ödeme önceliği?</vt:lpstr>
      <vt:lpstr>3 Kasım 2022 Sağlık Bakanlığı Toplantısı</vt:lpstr>
      <vt:lpstr>Sensörlerin ödenmesi konusunda ülkemizdeki süreç ve son durum</vt:lpstr>
      <vt:lpstr>İlkeler ve öneriler</vt:lpstr>
      <vt:lpstr>Sensörler diyabetli çocukların hakkıdır</vt:lpstr>
      <vt:lpstr>Çok 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Şükrü Hatun</dc:creator>
  <cp:lastModifiedBy>Şükrü Hatun</cp:lastModifiedBy>
  <cp:revision>50</cp:revision>
  <dcterms:created xsi:type="dcterms:W3CDTF">2022-09-10T06:59:08Z</dcterms:created>
  <dcterms:modified xsi:type="dcterms:W3CDTF">2022-11-05T06:52:14Z</dcterms:modified>
</cp:coreProperties>
</file>