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84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839" r:id="rId17"/>
    <p:sldId id="8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4" d="100"/>
          <a:sy n="104" d="100"/>
        </p:scale>
        <p:origin x="-21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EE057-6FA9-974B-885B-9B830ED47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0E11A8-EDB3-2148-8836-DEBB42936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1A3BE-9AA9-4C45-A5AB-E38309D4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C530B-F8EA-8C48-B2BA-E5A743CC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0F69F0-ADD5-D94D-8280-638D57C4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08B20-742F-E745-A995-B5CE6EAD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B86140-67EF-8441-960D-91C976544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A1A13-4428-ED4B-A1FA-40D4A2C3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8069E-BEB2-1740-85C3-ABBD5F1F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A13326-F8AA-CB4A-B642-605CDEDF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9CF1CF-8B32-C44A-8B05-3F7DC1F0A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8DD022-26A2-764D-A68E-55333D791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20F64-3EE4-7647-96F1-52E865B7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72A922-51D1-A24D-9FD7-2CD5DECD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1B9BB-C019-FB42-85D2-7A83EDF8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4F4B-16D2-7449-A21E-27EEE658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0506B-2D16-D94E-9F9A-6BF0D8E6A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1E668-73D8-6F43-BC13-3B98BE05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80DAFA-5593-F140-A991-1EF889F1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003764-B47A-B446-9572-377F0D01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F3DC5-D292-F046-B6E0-E82ADB45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A867E4-07E6-954E-B0B1-2BAE27172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4B9F79-24DC-EB49-83D1-3EA3B12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4DF45-BA00-B24B-B502-422D7300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ECABC-46C1-1245-A0C5-90C6A054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62C48-FBDE-E546-B4C9-60FFCCAD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381C5E-AE70-B640-AE39-E3D55BD20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4FDC57-6EFA-5743-94B4-AEC4241F5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D92A9-BE85-DF4B-90BA-219AD25A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C35AF-D351-F64A-B524-8A7534E9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BD27BD-CD5D-4E4D-8683-4CBAA8BA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03126-5AF8-1145-B780-974CEC45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5D805-C88F-354A-BF0F-B980FC814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55BCBF-E531-154D-95BB-F5DA9DDF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FA84A9-FC3D-AC43-852A-79554CF03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894A48-65D5-CF48-A54D-EE746941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EDEBA5-3CC2-D34D-B78B-185B7796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43CC53-E24D-2F44-8478-A1C1DFDD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540F2A-C2F8-BA4C-BA98-A614937D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D9B0F-F36D-1E40-80EF-67518784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B8A936-BBE6-864F-B733-BE726DAC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1F2FBD-18AE-5C4F-9BC6-A7F99622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D3CB28-1402-D249-A84F-2A018182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4D5F82-5E45-A946-AB06-8BE2999E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2C04FA-5EE0-4B43-851D-301F3D0D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AA842B-03FE-D944-AA64-BF0767CA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D6F4C-24E1-2F4E-821F-73444A8C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A8B070-B544-3F4B-8ABC-031E927E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A3180B-4488-0745-8C00-032A85146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21D0BD-99D3-6F41-960A-457CDA48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9EC9EF-2F66-AD44-BE58-C47A6233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742B4B-A251-624D-AB1D-4F279EC3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4B45A-3252-2041-B3CA-97218E7D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C04082-4477-164A-8AC2-D9AC79777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C4E79-9165-DA44-AB3E-8B7EC0F8C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965F08-D973-7747-AADE-5B7BE37A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A5CA8D-6DA6-954A-8597-CDB2527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38D35-D174-C940-BF34-AB1C8C28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15C637-FC9E-8240-973D-AB4AB65C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92061D-34F8-CC41-8272-020EED20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5965E-E77F-0E4F-A866-0617E9230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6896-4720-DE49-8E8B-CFA40D211D0C}" type="datetimeFigureOut">
              <a:rPr lang="en-US" smtClean="0"/>
              <a:t>18.12.20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C1E826-D081-9841-8199-89A463450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13880-B1F7-BC4D-A2CD-785E6E55E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9372-880C-1C4D-8920-A643157B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3F379AA-85C0-CB46-9BB8-05899CCAC297}"/>
              </a:ext>
            </a:extLst>
          </p:cNvPr>
          <p:cNvSpPr txBox="1">
            <a:spLocks/>
          </p:cNvSpPr>
          <p:nvPr/>
        </p:nvSpPr>
        <p:spPr>
          <a:xfrm>
            <a:off x="1436317" y="871843"/>
            <a:ext cx="9144000" cy="2557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BB0562-4F73-E34A-9FCF-1F1B6043E5F4}"/>
              </a:ext>
            </a:extLst>
          </p:cNvPr>
          <p:cNvSpPr/>
          <p:nvPr/>
        </p:nvSpPr>
        <p:spPr>
          <a:xfrm>
            <a:off x="977030" y="176394"/>
            <a:ext cx="10647123" cy="21308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Çocuk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Gastoenteroloji </a:t>
            </a:r>
            <a:r>
              <a:rPr lang="en-US" sz="3600" b="1" dirty="0" err="1" smtClean="0">
                <a:solidFill>
                  <a:schemeClr val="tx1"/>
                </a:solidFill>
              </a:rPr>
              <a:t>Uzmanlarının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Tip 1 </a:t>
            </a:r>
            <a:r>
              <a:rPr lang="en-US" sz="3600" b="1" dirty="0" err="1">
                <a:solidFill>
                  <a:schemeClr val="tx1"/>
                </a:solidFill>
              </a:rPr>
              <a:t>Diyabetli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Çocuklarda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Çölyak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Hastalığı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Tanısı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Tedavi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Süreci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ile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İlgili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Tutumları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BD1C661-FEEA-9349-BBCB-1888EB1025C6}"/>
              </a:ext>
            </a:extLst>
          </p:cNvPr>
          <p:cNvSpPr/>
          <p:nvPr/>
        </p:nvSpPr>
        <p:spPr>
          <a:xfrm>
            <a:off x="1121749" y="3002669"/>
            <a:ext cx="4974251" cy="255715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Doç. Dr. </a:t>
            </a:r>
            <a:r>
              <a:rPr lang="tr-TR" sz="2800" b="1" dirty="0" smtClean="0">
                <a:solidFill>
                  <a:schemeClr val="tx1"/>
                </a:solidFill>
              </a:rPr>
              <a:t>Nuray Uslu Kızılkan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Koç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Üniversitesi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Tıp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Fakültesi</a:t>
            </a:r>
            <a:endParaRPr lang="en-US" sz="24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Çocuk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Gastroenteroloji</a:t>
            </a:r>
            <a:r>
              <a:rPr lang="en-US" sz="2400" b="1" i="1" dirty="0" smtClean="0">
                <a:solidFill>
                  <a:schemeClr val="tx1"/>
                </a:solidFill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Hepatoloji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ve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Beslenme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Bilim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Dalı</a:t>
            </a:r>
          </a:p>
        </p:txBody>
      </p:sp>
      <p:pic>
        <p:nvPicPr>
          <p:cNvPr id="10" name="Resim 2" descr="metin, kişi, atletik oyun içeren bir resim&#10;&#10;Açıklama otomatik olarak oluşturuldu">
            <a:extLst>
              <a:ext uri="{FF2B5EF4-FFF2-40B4-BE49-F238E27FC236}">
                <a16:creationId xmlns:a16="http://schemas.microsoft.com/office/drawing/2014/main" xmlns="" id="{08454D7E-ED4B-394E-ADFF-A43F4DA2E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64" y="2571751"/>
            <a:ext cx="4974251" cy="4286249"/>
          </a:xfrm>
          <a:prstGeom prst="rect">
            <a:avLst/>
          </a:prstGeom>
        </p:spPr>
      </p:pic>
      <p:pic>
        <p:nvPicPr>
          <p:cNvPr id="1026" name="Picture 2" descr="hayalinikeşfet - Koç Üniversitesi">
            <a:extLst>
              <a:ext uri="{FF2B5EF4-FFF2-40B4-BE49-F238E27FC236}">
                <a16:creationId xmlns:a16="http://schemas.microsoft.com/office/drawing/2014/main" xmlns="" id="{5116CA88-A401-B24A-80C9-6A82D13C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" y="5849654"/>
            <a:ext cx="1131481" cy="9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6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F6F3A-C5CA-FA41-86AE-75658947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8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Çalıştığınız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merkezde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Çocuk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Endokrino</a:t>
            </a:r>
            <a:r>
              <a:rPr lang="en-US" sz="3600" b="1" dirty="0" err="1" smtClean="0">
                <a:solidFill>
                  <a:srgbClr val="C00000"/>
                </a:solidFill>
              </a:rPr>
              <a:t>lojisi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bölümü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ile</a:t>
            </a:r>
            <a:r>
              <a:rPr lang="en-US" sz="3600" b="1" dirty="0">
                <a:solidFill>
                  <a:srgbClr val="C00000"/>
                </a:solidFill>
              </a:rPr>
              <a:t> Tip 1 </a:t>
            </a:r>
            <a:r>
              <a:rPr lang="en-US" sz="3600" b="1" dirty="0" err="1">
                <a:solidFill>
                  <a:srgbClr val="C00000"/>
                </a:solidFill>
              </a:rPr>
              <a:t>diyabetli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çocuklarda</a:t>
            </a:r>
            <a:r>
              <a:rPr lang="en-US" sz="3600" b="1" dirty="0">
                <a:solidFill>
                  <a:srgbClr val="C00000"/>
                </a:solidFill>
              </a:rPr>
              <a:t> gluten </a:t>
            </a:r>
            <a:r>
              <a:rPr lang="en-US" sz="3600" b="1" dirty="0" err="1">
                <a:solidFill>
                  <a:srgbClr val="C00000"/>
                </a:solidFill>
              </a:rPr>
              <a:t>enteropatisi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taranması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tanısı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tedavisi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konusunda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yazılı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bir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algoritmanız</a:t>
            </a:r>
            <a:r>
              <a:rPr lang="en-US" sz="3600" b="1" dirty="0">
                <a:solidFill>
                  <a:srgbClr val="C00000"/>
                </a:solidFill>
              </a:rPr>
              <a:t> var </a:t>
            </a:r>
            <a:r>
              <a:rPr lang="en-US" sz="3600" b="1" dirty="0" err="1">
                <a:solidFill>
                  <a:srgbClr val="C00000"/>
                </a:solidFill>
              </a:rPr>
              <a:t>mı</a:t>
            </a:r>
            <a:r>
              <a:rPr lang="en-US" sz="3600" b="1" dirty="0">
                <a:solidFill>
                  <a:srgbClr val="C00000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2184773-7E10-CE4D-B4EE-1740EFCFE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56465"/>
              </p:ext>
            </p:extLst>
          </p:nvPr>
        </p:nvGraphicFramePr>
        <p:xfrm>
          <a:off x="1714500" y="2590986"/>
          <a:ext cx="87630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658">
                  <a:extLst>
                    <a:ext uri="{9D8B030D-6E8A-4147-A177-3AD203B41FA5}">
                      <a16:colId xmlns:a16="http://schemas.microsoft.com/office/drawing/2014/main" xmlns="" val="3490593028"/>
                    </a:ext>
                  </a:extLst>
                </a:gridCol>
                <a:gridCol w="2487342">
                  <a:extLst>
                    <a:ext uri="{9D8B030D-6E8A-4147-A177-3AD203B41FA5}">
                      <a16:colId xmlns:a16="http://schemas.microsoft.com/office/drawing/2014/main" xmlns="" val="160627553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36573722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754184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Evet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5.1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3511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Bazı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konuları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konuştuk</a:t>
                      </a:r>
                      <a:r>
                        <a:rPr lang="en-US" sz="2400" dirty="0">
                          <a:effectLst/>
                        </a:rPr>
                        <a:t> ama </a:t>
                      </a:r>
                      <a:r>
                        <a:rPr lang="en-US" sz="2400" dirty="0" err="1">
                          <a:effectLst/>
                        </a:rPr>
                        <a:t>yazılı</a:t>
                      </a:r>
                      <a:r>
                        <a:rPr lang="en-US" sz="2400" dirty="0">
                          <a:effectLst/>
                        </a:rPr>
                        <a:t> hale </a:t>
                      </a:r>
                      <a:r>
                        <a:rPr lang="en-US" sz="2400" dirty="0" err="1">
                          <a:effectLst/>
                        </a:rPr>
                        <a:t>getirmedik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</a:t>
                      </a:r>
                      <a:r>
                        <a:rPr lang="tr-TR" sz="2400" dirty="0" smtClean="0">
                          <a:effectLst/>
                        </a:rPr>
                        <a:t>1.2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72717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Hayır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43.6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11866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718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7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A072A-C61A-514B-807E-D6A145EE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Tip 1 </a:t>
            </a:r>
            <a:r>
              <a:rPr lang="en-US" sz="4000" b="1" dirty="0" err="1">
                <a:solidFill>
                  <a:srgbClr val="C00000"/>
                </a:solidFill>
              </a:rPr>
              <a:t>diyabetli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çocuklarla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ilgili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genel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olarak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aşağıdaki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seçeneği</a:t>
            </a:r>
            <a:r>
              <a:rPr lang="en-US" sz="4000" b="1" dirty="0">
                <a:solidFill>
                  <a:srgbClr val="C00000"/>
                </a:solidFill>
              </a:rPr>
              <a:t>/</a:t>
            </a:r>
            <a:r>
              <a:rPr lang="en-US" sz="4000" b="1" dirty="0" err="1">
                <a:solidFill>
                  <a:srgbClr val="C00000"/>
                </a:solidFill>
              </a:rPr>
              <a:t>seçenekleri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tercih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ederim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9513471-5660-AA49-BBAC-61BD2E48A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589449"/>
              </p:ext>
            </p:extLst>
          </p:nvPr>
        </p:nvGraphicFramePr>
        <p:xfrm>
          <a:off x="838200" y="1924863"/>
          <a:ext cx="9855819" cy="2924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9476">
                  <a:extLst>
                    <a:ext uri="{9D8B030D-6E8A-4147-A177-3AD203B41FA5}">
                      <a16:colId xmlns:a16="http://schemas.microsoft.com/office/drawing/2014/main" xmlns="" val="3366570409"/>
                    </a:ext>
                  </a:extLst>
                </a:gridCol>
                <a:gridCol w="2343865">
                  <a:extLst>
                    <a:ext uri="{9D8B030D-6E8A-4147-A177-3AD203B41FA5}">
                      <a16:colId xmlns:a16="http://schemas.microsoft.com/office/drawing/2014/main" xmlns="" val="1096714093"/>
                    </a:ext>
                  </a:extLst>
                </a:gridCol>
                <a:gridCol w="2542478">
                  <a:extLst>
                    <a:ext uri="{9D8B030D-6E8A-4147-A177-3AD203B41FA5}">
                      <a16:colId xmlns:a16="http://schemas.microsoft.com/office/drawing/2014/main" xmlns="" val="41824878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5673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Pediatrik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endokrinologların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tanı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anında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izlemde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tTG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-IgA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çocukları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antikor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titresini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dikkate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almadan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göndermesini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isterim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79.5</a:t>
                      </a:r>
                      <a:r>
                        <a:rPr lang="en-US" sz="2000" dirty="0" smtClean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153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Pediatrik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endokrinoloji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uzmanların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geçerli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güncel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bilgilere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insiyatif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kullanmasını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gerekli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gördükleri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vakaları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yönlendirmesini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ederim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20.5</a:t>
                      </a:r>
                      <a:r>
                        <a:rPr lang="en-US" sz="2000" dirty="0" smtClean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9351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207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5D3FF-9A0A-FD49-93D7-1CB43EF7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166"/>
            <a:ext cx="10515600" cy="112913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Tip 1 </a:t>
            </a:r>
            <a:r>
              <a:rPr lang="en-US" sz="2800" b="1" dirty="0" err="1">
                <a:solidFill>
                  <a:srgbClr val="FF0000"/>
                </a:solidFill>
              </a:rPr>
              <a:t>Diyabet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tanısı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anında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bakılan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tTG</a:t>
            </a:r>
            <a:r>
              <a:rPr lang="en-US" sz="2800" b="1" dirty="0">
                <a:solidFill>
                  <a:srgbClr val="FF0000"/>
                </a:solidFill>
              </a:rPr>
              <a:t>-IgA </a:t>
            </a:r>
            <a:r>
              <a:rPr lang="en-US" sz="2800" b="1" dirty="0" err="1">
                <a:solidFill>
                  <a:srgbClr val="FF0000"/>
                </a:solidFill>
              </a:rPr>
              <a:t>sonucuyla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benden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konsültasyon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istenen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çölyak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semptomları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olmayan</a:t>
            </a:r>
            <a:r>
              <a:rPr lang="en-US" sz="2800" b="1" dirty="0">
                <a:solidFill>
                  <a:srgbClr val="FF0000"/>
                </a:solidFill>
              </a:rPr>
              <a:t> Tip 1 </a:t>
            </a:r>
            <a:r>
              <a:rPr lang="en-US" sz="2800" b="1" dirty="0" err="1">
                <a:solidFill>
                  <a:srgbClr val="FF0000"/>
                </a:solidFill>
              </a:rPr>
              <a:t>diyabetli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çocuk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için</a:t>
            </a:r>
            <a:r>
              <a:rPr lang="en-US" sz="2800" b="1" dirty="0">
                <a:solidFill>
                  <a:srgbClr val="FF0000"/>
                </a:solidFill>
              </a:rPr>
              <a:t>;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07316DE-7E2E-134B-98DF-08D540995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54225"/>
              </p:ext>
            </p:extLst>
          </p:nvPr>
        </p:nvGraphicFramePr>
        <p:xfrm>
          <a:off x="838200" y="1840305"/>
          <a:ext cx="9556593" cy="462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7790">
                  <a:extLst>
                    <a:ext uri="{9D8B030D-6E8A-4147-A177-3AD203B41FA5}">
                      <a16:colId xmlns:a16="http://schemas.microsoft.com/office/drawing/2014/main" xmlns="" val="1572153832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xmlns="" val="679503738"/>
                    </a:ext>
                  </a:extLst>
                </a:gridCol>
                <a:gridCol w="1451515">
                  <a:extLst>
                    <a:ext uri="{9D8B030D-6E8A-4147-A177-3AD203B41FA5}">
                      <a16:colId xmlns:a16="http://schemas.microsoft.com/office/drawing/2014/main" xmlns="" val="4180431663"/>
                    </a:ext>
                  </a:extLst>
                </a:gridCol>
              </a:tblGrid>
              <a:tr h="20002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1185594659"/>
                  </a:ext>
                </a:extLst>
              </a:tr>
              <a:tr h="4155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sınırın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üstünde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pozitif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tTGA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-IgA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çocuklara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yaparım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15.4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3246728658"/>
                  </a:ext>
                </a:extLst>
              </a:tr>
              <a:tr h="4155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sınırın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katından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yüksek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tTGA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-IgA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çocuklara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yaparım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12.8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1778613087"/>
                  </a:ext>
                </a:extLst>
              </a:tr>
              <a:tr h="4155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sınırın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katından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yüksek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tTGA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-IgA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düzeyi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bütün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çocuklara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endoskopi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yaparım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2.6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1044394710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sınırın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lütfen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kendi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yaklaşımınıza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uyan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rakam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yazınız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katından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yüksek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TGA-IgA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çocuklara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yaparım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2.6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36185579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sınırın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katından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yüksek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olmayan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bütün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çocukların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antikor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düzeylerini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3-6 ay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bakar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buna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endoskopi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kararı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veririm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41.0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tr-TR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1154788734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sınırın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katından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yüksek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olmayan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çocukların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düzeylerini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3-6 ay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tekrar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göre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kararı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veririm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7.7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2463750144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tTGA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-IgA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pozitif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vakalarda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titresini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dikkate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almadan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düzeylerini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3-6 ay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tekrar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göre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kararı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veririm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7.7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4191694488"/>
                  </a:ext>
                </a:extLst>
              </a:tr>
              <a:tr h="520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yaşından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küçük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çocuklarda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tTGA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-IgA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titresi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&lt; 5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düzeylerini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3-6 ay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sonra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tekrar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bakar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buna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göre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kararı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veririm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0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1622054308"/>
                  </a:ext>
                </a:extLst>
              </a:tr>
              <a:tr h="1500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Kendi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seçeneğinizi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yazınız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10.3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465378451"/>
                  </a:ext>
                </a:extLst>
              </a:tr>
              <a:tr h="1500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06" marR="37506" marT="0" marB="0" anchor="ctr"/>
                </a:tc>
                <a:extLst>
                  <a:ext uri="{0D108BD9-81ED-4DB2-BD59-A6C34878D82A}">
                    <a16:rowId xmlns:a16="http://schemas.microsoft.com/office/drawing/2014/main" xmlns="" val="37362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5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51B30-15CB-004E-8879-F2420B12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95" y="-314497"/>
            <a:ext cx="10515600" cy="870551"/>
          </a:xfrm>
        </p:spPr>
        <p:txBody>
          <a:bodyPr>
            <a:no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5ECCAD3-28C2-BB4E-8C4A-CCB2FA838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18660"/>
              </p:ext>
            </p:extLst>
          </p:nvPr>
        </p:nvGraphicFramePr>
        <p:xfrm>
          <a:off x="1011195" y="395418"/>
          <a:ext cx="10515600" cy="7155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104169296"/>
                    </a:ext>
                  </a:extLst>
                </a:gridCol>
              </a:tblGrid>
              <a:tr h="589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Serbest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Cevaplar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40878259"/>
                  </a:ext>
                </a:extLst>
              </a:tr>
              <a:tr h="4194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Dokutransglutaminaz antikoru 10 katından yüksek olanlara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direk endoskopi yaparım. On kattan daha az yüksek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olanlara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ise EMA pozitifse endoskopi yaparım.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24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sınırın 3 katından yüksek olmayan olgularda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 ay sonra seroloji tekrarı isterim. İki üç yaşınaltında antikor titresinin düşük bulunabileceğini de gözönünde tutarım. Ancak bununla beraber endosopi invaziv bir işlem olduğu için olguları dikkatli seçmeye çalışırım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24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sınırın üst sınırının 3 kat yüksekliğine uaşan ve geçen olgularda endoksopi endikasyonunu daha rahat veririm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24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sınıra çok yakın pozitif değerleri 5-6 ay sonra kontrol ederim. Diğer pozitifliklerde biyopsi yapmayı tercih ederim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0737631"/>
                  </a:ext>
                </a:extLst>
              </a:tr>
              <a:tr h="1097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37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06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492D9-A54D-BF4F-90E6-EE7E9E9F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9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Genel </a:t>
            </a:r>
            <a:r>
              <a:rPr lang="en-US" b="1" dirty="0" err="1">
                <a:solidFill>
                  <a:srgbClr val="C00000"/>
                </a:solidFill>
              </a:rPr>
              <a:t>yaklaşım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bakımından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aşağıdaki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önerileri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tercih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ederim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birden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fazla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seçenek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işaretlenebilir</a:t>
            </a:r>
            <a:r>
              <a:rPr lang="en-US" b="1" dirty="0">
                <a:solidFill>
                  <a:srgbClr val="C00000"/>
                </a:solidFill>
              </a:rPr>
              <a:t>.)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BAE1F5F-CDD9-D449-B808-3C43176C9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34314"/>
              </p:ext>
            </p:extLst>
          </p:nvPr>
        </p:nvGraphicFramePr>
        <p:xfrm>
          <a:off x="838199" y="1346785"/>
          <a:ext cx="10410372" cy="539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8430">
                  <a:extLst>
                    <a:ext uri="{9D8B030D-6E8A-4147-A177-3AD203B41FA5}">
                      <a16:colId xmlns:a16="http://schemas.microsoft.com/office/drawing/2014/main" xmlns="" val="4020752442"/>
                    </a:ext>
                  </a:extLst>
                </a:gridCol>
                <a:gridCol w="1990614">
                  <a:extLst>
                    <a:ext uri="{9D8B030D-6E8A-4147-A177-3AD203B41FA5}">
                      <a16:colId xmlns:a16="http://schemas.microsoft.com/office/drawing/2014/main" xmlns="" val="3387055250"/>
                    </a:ext>
                  </a:extLst>
                </a:gridCol>
                <a:gridCol w="3031328">
                  <a:extLst>
                    <a:ext uri="{9D8B030D-6E8A-4147-A177-3AD203B41FA5}">
                      <a16:colId xmlns:a16="http://schemas.microsoft.com/office/drawing/2014/main" xmlns="" val="2409294440"/>
                    </a:ext>
                  </a:extLst>
                </a:gridCol>
              </a:tblGrid>
              <a:tr h="5427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7755358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Tanı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için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Human leukocyte antigen DQ2-/ DQ8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bakılmasını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öneririm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6.1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1975345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</a:rPr>
                        <a:t>Tanıdan şüphem varsa HLA DQ2/DQ8 bakılmasını</a:t>
                      </a:r>
                      <a:r>
                        <a:rPr lang="tr-TR" sz="1600" baseline="0" dirty="0" smtClean="0">
                          <a:effectLst/>
                          <a:latin typeface="+mn-lt"/>
                        </a:rPr>
                        <a:t> öneririm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28.6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3958475"/>
                  </a:ext>
                </a:extLst>
              </a:tr>
              <a:tr h="6058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İlk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yapmaya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karar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vermediysem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mutlaka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endomysial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antibodies (EMA-IgA)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bakarım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20.4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0450677"/>
                  </a:ext>
                </a:extLst>
              </a:tr>
              <a:tr h="9179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Tanı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anında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sonraki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izlemlerde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tTGA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-IgA normal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sınırın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üzerindeyse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Endomisyum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-IgA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antikoru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pozitifse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biyopsi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yapmadan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çölyak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tanısı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koyup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tedavi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başlarım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3.1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6458715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Antikor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düzeyi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ne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olursa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olsun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sonucu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olmadan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tedavi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başlamam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28.6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7792805"/>
                  </a:ext>
                </a:extLst>
              </a:tr>
              <a:tr h="6058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Antikor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düzeyi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ne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olursa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olsun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endoskopi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sonucu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olmadan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tedavi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başlanmasını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desteklemem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2925690"/>
                  </a:ext>
                </a:extLst>
              </a:tr>
              <a:tr h="4070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olarak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vaka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atlamaktansa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şüphede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kaldığım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durumda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yaparım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tr-TR" sz="1600" dirty="0" smtClean="0">
                          <a:effectLst/>
                        </a:rPr>
                        <a:t>3.3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1044393"/>
                  </a:ext>
                </a:extLst>
              </a:tr>
              <a:tr h="4161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935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84071-CAE2-434C-A5E0-4A26001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5" y="630691"/>
            <a:ext cx="109474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Genel </a:t>
            </a:r>
            <a:r>
              <a:rPr lang="en-US" b="1" dirty="0" err="1">
                <a:solidFill>
                  <a:srgbClr val="C00000"/>
                </a:solidFill>
              </a:rPr>
              <a:t>öneriler</a:t>
            </a:r>
            <a:r>
              <a:rPr lang="en-US" b="1" dirty="0">
                <a:solidFill>
                  <a:srgbClr val="C00000"/>
                </a:solidFill>
              </a:rPr>
              <a:t> (Bu </a:t>
            </a:r>
            <a:r>
              <a:rPr lang="en-US" b="1" dirty="0" err="1">
                <a:solidFill>
                  <a:srgbClr val="C00000"/>
                </a:solidFill>
              </a:rPr>
              <a:t>konu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ilgili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serbest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düşüncelerinizi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yazınız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DDC74B6-9C81-234A-B012-99E97ADEF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07933"/>
              </p:ext>
            </p:extLst>
          </p:nvPr>
        </p:nvGraphicFramePr>
        <p:xfrm>
          <a:off x="1048658" y="1532242"/>
          <a:ext cx="10555514" cy="5276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5514">
                  <a:extLst>
                    <a:ext uri="{9D8B030D-6E8A-4147-A177-3AD203B41FA5}">
                      <a16:colId xmlns:a16="http://schemas.microsoft.com/office/drawing/2014/main" xmlns="" val="3507150215"/>
                    </a:ext>
                  </a:extLst>
                </a:gridCol>
              </a:tblGrid>
              <a:tr h="59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517880507"/>
                  </a:ext>
                </a:extLst>
              </a:tr>
              <a:tr h="68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yerde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merkezde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bütün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lab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imkanları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yok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şartlar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optimal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değil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Bu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nedenle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Tip !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tTGA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pozitif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titresi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belli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olmayan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hastalarda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yapıyorum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Ancak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klinik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olarak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hastayı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takip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İçime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sinmeyen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silik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çölyak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tanısı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almış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hastalarda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klinik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takibime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göre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gerekirse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"challenge" test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yaparak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kesin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tanıya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077168388"/>
                  </a:ext>
                </a:extLst>
              </a:tr>
              <a:tr h="59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Hastanın semptomunu da dikkate alırım. TTG titresini 3-6 ay aralıklarla tekrar tekrar isteyebilirim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668888396"/>
                  </a:ext>
                </a:extLst>
              </a:tr>
              <a:tr h="68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Yeni tanı döneminde çok sık yüksek titre pozitif olgular geliyor, hızlı endoskopi ve biyopsi marsh tip2 ile sonuçlanıyor. Tip 2 nin patologdan patologa çok değişen gri bir zon olduğunu düşünüyorum. Diyeti hemen başlama konusunda çekincelerim oluyor. Artık diabet dışı gis semptomu olmayan hastalarda 3 ay sonra titre kontrolü tarafına kayıyorum.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274410041"/>
                  </a:ext>
                </a:extLst>
              </a:tr>
              <a:tr h="59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HLA DQ2 ve DQ8 markerlarını, negatif ise hastayı çölyak açısından takipten çıkarmak için bakmak isterim.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3163513884"/>
                  </a:ext>
                </a:extLst>
              </a:tr>
              <a:tr h="59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ESPGHAN Ttg IgA ve EMA IgA normalin 10 katından fazla ise biyopsisiz tanı öneriyor. Türkiye'de günlük pratiğimde biyopsisiz tanıyı tercih etmesem de pandemi döneminde bu tanı kriterini uyguladığım oldu.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674231551"/>
                  </a:ext>
                </a:extLst>
              </a:tr>
              <a:tr h="597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Diabeti olan ve Çölyak tanısı koyduğum hastaların önemli bir kısmında antikor titresi bakılıyor fakat rutin istemde olduğu ve sonucu geç çıktığı için aileyi uyarmaz iseniz bize gelişleri 3-6 ay geç olabiliyor. Sonuç takibi konusunda uyarmak gerekli.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410217861"/>
                  </a:ext>
                </a:extLst>
              </a:tr>
              <a:tr h="815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yüksek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değilse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yani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yaklaşık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altındaysa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mutlaka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titreleri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1-3 ay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arasında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kontrol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Titrede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artış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varsa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açısından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değerlendiriyorum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bulgular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uyumlu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değilse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kesinlikle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diyet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başlamıyorum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takibe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alıyorum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3-6 ay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arası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takipte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titre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yüksekliği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varsa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 ay -1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yıl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arası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endoskopi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tekrarı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açısından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değerlenditiyorum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349864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5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ocks to buy: RIL, Maruti, UltraTech among 11 stocks that analysts say can  deliver gains in 2-3 weeks - The Economic Times">
            <a:extLst>
              <a:ext uri="{FF2B5EF4-FFF2-40B4-BE49-F238E27FC236}">
                <a16:creationId xmlns:a16="http://schemas.microsoft.com/office/drawing/2014/main" xmlns="" id="{5FB91EE3-F227-E546-8C8D-8F67FE588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32128"/>
          <a:stretch/>
        </p:blipFill>
        <p:spPr bwMode="auto">
          <a:xfrm>
            <a:off x="213472" y="407987"/>
            <a:ext cx="4078315" cy="5760173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Arc 136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3E167-59BC-154F-8B7B-A8544C4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78" y="10938"/>
            <a:ext cx="5721484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Sonuçlar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0896C-5E85-D343-A54B-9080DB0A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54" y="1189972"/>
            <a:ext cx="6788009" cy="5448821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err="1"/>
              <a:t>Tarama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çoğunlukla</a:t>
            </a:r>
            <a:r>
              <a:rPr lang="en-US" sz="2400" dirty="0"/>
              <a:t> TTG-IgA </a:t>
            </a:r>
            <a:r>
              <a:rPr lang="en-US" sz="2400" dirty="0" err="1"/>
              <a:t>istenmekte</a:t>
            </a:r>
            <a:endParaRPr lang="en-US" sz="2400" dirty="0"/>
          </a:p>
          <a:p>
            <a:r>
              <a:rPr lang="en-US" sz="2400" dirty="0" err="1"/>
              <a:t>Özellikle</a:t>
            </a:r>
            <a:r>
              <a:rPr lang="en-US" sz="2400" dirty="0"/>
              <a:t> 2 </a:t>
            </a:r>
            <a:r>
              <a:rPr lang="en-US" sz="2400" dirty="0" err="1"/>
              <a:t>yaş</a:t>
            </a:r>
            <a:r>
              <a:rPr lang="en-US" sz="2400" dirty="0"/>
              <a:t> </a:t>
            </a:r>
            <a:r>
              <a:rPr lang="en-US" sz="2400" dirty="0" err="1"/>
              <a:t>altı</a:t>
            </a:r>
            <a:r>
              <a:rPr lang="en-US" sz="2400" dirty="0"/>
              <a:t> </a:t>
            </a:r>
            <a:r>
              <a:rPr lang="en-US" sz="2400" dirty="0" err="1"/>
              <a:t>çocuklarda</a:t>
            </a:r>
            <a:r>
              <a:rPr lang="en-US" sz="2400" dirty="0"/>
              <a:t> </a:t>
            </a:r>
            <a:r>
              <a:rPr lang="en-US" sz="2400" dirty="0" err="1"/>
              <a:t>bakılması</a:t>
            </a:r>
            <a:r>
              <a:rPr lang="en-US" sz="2400" dirty="0"/>
              <a:t> önerilen ‘’</a:t>
            </a:r>
            <a:r>
              <a:rPr lang="en-US" sz="2400" dirty="0" err="1" smtClean="0"/>
              <a:t>deamidated</a:t>
            </a:r>
            <a:r>
              <a:rPr lang="en-US" sz="2400" dirty="0" smtClean="0"/>
              <a:t> </a:t>
            </a:r>
            <a:r>
              <a:rPr lang="en-US" sz="2400" dirty="0"/>
              <a:t>gliadin </a:t>
            </a:r>
            <a:r>
              <a:rPr lang="en-US" sz="2400" dirty="0" err="1"/>
              <a:t>antikorları</a:t>
            </a:r>
            <a:r>
              <a:rPr lang="en-US" sz="2400" dirty="0"/>
              <a:t>” </a:t>
            </a:r>
            <a:r>
              <a:rPr lang="en-US" sz="2400" dirty="0" err="1"/>
              <a:t>çoğu</a:t>
            </a:r>
            <a:r>
              <a:rPr lang="en-US" sz="2400" dirty="0"/>
              <a:t> </a:t>
            </a:r>
            <a:r>
              <a:rPr lang="en-US" sz="2400" dirty="0" err="1"/>
              <a:t>merkezde</a:t>
            </a:r>
            <a:r>
              <a:rPr lang="en-US" sz="2400" dirty="0"/>
              <a:t> </a:t>
            </a:r>
            <a:r>
              <a:rPr lang="en-US" sz="2400" dirty="0" err="1"/>
              <a:t>bakılamıyor</a:t>
            </a:r>
            <a:endParaRPr lang="en-US" sz="2400" dirty="0"/>
          </a:p>
          <a:p>
            <a:r>
              <a:rPr lang="en-US" sz="2400" dirty="0"/>
              <a:t>HLA-</a:t>
            </a:r>
            <a:r>
              <a:rPr lang="en-US" sz="2400" dirty="0" err="1"/>
              <a:t>Doku</a:t>
            </a:r>
            <a:r>
              <a:rPr lang="en-US" sz="2400" dirty="0"/>
              <a:t> </a:t>
            </a:r>
            <a:r>
              <a:rPr lang="en-US" sz="2400" dirty="0" err="1"/>
              <a:t>grupları</a:t>
            </a:r>
            <a:r>
              <a:rPr lang="en-US" sz="2400" dirty="0"/>
              <a:t> </a:t>
            </a: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nadiren</a:t>
            </a:r>
            <a:r>
              <a:rPr lang="en-US" sz="2400" dirty="0" smtClean="0"/>
              <a:t> </a:t>
            </a:r>
            <a:r>
              <a:rPr lang="en-US" sz="2400" dirty="0" err="1" smtClean="0"/>
              <a:t>isteniyor</a:t>
            </a:r>
            <a:r>
              <a:rPr lang="en-US" sz="2400" dirty="0" smtClean="0"/>
              <a:t>/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kısım</a:t>
            </a:r>
            <a:r>
              <a:rPr lang="en-US" sz="2400" dirty="0" smtClean="0"/>
              <a:t> </a:t>
            </a:r>
            <a:r>
              <a:rPr lang="en-US" sz="2400" dirty="0" err="1" smtClean="0"/>
              <a:t>taramdan</a:t>
            </a:r>
            <a:r>
              <a:rPr lang="en-US" sz="2400" dirty="0" smtClean="0"/>
              <a:t> </a:t>
            </a:r>
            <a:r>
              <a:rPr lang="en-US" sz="2400" dirty="0" err="1" smtClean="0"/>
              <a:t>çıkarmak</a:t>
            </a:r>
            <a:r>
              <a:rPr lang="en-US" sz="2400" dirty="0" smtClean="0"/>
              <a:t> </a:t>
            </a:r>
            <a:r>
              <a:rPr lang="en-US" sz="2400" dirty="0" err="1" smtClean="0"/>
              <a:t>amaçlı</a:t>
            </a:r>
            <a:r>
              <a:rPr lang="en-US" sz="2400" dirty="0" smtClean="0"/>
              <a:t> </a:t>
            </a:r>
            <a:r>
              <a:rPr lang="en-US" sz="2400" dirty="0" err="1" smtClean="0"/>
              <a:t>istiyor</a:t>
            </a:r>
            <a:r>
              <a:rPr lang="en-US" sz="2400" dirty="0" smtClean="0"/>
              <a:t> (20/39)</a:t>
            </a:r>
            <a:endParaRPr lang="en-US" sz="2400" dirty="0"/>
          </a:p>
          <a:p>
            <a:r>
              <a:rPr lang="en-US" sz="2400" dirty="0" err="1"/>
              <a:t>Pediatrik</a:t>
            </a:r>
            <a:r>
              <a:rPr lang="en-US" sz="2400" dirty="0"/>
              <a:t> </a:t>
            </a:r>
            <a:r>
              <a:rPr lang="en-US" sz="2400" dirty="0" err="1" smtClean="0"/>
              <a:t>gastroenterologlar</a:t>
            </a:r>
            <a:r>
              <a:rPr lang="en-US" sz="2400" dirty="0" smtClean="0"/>
              <a:t> </a:t>
            </a:r>
            <a:r>
              <a:rPr lang="en-US" sz="2400" dirty="0" err="1" smtClean="0"/>
              <a:t>tanı</a:t>
            </a:r>
            <a:r>
              <a:rPr lang="en-US" sz="2400" dirty="0" smtClean="0"/>
              <a:t> </a:t>
            </a:r>
            <a:r>
              <a:rPr lang="en-US" sz="2400" dirty="0" err="1"/>
              <a:t>anında</a:t>
            </a:r>
            <a:r>
              <a:rPr lang="en-US" sz="2400" dirty="0"/>
              <a:t> TTG-IgA (+)</a:t>
            </a:r>
            <a:r>
              <a:rPr lang="en-US" sz="2400" dirty="0" err="1"/>
              <a:t>liği</a:t>
            </a:r>
            <a:r>
              <a:rPr lang="en-US" sz="2400" dirty="0"/>
              <a:t> </a:t>
            </a:r>
            <a:r>
              <a:rPr lang="en-US" sz="2400" dirty="0" err="1"/>
              <a:t>saptandığında</a:t>
            </a:r>
            <a:r>
              <a:rPr lang="en-US" sz="2400" dirty="0"/>
              <a:t> </a:t>
            </a:r>
            <a:r>
              <a:rPr lang="en-US" sz="2400" dirty="0" err="1"/>
              <a:t>antikor</a:t>
            </a:r>
            <a:r>
              <a:rPr lang="en-US" sz="2400" dirty="0"/>
              <a:t> </a:t>
            </a:r>
            <a:r>
              <a:rPr lang="en-US" sz="2400" dirty="0" err="1"/>
              <a:t>titresi</a:t>
            </a:r>
            <a:r>
              <a:rPr lang="en-US" sz="2400" dirty="0"/>
              <a:t>/</a:t>
            </a:r>
            <a:r>
              <a:rPr lang="en-US" sz="2400" dirty="0" err="1"/>
              <a:t>semptom</a:t>
            </a:r>
            <a:r>
              <a:rPr lang="en-US" sz="2400" dirty="0"/>
              <a:t> </a:t>
            </a:r>
            <a:r>
              <a:rPr lang="en-US" sz="2400" dirty="0" err="1"/>
              <a:t>varlığından</a:t>
            </a:r>
            <a:r>
              <a:rPr lang="en-US" sz="2400" dirty="0"/>
              <a:t> </a:t>
            </a:r>
            <a:r>
              <a:rPr lang="en-US" sz="2400" dirty="0" err="1"/>
              <a:t>bağımsız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 smtClean="0"/>
              <a:t>hastaların</a:t>
            </a:r>
            <a:r>
              <a:rPr lang="en-US" sz="2400" dirty="0" smtClean="0"/>
              <a:t> </a:t>
            </a:r>
            <a:r>
              <a:rPr lang="en-US" sz="2400" dirty="0" err="1" smtClean="0"/>
              <a:t>yönlendirilmesini</a:t>
            </a:r>
            <a:r>
              <a:rPr lang="en-US" sz="2400" dirty="0" smtClean="0"/>
              <a:t> </a:t>
            </a:r>
            <a:r>
              <a:rPr lang="en-US" sz="2400" dirty="0" err="1" smtClean="0"/>
              <a:t>istiyor</a:t>
            </a:r>
            <a:r>
              <a:rPr lang="en-US" sz="2400" dirty="0" smtClean="0"/>
              <a:t>/hasta </a:t>
            </a:r>
            <a:r>
              <a:rPr lang="en-US" sz="2400" dirty="0" err="1" smtClean="0"/>
              <a:t>atlamak</a:t>
            </a:r>
            <a:r>
              <a:rPr lang="en-US" sz="2400" dirty="0" smtClean="0"/>
              <a:t> </a:t>
            </a:r>
            <a:r>
              <a:rPr lang="en-US" sz="2400" dirty="0" err="1" smtClean="0"/>
              <a:t>istemiyor</a:t>
            </a:r>
            <a:endParaRPr lang="en-US" sz="24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6679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tocks to buy: RIL, Maruti, UltraTech among 11 stocks that analysts say can  deliver gains in 2-3 weeks - The Economic Times">
            <a:extLst>
              <a:ext uri="{FF2B5EF4-FFF2-40B4-BE49-F238E27FC236}">
                <a16:creationId xmlns:a16="http://schemas.microsoft.com/office/drawing/2014/main" xmlns="" id="{5FB91EE3-F227-E546-8C8D-8F67FE588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32128"/>
          <a:stretch/>
        </p:blipFill>
        <p:spPr bwMode="auto">
          <a:xfrm>
            <a:off x="213472" y="407987"/>
            <a:ext cx="4078315" cy="5760173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Arc 136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3E167-59BC-154F-8B7B-A8544C4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78" y="10938"/>
            <a:ext cx="5721484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Sonuçlar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0896C-5E85-D343-A54B-9080DB0A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54" y="1189972"/>
            <a:ext cx="6788009" cy="5448821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/>
              <a:t>Ped</a:t>
            </a:r>
            <a:r>
              <a:rPr lang="en-US" sz="2400" dirty="0" smtClean="0"/>
              <a:t> </a:t>
            </a:r>
            <a:r>
              <a:rPr lang="en-US" sz="2400" dirty="0" err="1" smtClean="0"/>
              <a:t>gastroenterologların</a:t>
            </a:r>
            <a:r>
              <a:rPr lang="en-US" sz="2400" dirty="0" smtClean="0"/>
              <a:t> tip 1 DM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çocuklarda</a:t>
            </a:r>
            <a:r>
              <a:rPr lang="en-US" sz="2400" dirty="0" smtClean="0"/>
              <a:t> </a:t>
            </a:r>
            <a:r>
              <a:rPr lang="en-US" sz="2400" dirty="0" err="1" smtClean="0"/>
              <a:t>tTGA</a:t>
            </a:r>
            <a:r>
              <a:rPr lang="en-US" sz="2400" dirty="0" smtClean="0"/>
              <a:t> </a:t>
            </a:r>
            <a:r>
              <a:rPr lang="en-US" sz="2400" dirty="0" err="1" smtClean="0"/>
              <a:t>titresine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karar</a:t>
            </a:r>
            <a:r>
              <a:rPr lang="en-US" sz="2400" dirty="0" smtClean="0"/>
              <a:t> </a:t>
            </a:r>
            <a:r>
              <a:rPr lang="en-US" sz="2400" dirty="0" err="1" smtClean="0"/>
              <a:t>vermede</a:t>
            </a:r>
            <a:r>
              <a:rPr lang="en-US" sz="2400" dirty="0" smtClean="0"/>
              <a:t> </a:t>
            </a:r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farklılıkları</a:t>
            </a:r>
            <a:r>
              <a:rPr lang="en-US" sz="2400" dirty="0" smtClean="0"/>
              <a:t> </a:t>
            </a:r>
            <a:r>
              <a:rPr lang="en-US" sz="2400" dirty="0" err="1" smtClean="0"/>
              <a:t>mevcut</a:t>
            </a:r>
            <a:endParaRPr lang="en-US" sz="2400" dirty="0" smtClean="0"/>
          </a:p>
          <a:p>
            <a:r>
              <a:rPr lang="en-US" sz="2400" dirty="0" err="1" smtClean="0"/>
              <a:t>Büyük</a:t>
            </a:r>
            <a:r>
              <a:rPr lang="en-US" sz="2400" dirty="0" smtClean="0"/>
              <a:t> </a:t>
            </a:r>
            <a:r>
              <a:rPr lang="en-US" sz="2400" dirty="0" err="1" smtClean="0"/>
              <a:t>çoğunluk</a:t>
            </a:r>
            <a:r>
              <a:rPr lang="en-US" sz="2400" dirty="0" smtClean="0"/>
              <a:t>&gt;x10 </a:t>
            </a:r>
            <a:r>
              <a:rPr lang="en-US" sz="2400" dirty="0" err="1" smtClean="0"/>
              <a:t>tTGA</a:t>
            </a:r>
            <a:r>
              <a:rPr lang="en-US" sz="2400" dirty="0" smtClean="0"/>
              <a:t> </a:t>
            </a:r>
            <a:r>
              <a:rPr lang="en-US" sz="2400" dirty="0" err="1" smtClean="0"/>
              <a:t>titrelerinde</a:t>
            </a:r>
            <a:r>
              <a:rPr lang="en-US" sz="2400" dirty="0" smtClean="0"/>
              <a:t> bile </a:t>
            </a:r>
            <a:r>
              <a:rPr lang="en-US" sz="2400" dirty="0" err="1" smtClean="0"/>
              <a:t>endoskopi</a:t>
            </a:r>
            <a:r>
              <a:rPr lang="en-US" sz="2400" dirty="0" smtClean="0"/>
              <a:t> </a:t>
            </a:r>
            <a:r>
              <a:rPr lang="en-US" sz="2400" dirty="0" err="1" smtClean="0"/>
              <a:t>tanısı</a:t>
            </a:r>
            <a:r>
              <a:rPr lang="en-US" sz="2400" dirty="0" smtClean="0"/>
              <a:t> </a:t>
            </a:r>
            <a:r>
              <a:rPr lang="en-US" sz="2400" dirty="0" err="1" smtClean="0"/>
              <a:t>olmadan</a:t>
            </a:r>
            <a:r>
              <a:rPr lang="en-US" sz="2400" dirty="0"/>
              <a:t> </a:t>
            </a:r>
            <a:r>
              <a:rPr lang="en-US" sz="2400" dirty="0" err="1" smtClean="0"/>
              <a:t>diyet</a:t>
            </a:r>
            <a:r>
              <a:rPr lang="en-US" sz="2400" dirty="0" smtClean="0"/>
              <a:t> </a:t>
            </a:r>
            <a:r>
              <a:rPr lang="en-US" sz="2400" dirty="0" err="1" smtClean="0"/>
              <a:t>eliminasyonu</a:t>
            </a:r>
            <a:r>
              <a:rPr lang="en-US" sz="2400" dirty="0" smtClean="0"/>
              <a:t> </a:t>
            </a:r>
            <a:r>
              <a:rPr lang="en-US" sz="2400" dirty="0" err="1" smtClean="0"/>
              <a:t>yapmıyor</a:t>
            </a:r>
            <a:r>
              <a:rPr lang="en-US" sz="2400" dirty="0" smtClean="0"/>
              <a:t>/</a:t>
            </a:r>
            <a:r>
              <a:rPr lang="en-US" sz="2400" dirty="0" err="1" smtClean="0"/>
              <a:t>önermiyorlar</a:t>
            </a:r>
            <a:endParaRPr lang="en-US" sz="2400" dirty="0"/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Ped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endokrinoloji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gastroenteroloji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bölümleri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arasındaki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işbirliği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güçlendirilmeli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Yazılı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algoritmalara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ihtiyaç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var</a:t>
            </a:r>
            <a:r>
              <a:rPr lang="en-US" sz="2400" b="1" dirty="0" smtClean="0">
                <a:solidFill>
                  <a:srgbClr val="00B050"/>
                </a:solidFill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</a:rPr>
              <a:t>antikor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bakılma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zamanı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kaç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katı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6403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Qualtrics</a:t>
            </a:r>
            <a:r>
              <a:rPr lang="en-US" dirty="0" smtClean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gönderilen</a:t>
            </a:r>
            <a:endParaRPr lang="en-US" dirty="0"/>
          </a:p>
          <a:p>
            <a:r>
              <a:rPr lang="en-US" dirty="0"/>
              <a:t>13 </a:t>
            </a:r>
            <a:r>
              <a:rPr lang="en-US" dirty="0" err="1"/>
              <a:t>sorudan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anket</a:t>
            </a:r>
            <a:endParaRPr lang="en-US" dirty="0"/>
          </a:p>
          <a:p>
            <a:r>
              <a:rPr lang="en-US" dirty="0" err="1"/>
              <a:t>Katılımcı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tr-TR" dirty="0"/>
              <a:t>:39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6A94E-B7DE-DF43-88CC-7CCA0B62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99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Katılan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merkezler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3D2289-8E14-E34A-AF50-4BE633CA3387}"/>
              </a:ext>
            </a:extLst>
          </p:cNvPr>
          <p:cNvSpPr txBox="1"/>
          <p:nvPr/>
        </p:nvSpPr>
        <p:spPr>
          <a:xfrm>
            <a:off x="4241800" y="1255790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2D7E2AB-A269-3442-86BA-B32FAAA7FF0A}"/>
              </a:ext>
            </a:extLst>
          </p:cNvPr>
          <p:cNvSpPr/>
          <p:nvPr/>
        </p:nvSpPr>
        <p:spPr>
          <a:xfrm>
            <a:off x="8486852" y="3693176"/>
            <a:ext cx="1919094" cy="17151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32 </a:t>
            </a:r>
            <a:r>
              <a:rPr lang="en-US" sz="3200" b="1" dirty="0" smtClean="0">
                <a:solidFill>
                  <a:schemeClr val="tx1"/>
                </a:solidFill>
              </a:rPr>
              <a:t>MERKEZ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8829"/>
              </p:ext>
            </p:extLst>
          </p:nvPr>
        </p:nvGraphicFramePr>
        <p:xfrm>
          <a:off x="924697" y="1487434"/>
          <a:ext cx="2844114" cy="4048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114">
                  <a:extLst>
                    <a:ext uri="{9D8B030D-6E8A-4147-A177-3AD203B41FA5}">
                      <a16:colId xmlns:a16="http://schemas.microsoft.com/office/drawing/2014/main" xmlns="" val="147918061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Amerikan hastanesi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35397995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prf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cemil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taşçıoğlu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sehir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hastanesi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1635083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Şişli Hamidiye Etfal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4751776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Dr. Safi konuk eğitim ve araştırma hastanesi çocuk gastroenteroloji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9148847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Ümraniye eğitim ve araştırma hastanesi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893175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Sancaktepe eğitim ve Araştırma Hastanesi Çocuk Gastroenteroloji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3664954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Pamukkale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üniversitesi</a:t>
                      </a:r>
                      <a:r>
                        <a:rPr lang="en-US" sz="1100" dirty="0">
                          <a:effectLst/>
                        </a:rPr>
                        <a:t> tıp </a:t>
                      </a:r>
                      <a:r>
                        <a:rPr lang="en-US" sz="1100" dirty="0" err="1">
                          <a:effectLst/>
                        </a:rPr>
                        <a:t>fakültesi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39290660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GAZİ ÜNİVERSİTESİ ÇOCUK GASTROENTEROLOJİ BİLİM DALI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37233568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kocaeli üniversitesi tıp fakültesi cocuk gastroenterolojisi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5064450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Başkent üniversitesi Adana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3237538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Adana Şehir Eğitim Araltırma Hastanesi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41182764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Kırıkkale Üniv. Tıp Fak. Araştırma-Uygulama hastanesi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5410859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Başkent Üniversitesi Çocuk Gastroenteroloji Bilim Dalı Ankara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1873546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Kocaeli Üniversitesi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22404428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Ankara </a:t>
                      </a:r>
                      <a:r>
                        <a:rPr lang="en-US" sz="1100" dirty="0" err="1">
                          <a:effectLst/>
                        </a:rPr>
                        <a:t>Şehir</a:t>
                      </a:r>
                      <a:r>
                        <a:rPr lang="en-US" sz="1100" dirty="0">
                          <a:effectLst/>
                        </a:rPr>
                        <a:t> Hastanesi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85" marR="45085" marT="0" marB="0" anchor="ctr"/>
                </a:tc>
                <a:extLst>
                  <a:ext uri="{0D108BD9-81ED-4DB2-BD59-A6C34878D82A}">
                    <a16:rowId xmlns:a16="http://schemas.microsoft.com/office/drawing/2014/main" xmlns="" val="93454975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15589"/>
              </p:ext>
            </p:extLst>
          </p:nvPr>
        </p:nvGraphicFramePr>
        <p:xfrm>
          <a:off x="4727694" y="1389325"/>
          <a:ext cx="2871711" cy="5197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711">
                  <a:extLst>
                    <a:ext uri="{9D8B030D-6E8A-4147-A177-3AD203B41FA5}">
                      <a16:colId xmlns:a16="http://schemas.microsoft.com/office/drawing/2014/main" xmlns="" val="3137484737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 Dr Cemil Taşçıoğlu Şehir Hst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88361746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Afyonkarahisar Saglik bilimleri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0524353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Bezmialem vakıf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85838160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Sağlık Bilimleri Üniversitesi Hamidiye Tıp Fakültesi Ümraniye Eğitim ve Araştırma Hastanesi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5050346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Ankara Üniversitesi Tıp Fakültesi Çocuk Gastroenteroloji bilim dalı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55370757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Ondokuz Mayıs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71372793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GAZİ ÜNİVERSİTESİ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1073173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Ankara Tıp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426081822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Marmara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83645286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şişli Hamidiye Eftal EAH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4593108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Adana Şehir EA hastanesi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69057124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Selçuk Üniversitesi tıp fakültesi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64712133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Ankara üniversitesi Çocuk Gastroenteroloji Bilim Dalı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311538681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Şişli Memorial Hastanesi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03695594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Marashlife Hastanesi-Kahramanmaraş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69865397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İzmir Katip Çelebi Üniversitesi, Tepecik Eğitim ve Araştırma Hastanesi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94840290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Medipol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124977554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Dörtçelik Çocuk Hastanesi/Bursa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391300017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Gülhane eah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342243761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İstanbul EAH Süleymaniye KDÇ Hastanesi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753344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İstanbul Tıp Fakültesi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68332021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Ege Üniversitesi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429253407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Diyarbakir çocuk hastalıkları hastanesi çocuk gastroenteroloji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385905301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Çorum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Hitit</a:t>
                      </a:r>
                      <a:r>
                        <a:rPr lang="en-US" sz="1000" dirty="0">
                          <a:effectLst/>
                        </a:rPr>
                        <a:t> Üniversitesi </a:t>
                      </a:r>
                      <a:r>
                        <a:rPr lang="en-US" sz="1000" dirty="0" err="1">
                          <a:effectLst/>
                        </a:rPr>
                        <a:t>Çorum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Eğitim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Araştırma</a:t>
                      </a:r>
                      <a:r>
                        <a:rPr lang="en-US" sz="1000" dirty="0">
                          <a:effectLst/>
                        </a:rPr>
                        <a:t> Hastanesi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400" marR="42400" marT="0" marB="0" anchor="ctr"/>
                </a:tc>
                <a:extLst>
                  <a:ext uri="{0D108BD9-81ED-4DB2-BD59-A6C34878D82A}">
                    <a16:rowId xmlns:a16="http://schemas.microsoft.com/office/drawing/2014/main" xmlns="" val="27907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İzleminizdeki Tip1 DM ve </a:t>
            </a:r>
            <a:r>
              <a:rPr lang="tr-TR" b="1" dirty="0" smtClean="0">
                <a:solidFill>
                  <a:srgbClr val="FF0000"/>
                </a:solidFill>
              </a:rPr>
              <a:t>ÇH </a:t>
            </a:r>
            <a:r>
              <a:rPr lang="tr-TR" b="1" dirty="0" smtClean="0">
                <a:solidFill>
                  <a:srgbClr val="FF0000"/>
                </a:solidFill>
              </a:rPr>
              <a:t>olan Hasta Sayısı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320746"/>
              </p:ext>
            </p:extLst>
          </p:nvPr>
        </p:nvGraphicFramePr>
        <p:xfrm>
          <a:off x="838200" y="3277364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26492037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321207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4803107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6830917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517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&lt;20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66.67%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4824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20-50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30.77%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56496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50-100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2.56%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52768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&gt;100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0.00%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55301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5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95518-487D-BE45-8304-F333E7C2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Anti </a:t>
            </a:r>
            <a:r>
              <a:rPr lang="en-US" sz="4000" b="1" dirty="0" err="1">
                <a:solidFill>
                  <a:srgbClr val="C00000"/>
                </a:solidFill>
              </a:rPr>
              <a:t>Doku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Transglutaminaz-</a:t>
            </a:r>
            <a:r>
              <a:rPr lang="en-US" sz="4000" b="1" dirty="0" err="1" smtClean="0">
                <a:solidFill>
                  <a:srgbClr val="C00000"/>
                </a:solidFill>
              </a:rPr>
              <a:t>Ig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A </a:t>
            </a:r>
            <a:r>
              <a:rPr lang="en-US" sz="4000" b="1" dirty="0" err="1">
                <a:solidFill>
                  <a:srgbClr val="C00000"/>
                </a:solidFill>
              </a:rPr>
              <a:t>birimi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6A7669A-54CD-8642-A5FF-E098FE1D1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17906"/>
              </p:ext>
            </p:extLst>
          </p:nvPr>
        </p:nvGraphicFramePr>
        <p:xfrm>
          <a:off x="2152650" y="2755652"/>
          <a:ext cx="7886700" cy="2453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5259262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02041775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7168126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n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50558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IU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.2%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81271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RU ( Relative Units)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2800" dirty="0" smtClean="0">
                          <a:effectLst/>
                          <a:latin typeface="+mn-lt"/>
                        </a:rPr>
                        <a:t>2.8</a:t>
                      </a:r>
                      <a:r>
                        <a:rPr lang="en-US" sz="2800" dirty="0" smtClean="0">
                          <a:effectLst/>
                          <a:latin typeface="+mn-lt"/>
                        </a:rPr>
                        <a:t>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64129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Total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100%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848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58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D0DB21-95D6-3C4C-8E71-9A3A2B74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548315"/>
            <a:ext cx="11909503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Merkezinizdeki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laboratuvar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antikor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titresi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veriyor</a:t>
            </a:r>
            <a:r>
              <a:rPr lang="en-US" sz="4000" b="1" dirty="0">
                <a:solidFill>
                  <a:srgbClr val="C00000"/>
                </a:solidFill>
              </a:rPr>
              <a:t> mu?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8575DD8-B8D9-B845-B369-58324695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55277"/>
              </p:ext>
            </p:extLst>
          </p:nvPr>
        </p:nvGraphicFramePr>
        <p:xfrm>
          <a:off x="1918938" y="1894242"/>
          <a:ext cx="8896815" cy="296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605">
                  <a:extLst>
                    <a:ext uri="{9D8B030D-6E8A-4147-A177-3AD203B41FA5}">
                      <a16:colId xmlns:a16="http://schemas.microsoft.com/office/drawing/2014/main" xmlns="" val="9628551"/>
                    </a:ext>
                  </a:extLst>
                </a:gridCol>
                <a:gridCol w="2965605">
                  <a:extLst>
                    <a:ext uri="{9D8B030D-6E8A-4147-A177-3AD203B41FA5}">
                      <a16:colId xmlns:a16="http://schemas.microsoft.com/office/drawing/2014/main" xmlns="" val="1925070051"/>
                    </a:ext>
                  </a:extLst>
                </a:gridCol>
                <a:gridCol w="2965605">
                  <a:extLst>
                    <a:ext uri="{9D8B030D-6E8A-4147-A177-3AD203B41FA5}">
                      <a16:colId xmlns:a16="http://schemas.microsoft.com/office/drawing/2014/main" xmlns="" val="998942260"/>
                    </a:ext>
                  </a:extLst>
                </a:gridCol>
              </a:tblGrid>
              <a:tr h="4413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7811590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Evet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</a:t>
                      </a:r>
                      <a:r>
                        <a:rPr lang="tr-TR" sz="2400" dirty="0" smtClean="0">
                          <a:effectLst/>
                        </a:rPr>
                        <a:t>4.9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8503015"/>
                  </a:ext>
                </a:extLst>
              </a:tr>
              <a:tr h="4516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Hayır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err="1">
                          <a:effectLst/>
                        </a:rPr>
                        <a:t>Yalnızca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pozitif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veya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negatif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olarak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sonuç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geliyor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5.1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99076691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412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6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70DB8-CF59-474D-BB0F-4D812D6A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4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Merkezinizde</a:t>
            </a:r>
            <a:r>
              <a:rPr lang="en-US" b="1" dirty="0">
                <a:solidFill>
                  <a:srgbClr val="C00000"/>
                </a:solidFill>
              </a:rPr>
              <a:t> anti </a:t>
            </a:r>
            <a:r>
              <a:rPr lang="en-US" b="1" dirty="0" err="1">
                <a:solidFill>
                  <a:srgbClr val="C00000"/>
                </a:solidFill>
              </a:rPr>
              <a:t>endomisium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antikorları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(EMA-IgA) </a:t>
            </a:r>
            <a:r>
              <a:rPr lang="en-US" b="1" dirty="0" err="1">
                <a:solidFill>
                  <a:srgbClr val="C00000"/>
                </a:solidFill>
              </a:rPr>
              <a:t>çalışılıyor</a:t>
            </a:r>
            <a:r>
              <a:rPr lang="en-US" b="1" dirty="0">
                <a:solidFill>
                  <a:srgbClr val="C00000"/>
                </a:solidFill>
              </a:rPr>
              <a:t> mu?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B99B1A8-7A92-914F-BB1E-462B18813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7640"/>
              </p:ext>
            </p:extLst>
          </p:nvPr>
        </p:nvGraphicFramePr>
        <p:xfrm>
          <a:off x="1948675" y="2328192"/>
          <a:ext cx="8294649" cy="2024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883">
                  <a:extLst>
                    <a:ext uri="{9D8B030D-6E8A-4147-A177-3AD203B41FA5}">
                      <a16:colId xmlns:a16="http://schemas.microsoft.com/office/drawing/2014/main" xmlns="" val="1107738255"/>
                    </a:ext>
                  </a:extLst>
                </a:gridCol>
                <a:gridCol w="2764883">
                  <a:extLst>
                    <a:ext uri="{9D8B030D-6E8A-4147-A177-3AD203B41FA5}">
                      <a16:colId xmlns:a16="http://schemas.microsoft.com/office/drawing/2014/main" xmlns="" val="2732304414"/>
                    </a:ext>
                  </a:extLst>
                </a:gridCol>
                <a:gridCol w="2764883">
                  <a:extLst>
                    <a:ext uri="{9D8B030D-6E8A-4147-A177-3AD203B41FA5}">
                      <a16:colId xmlns:a16="http://schemas.microsoft.com/office/drawing/2014/main" xmlns="" val="903555171"/>
                    </a:ext>
                  </a:extLst>
                </a:gridCol>
              </a:tblGrid>
              <a:tr h="5061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1119442"/>
                  </a:ext>
                </a:extLst>
              </a:tr>
              <a:tr h="5061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Evet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89.7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2549854"/>
                  </a:ext>
                </a:extLst>
              </a:tr>
              <a:tr h="5061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Hayır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10.3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0237531"/>
                  </a:ext>
                </a:extLst>
              </a:tr>
              <a:tr h="5061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1639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0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2460F-9A5B-A049-AE01-3B3494D7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Merkezinizde</a:t>
            </a:r>
            <a:r>
              <a:rPr lang="en-US" b="1" dirty="0">
                <a:solidFill>
                  <a:srgbClr val="C00000"/>
                </a:solidFill>
              </a:rPr>
              <a:t> Human leukocyte antigen DQ2-/ DQ8 </a:t>
            </a:r>
            <a:r>
              <a:rPr lang="en-US" b="1" dirty="0" err="1">
                <a:solidFill>
                  <a:srgbClr val="C00000"/>
                </a:solidFill>
              </a:rPr>
              <a:t>çalışılıyor</a:t>
            </a:r>
            <a:r>
              <a:rPr lang="en-US" b="1" dirty="0">
                <a:solidFill>
                  <a:srgbClr val="C00000"/>
                </a:solidFill>
              </a:rPr>
              <a:t> mu?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56CD9FA-91B8-EE44-866D-A1906CAFA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73646"/>
              </p:ext>
            </p:extLst>
          </p:nvPr>
        </p:nvGraphicFramePr>
        <p:xfrm>
          <a:off x="2220072" y="2698680"/>
          <a:ext cx="7751855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4886335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448523530"/>
                    </a:ext>
                  </a:extLst>
                </a:gridCol>
                <a:gridCol w="2494055">
                  <a:extLst>
                    <a:ext uri="{9D8B030D-6E8A-4147-A177-3AD203B41FA5}">
                      <a16:colId xmlns:a16="http://schemas.microsoft.com/office/drawing/2014/main" xmlns="" val="421013025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66108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Evet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7</a:t>
                      </a:r>
                      <a:r>
                        <a:rPr lang="en-US" sz="2400" dirty="0" smtClean="0">
                          <a:effectLst/>
                        </a:rPr>
                        <a:t>1.</a:t>
                      </a:r>
                      <a:r>
                        <a:rPr lang="tr-TR" sz="2400" dirty="0" smtClean="0">
                          <a:effectLst/>
                        </a:rPr>
                        <a:t>8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936237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Hayır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28.2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71649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6981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48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3095B-AA56-654F-9D59-48616B5B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2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Merkezinizde</a:t>
            </a:r>
            <a:r>
              <a:rPr lang="en-US" sz="4000" b="1" dirty="0">
                <a:solidFill>
                  <a:srgbClr val="C00000"/>
                </a:solidFill>
              </a:rPr>
              <a:t> “</a:t>
            </a:r>
            <a:r>
              <a:rPr lang="en-US" sz="4000" b="1" dirty="0" err="1" smtClean="0">
                <a:solidFill>
                  <a:srgbClr val="C00000"/>
                </a:solidFill>
              </a:rPr>
              <a:t>deamidated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gliadin </a:t>
            </a:r>
            <a:r>
              <a:rPr lang="en-US" sz="4000" b="1" dirty="0" err="1">
                <a:solidFill>
                  <a:srgbClr val="C00000"/>
                </a:solidFill>
              </a:rPr>
              <a:t>antikorları</a:t>
            </a:r>
            <a:r>
              <a:rPr lang="en-US" sz="4000" b="1" dirty="0">
                <a:solidFill>
                  <a:srgbClr val="C00000"/>
                </a:solidFill>
              </a:rPr>
              <a:t>”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 err="1" smtClean="0">
                <a:solidFill>
                  <a:srgbClr val="C00000"/>
                </a:solidFill>
              </a:rPr>
              <a:t>çalışılıyor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mu?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6F308BF-9822-B444-BB82-BE593B2AD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50869"/>
              </p:ext>
            </p:extLst>
          </p:nvPr>
        </p:nvGraphicFramePr>
        <p:xfrm>
          <a:off x="2152650" y="2834862"/>
          <a:ext cx="78867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0200263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4361923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36727297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5420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Evet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23.1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81812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Hayır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76.9</a:t>
                      </a:r>
                      <a:r>
                        <a:rPr lang="en-US" sz="2400" dirty="0" smtClean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</a:t>
                      </a:r>
                      <a:r>
                        <a:rPr lang="tr-TR" sz="2400" dirty="0" smtClean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5389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84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7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1385</Words>
  <Application>Microsoft Macintosh PowerPoint</Application>
  <PresentationFormat>Custom</PresentationFormat>
  <Paragraphs>244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Katılan merkezler</vt:lpstr>
      <vt:lpstr>İzleminizdeki Tip1 DM ve ÇH olan Hasta Sayısı</vt:lpstr>
      <vt:lpstr>Anti Doku Transglutaminaz-Ig A birimi</vt:lpstr>
      <vt:lpstr>Merkezinizdeki laboratuvar antikor titresi veriyor mu? </vt:lpstr>
      <vt:lpstr>Merkezinizde anti endomisium antikorları  (EMA-IgA) çalışılıyor mu? </vt:lpstr>
      <vt:lpstr>Merkezinizde Human leukocyte antigen DQ2-/ DQ8 çalışılıyor mu? </vt:lpstr>
      <vt:lpstr>Merkezinizde “deamidated gliadin antikorları”  çalışılıyor mu? </vt:lpstr>
      <vt:lpstr>Çalıştığınız merkezde Çocuk Endokrinolojisi bölümü ile Tip 1 diyabetli çocuklarda gluten enteropatisi taranması, tanısı ve tedavisi konusunda yazılı bir algoritmanız var mı? </vt:lpstr>
      <vt:lpstr>Tip 1 diyabetli çocuklarla ilgili genel olarak aşağıdaki seçeneği/seçenekleri tercih ederim </vt:lpstr>
      <vt:lpstr>Tip 1 Diyabet tanısı anında bakılan tTG-IgA sonucuyla benden konsültasyon istenen ve çölyak semptomları olmayan Tip 1 diyabetli bir çocuk için; </vt:lpstr>
      <vt:lpstr>PowerPoint Presentation</vt:lpstr>
      <vt:lpstr>Genel yaklaşım bakımından aşağıdaki önerileri tercih ederim(birden fazla seçenek işaretlenebilir.) </vt:lpstr>
      <vt:lpstr>Genel öneriler (Bu konu ile ilgili serbest düşüncelerinizi yazınız) </vt:lpstr>
      <vt:lpstr>Sonuçlar </vt:lpstr>
      <vt:lpstr>Sonuçlar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Rahime Gül Yeşiltepe Mutlu</dc:creator>
  <cp:lastModifiedBy>nuray uslu kizilkan</cp:lastModifiedBy>
  <cp:revision>16</cp:revision>
  <dcterms:created xsi:type="dcterms:W3CDTF">2020-12-09T12:29:17Z</dcterms:created>
  <dcterms:modified xsi:type="dcterms:W3CDTF">2020-12-19T03:46:58Z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dbc7bc-7315-4afd-b3fc-08b705c65f8b_Enabled">
    <vt:lpwstr>True</vt:lpwstr>
  </property>
  <property fmtid="{D5CDD505-2E9C-101B-9397-08002B2CF9AE}" pid="3" name="MSIP_Label_8cdbc7bc-7315-4afd-b3fc-08b705c65f8b_SiteId">
    <vt:lpwstr>4c716f8e-6734-42c4-abdf-e0b3608538e1</vt:lpwstr>
  </property>
  <property fmtid="{D5CDD505-2E9C-101B-9397-08002B2CF9AE}" pid="4" name="MSIP_Label_8cdbc7bc-7315-4afd-b3fc-08b705c65f8b_Owner">
    <vt:lpwstr>nkizilkan@kuh.ku.edu.tr</vt:lpwstr>
  </property>
  <property fmtid="{D5CDD505-2E9C-101B-9397-08002B2CF9AE}" pid="5" name="MSIP_Label_8cdbc7bc-7315-4afd-b3fc-08b705c65f8b_SetDate">
    <vt:lpwstr>2020-12-16T14:35:48.1813898Z</vt:lpwstr>
  </property>
  <property fmtid="{D5CDD505-2E9C-101B-9397-08002B2CF9AE}" pid="6" name="MSIP_Label_8cdbc7bc-7315-4afd-b3fc-08b705c65f8b_Name">
    <vt:lpwstr>Genel</vt:lpwstr>
  </property>
  <property fmtid="{D5CDD505-2E9C-101B-9397-08002B2CF9AE}" pid="7" name="MSIP_Label_8cdbc7bc-7315-4afd-b3fc-08b705c65f8b_Application">
    <vt:lpwstr>Microsoft Azure Information Protection</vt:lpwstr>
  </property>
  <property fmtid="{D5CDD505-2E9C-101B-9397-08002B2CF9AE}" pid="8" name="MSIP_Label_8cdbc7bc-7315-4afd-b3fc-08b705c65f8b_Extended_MSFT_Method">
    <vt:lpwstr>Manual</vt:lpwstr>
  </property>
  <property fmtid="{D5CDD505-2E9C-101B-9397-08002B2CF9AE}" pid="9" name="Sensitivity">
    <vt:lpwstr>Genel</vt:lpwstr>
  </property>
</Properties>
</file>