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1264" r:id="rId3"/>
    <p:sldId id="1283" r:id="rId4"/>
    <p:sldId id="1284" r:id="rId5"/>
    <p:sldId id="1265" r:id="rId6"/>
    <p:sldId id="1310" r:id="rId7"/>
    <p:sldId id="1288" r:id="rId8"/>
    <p:sldId id="1289" r:id="rId9"/>
    <p:sldId id="1293" r:id="rId10"/>
    <p:sldId id="1311" r:id="rId11"/>
    <p:sldId id="1282" r:id="rId12"/>
    <p:sldId id="1294" r:id="rId13"/>
    <p:sldId id="1301" r:id="rId14"/>
    <p:sldId id="1300" r:id="rId15"/>
    <p:sldId id="1305" r:id="rId16"/>
    <p:sldId id="1304" r:id="rId17"/>
    <p:sldId id="1303" r:id="rId18"/>
    <p:sldId id="1296" r:id="rId19"/>
    <p:sldId id="1299" r:id="rId20"/>
    <p:sldId id="1297" r:id="rId21"/>
    <p:sldId id="1267" r:id="rId22"/>
    <p:sldId id="130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hime Gül Yeşiltepe Mutlu" initials="RGYM" lastIdx="3" clrIdx="0">
    <p:extLst>
      <p:ext uri="{19B8F6BF-5375-455C-9EA6-DF929625EA0E}">
        <p15:presenceInfo xmlns:p15="http://schemas.microsoft.com/office/powerpoint/2012/main" userId="S::gmutlu@ku.edu.tr::fa1cef88-86cf-48a5-9a57-cfc39f311a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EC"/>
    <a:srgbClr val="C47B6C"/>
    <a:srgbClr val="EE4242"/>
    <a:srgbClr val="50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/>
    <p:restoredTop sz="95827"/>
  </p:normalViewPr>
  <p:slideViewPr>
    <p:cSldViewPr snapToGrid="0">
      <p:cViewPr varScale="1">
        <p:scale>
          <a:sx n="112" d="100"/>
          <a:sy n="112" d="100"/>
        </p:scale>
        <p:origin x="15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27150-6F3F-4FF1-B7D8-9CD97BC57AB3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A3145-0CE2-4F91-ADCE-ADD27BAF4F9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3145-0CE2-4F91-ADCE-ADD27BAF4F9C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11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A3145-0CE2-4F91-ADCE-ADD27BAF4F9C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61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A3145-0CE2-4F91-ADCE-ADD27BAF4F9C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94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3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8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84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25977"/>
            <a:ext cx="7793502" cy="61961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2065"/>
            <a:ext cx="7886700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2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87262"/>
            <a:ext cx="4651497" cy="975214"/>
          </a:xfrm>
        </p:spPr>
        <p:txBody>
          <a:bodyPr anchor="b">
            <a:noAutofit/>
          </a:bodyPr>
          <a:lstStyle>
            <a:lvl1pPr algn="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75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0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06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40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51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50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8A59-7B14-47B8-9024-6ECB9A25C2E0}" type="datetimeFigureOut">
              <a:rPr lang="tr-TR" smtClean="0"/>
              <a:pPr/>
              <a:t>19.12.2020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A9A3-5759-4443-91B2-F17885B095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6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9" y="275686"/>
            <a:ext cx="8462756" cy="2388002"/>
          </a:xfr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/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tr-TR" b="0" dirty="0">
                <a:solidFill>
                  <a:prstClr val="black"/>
                </a:solidFill>
                <a:latin typeface="Calibri"/>
              </a:rPr>
              <a:t>TİP 1 DİYABETLİ ve </a:t>
            </a:r>
            <a:r>
              <a:rPr lang="tr-TR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DOKU TRANSGLUTAMİNAZ ANTİKOR POZİTİFLİĞİ SAPTANAN OLGULAR </a:t>
            </a:r>
            <a:br>
              <a:rPr lang="tr-TR" sz="24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tr-T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C3273-421D-C944-9DFF-2D83AE126C97}"/>
              </a:ext>
            </a:extLst>
          </p:cNvPr>
          <p:cNvSpPr txBox="1"/>
          <p:nvPr/>
        </p:nvSpPr>
        <p:spPr>
          <a:xfrm>
            <a:off x="744063" y="3043700"/>
            <a:ext cx="4801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b="1" dirty="0"/>
          </a:p>
          <a:p>
            <a:pPr algn="just"/>
            <a:r>
              <a:rPr lang="en-US" u="sng" dirty="0" err="1"/>
              <a:t>Elif</a:t>
            </a:r>
            <a:r>
              <a:rPr lang="en-US" u="sng" dirty="0"/>
              <a:t> </a:t>
            </a:r>
            <a:r>
              <a:rPr lang="en-US" u="sng" dirty="0" err="1"/>
              <a:t>Eviz</a:t>
            </a:r>
            <a:r>
              <a:rPr lang="en-US" dirty="0"/>
              <a:t>, </a:t>
            </a:r>
            <a:r>
              <a:rPr lang="en-US" dirty="0" err="1"/>
              <a:t>Nuray</a:t>
            </a:r>
            <a:r>
              <a:rPr lang="en-US" dirty="0"/>
              <a:t> </a:t>
            </a:r>
            <a:r>
              <a:rPr lang="en-US" dirty="0" err="1"/>
              <a:t>Uslu</a:t>
            </a:r>
            <a:r>
              <a:rPr lang="en-US" dirty="0"/>
              <a:t> </a:t>
            </a:r>
            <a:r>
              <a:rPr lang="en-US" dirty="0" err="1"/>
              <a:t>Kızılkan</a:t>
            </a:r>
            <a:r>
              <a:rPr lang="en-US" dirty="0"/>
              <a:t>, </a:t>
            </a:r>
            <a:r>
              <a:rPr lang="en-US" dirty="0" err="1"/>
              <a:t>Gül</a:t>
            </a:r>
            <a:r>
              <a:rPr lang="en-US" dirty="0"/>
              <a:t> </a:t>
            </a:r>
            <a:r>
              <a:rPr lang="en-US" dirty="0" err="1"/>
              <a:t>Yeşiltepe</a:t>
            </a:r>
            <a:r>
              <a:rPr lang="en-US" dirty="0"/>
              <a:t> </a:t>
            </a:r>
            <a:r>
              <a:rPr lang="en-US" dirty="0" err="1"/>
              <a:t>Mutlu</a:t>
            </a:r>
            <a:endParaRPr lang="en-US" dirty="0"/>
          </a:p>
          <a:p>
            <a:pPr algn="just"/>
            <a:r>
              <a:rPr lang="en-US" dirty="0" err="1"/>
              <a:t>Çiğdem</a:t>
            </a:r>
            <a:r>
              <a:rPr lang="en-US" dirty="0"/>
              <a:t> </a:t>
            </a:r>
            <a:r>
              <a:rPr lang="en-US" dirty="0" err="1"/>
              <a:t>Arıkan</a:t>
            </a:r>
            <a:r>
              <a:rPr lang="en-US" dirty="0"/>
              <a:t>, </a:t>
            </a:r>
            <a:r>
              <a:rPr lang="en-US" dirty="0" err="1"/>
              <a:t>Tuğba</a:t>
            </a:r>
            <a:r>
              <a:rPr lang="en-US" dirty="0"/>
              <a:t> </a:t>
            </a:r>
            <a:r>
              <a:rPr lang="en-US" dirty="0" err="1"/>
              <a:t>Gökçe</a:t>
            </a:r>
            <a:r>
              <a:rPr lang="en-US" dirty="0"/>
              <a:t>, </a:t>
            </a:r>
            <a:r>
              <a:rPr lang="en-US" dirty="0" err="1"/>
              <a:t>Ecem</a:t>
            </a:r>
            <a:r>
              <a:rPr lang="en-US" dirty="0"/>
              <a:t> Can</a:t>
            </a:r>
          </a:p>
          <a:p>
            <a:pPr algn="just"/>
            <a:r>
              <a:rPr lang="en-US" dirty="0"/>
              <a:t>Serra </a:t>
            </a:r>
            <a:r>
              <a:rPr lang="en-US" dirty="0" err="1"/>
              <a:t>Muradoğlu</a:t>
            </a:r>
            <a:r>
              <a:rPr lang="en-US" dirty="0"/>
              <a:t>, </a:t>
            </a:r>
            <a:r>
              <a:rPr lang="en-US" dirty="0" err="1"/>
              <a:t>Şükrü</a:t>
            </a:r>
            <a:r>
              <a:rPr lang="en-US" dirty="0"/>
              <a:t> </a:t>
            </a:r>
            <a:r>
              <a:rPr lang="en-US" dirty="0" err="1"/>
              <a:t>Hatun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9347" y="5076453"/>
            <a:ext cx="60522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Koc</a:t>
            </a:r>
            <a:r>
              <a:rPr lang="en-US" b="1" dirty="0"/>
              <a:t>̧ </a:t>
            </a:r>
            <a:r>
              <a:rPr lang="en-US" b="1" dirty="0" err="1"/>
              <a:t>Üniversitesi</a:t>
            </a:r>
            <a:r>
              <a:rPr lang="en-US" b="1" dirty="0"/>
              <a:t> Hastanesi, </a:t>
            </a:r>
            <a:r>
              <a:rPr lang="en-US" b="1" dirty="0" err="1"/>
              <a:t>Çocuk</a:t>
            </a:r>
            <a:r>
              <a:rPr lang="en-US" b="1" dirty="0"/>
              <a:t> </a:t>
            </a:r>
            <a:r>
              <a:rPr lang="en-US" b="1" dirty="0" err="1"/>
              <a:t>Endokrinolojisi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Diyabet</a:t>
            </a:r>
            <a:r>
              <a:rPr lang="en-US" b="1" dirty="0"/>
              <a:t> </a:t>
            </a:r>
            <a:r>
              <a:rPr lang="en-US" b="1" dirty="0" err="1"/>
              <a:t>Bilim</a:t>
            </a:r>
            <a:r>
              <a:rPr lang="en-US" b="1" dirty="0"/>
              <a:t> </a:t>
            </a:r>
            <a:r>
              <a:rPr lang="en-US" b="1" dirty="0" err="1"/>
              <a:t>Dalı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Çocuk</a:t>
            </a:r>
            <a:r>
              <a:rPr lang="en-US" b="1" dirty="0"/>
              <a:t> </a:t>
            </a:r>
            <a:r>
              <a:rPr lang="en-US" b="1" dirty="0" err="1"/>
              <a:t>Gastroenterolojisi</a:t>
            </a:r>
            <a:r>
              <a:rPr lang="en-US" b="1" dirty="0"/>
              <a:t> </a:t>
            </a:r>
            <a:r>
              <a:rPr lang="en-US" b="1" dirty="0" err="1"/>
              <a:t>Bilim</a:t>
            </a:r>
            <a:r>
              <a:rPr lang="en-US" b="1" dirty="0"/>
              <a:t> </a:t>
            </a:r>
            <a:r>
              <a:rPr lang="en-US" b="1" dirty="0" err="1"/>
              <a:t>Dalı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254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9D84-246D-B642-8D71-6AE33815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98" y="238834"/>
            <a:ext cx="7793502" cy="619612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Bulgular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56BEE40-8E7C-F941-AB85-E93E41EF2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279650"/>
              </p:ext>
            </p:extLst>
          </p:nvPr>
        </p:nvGraphicFramePr>
        <p:xfrm>
          <a:off x="288290" y="1217828"/>
          <a:ext cx="8567420" cy="509153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22946">
                  <a:extLst>
                    <a:ext uri="{9D8B030D-6E8A-4147-A177-3AD203B41FA5}">
                      <a16:colId xmlns:a16="http://schemas.microsoft.com/office/drawing/2014/main" val="3592227511"/>
                    </a:ext>
                  </a:extLst>
                </a:gridCol>
                <a:gridCol w="2193627">
                  <a:extLst>
                    <a:ext uri="{9D8B030D-6E8A-4147-A177-3AD203B41FA5}">
                      <a16:colId xmlns:a16="http://schemas.microsoft.com/office/drawing/2014/main" val="1360596550"/>
                    </a:ext>
                  </a:extLst>
                </a:gridCol>
                <a:gridCol w="2193627">
                  <a:extLst>
                    <a:ext uri="{9D8B030D-6E8A-4147-A177-3AD203B41FA5}">
                      <a16:colId xmlns:a16="http://schemas.microsoft.com/office/drawing/2014/main" val="2051111052"/>
                    </a:ext>
                  </a:extLst>
                </a:gridCol>
                <a:gridCol w="1957220">
                  <a:extLst>
                    <a:ext uri="{9D8B030D-6E8A-4147-A177-3AD203B41FA5}">
                      <a16:colId xmlns:a16="http://schemas.microsoft.com/office/drawing/2014/main" val="2856639091"/>
                    </a:ext>
                  </a:extLst>
                </a:gridCol>
              </a:tblGrid>
              <a:tr h="10826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Biyopsi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yapılan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(n: 21)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Biyopsi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yapılmayan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(n:11)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0230487"/>
                  </a:ext>
                </a:extLst>
              </a:tr>
              <a:tr h="5308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Yaş</a:t>
                      </a:r>
                      <a:r>
                        <a:rPr lang="en-US" sz="1400" dirty="0">
                          <a:effectLst/>
                        </a:rPr>
                        <a:t> (median)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6.68 (2.67 - 12.0)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6.58 (3.51 -12.71)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06974590"/>
                  </a:ext>
                </a:extLst>
              </a:tr>
              <a:tr h="5308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Cinsiyet</a:t>
                      </a:r>
                      <a:r>
                        <a:rPr lang="en-US" sz="1400" dirty="0">
                          <a:effectLst/>
                        </a:rPr>
                        <a:t> (K/E)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13/8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5/6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9874879"/>
                  </a:ext>
                </a:extLst>
              </a:tr>
              <a:tr h="82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Takip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süresi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yıl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1.88 (0.12 – 3.12)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 (0.3 – 3.3)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73663933"/>
                  </a:ext>
                </a:extLst>
              </a:tr>
              <a:tr h="5308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Diyabet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Süresi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1.25 (0.0 – 5.56)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0.33 (0.0 – 8.74)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4849170"/>
                  </a:ext>
                </a:extLst>
              </a:tr>
              <a:tr h="5308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Tartı</a:t>
                      </a:r>
                      <a:r>
                        <a:rPr lang="en-US" sz="1400" dirty="0">
                          <a:effectLst/>
                        </a:rPr>
                        <a:t> SDS (median)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0.07 (-1.38 – 2.32)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0.27 (-0.42 – 1.48)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4512325"/>
                  </a:ext>
                </a:extLst>
              </a:tr>
              <a:tr h="5308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Boy SDS (median)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0.42 (-1.27 – 4.4)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0.19 (-0.69 – 1.86)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98647589"/>
                  </a:ext>
                </a:extLst>
              </a:tr>
              <a:tr h="5308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VKİ SDS (median)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0.13 (-1.86 - 1.83)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0.27 (-0.6 – 1.34)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8176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7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67F9-9536-2146-BD75-B534D613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11" y="196277"/>
            <a:ext cx="7793502" cy="619612"/>
          </a:xfrm>
        </p:spPr>
        <p:txBody>
          <a:bodyPr/>
          <a:lstStyle/>
          <a:p>
            <a:r>
              <a:rPr lang="tr-TR" sz="3200" dirty="0">
                <a:latin typeface="+mn-lt"/>
              </a:rPr>
              <a:t>O</a:t>
            </a:r>
            <a:r>
              <a:rPr lang="en-US" sz="3200" dirty="0" err="1">
                <a:latin typeface="+mn-lt"/>
              </a:rPr>
              <a:t>lgular</a:t>
            </a:r>
            <a:r>
              <a:rPr lang="tr-TR" sz="3200" dirty="0">
                <a:latin typeface="+mn-lt"/>
              </a:rPr>
              <a:t>ın </a:t>
            </a:r>
            <a:r>
              <a:rPr lang="tr-TR" sz="3200" dirty="0"/>
              <a:t>biyopsi  tarihindeki özellikleri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B864BE-0AA1-4245-926E-C5B27EDB0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61189"/>
              </p:ext>
            </p:extLst>
          </p:nvPr>
        </p:nvGraphicFramePr>
        <p:xfrm>
          <a:off x="116573" y="1003199"/>
          <a:ext cx="8910853" cy="573663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12056">
                  <a:extLst>
                    <a:ext uri="{9D8B030D-6E8A-4147-A177-3AD203B41FA5}">
                      <a16:colId xmlns:a16="http://schemas.microsoft.com/office/drawing/2014/main" val="3592227511"/>
                    </a:ext>
                  </a:extLst>
                </a:gridCol>
                <a:gridCol w="2281560">
                  <a:extLst>
                    <a:ext uri="{9D8B030D-6E8A-4147-A177-3AD203B41FA5}">
                      <a16:colId xmlns:a16="http://schemas.microsoft.com/office/drawing/2014/main" val="1360596550"/>
                    </a:ext>
                  </a:extLst>
                </a:gridCol>
                <a:gridCol w="2281560">
                  <a:extLst>
                    <a:ext uri="{9D8B030D-6E8A-4147-A177-3AD203B41FA5}">
                      <a16:colId xmlns:a16="http://schemas.microsoft.com/office/drawing/2014/main" val="2051111052"/>
                    </a:ext>
                  </a:extLst>
                </a:gridCol>
                <a:gridCol w="2035677">
                  <a:extLst>
                    <a:ext uri="{9D8B030D-6E8A-4147-A177-3AD203B41FA5}">
                      <a16:colId xmlns:a16="http://schemas.microsoft.com/office/drawing/2014/main" val="2856639091"/>
                    </a:ext>
                  </a:extLst>
                </a:gridCol>
              </a:tblGrid>
              <a:tr h="9713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ÇÖLYAK (+)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(n: 9)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ÇÖLYAK (-)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(n:12)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0230487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Yaş</a:t>
                      </a:r>
                      <a:r>
                        <a:rPr lang="en-US" sz="1400" dirty="0">
                          <a:effectLst/>
                        </a:rPr>
                        <a:t> (median)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5.9 (2.3 - 10.6)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4.7 (2.86 -12.16)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06974590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Cinsiyet</a:t>
                      </a:r>
                      <a:r>
                        <a:rPr lang="en-US" sz="1400" dirty="0">
                          <a:effectLst/>
                        </a:rPr>
                        <a:t> (K/E)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4/5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9/3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9874879"/>
                  </a:ext>
                </a:extLst>
              </a:tr>
              <a:tr h="502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Antikor </a:t>
                      </a:r>
                      <a:r>
                        <a:rPr lang="en-US" sz="1400" dirty="0" err="1">
                          <a:effectLst/>
                        </a:rPr>
                        <a:t>pozitiflik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süresi</a:t>
                      </a:r>
                      <a:r>
                        <a:rPr lang="en-US" sz="1400" dirty="0">
                          <a:effectLst/>
                        </a:rPr>
                        <a:t> (ay)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 (0.12-12)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0.12 (0.01-1.41)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73663933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Diyabet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Süresi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 (0.02 – 3.71)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0.86 (0.02 – 5.03)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4849170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Tartı</a:t>
                      </a:r>
                      <a:r>
                        <a:rPr lang="en-US" sz="1400" dirty="0">
                          <a:effectLst/>
                        </a:rPr>
                        <a:t> SDS (median)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0.66 (-0.5 - 1.46)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0.18 (-1.31 - 3.59)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4512325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Boy SDS (median)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0.71 (-1.03 - 1.52)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0.10 (-1.27 – 4.43)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98647589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VKİ SDS (median)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0.18 (-0.92 - 1.62)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0.42 (-1.86 - 3.5)3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81761346"/>
                  </a:ext>
                </a:extLst>
              </a:tr>
              <a:tr h="12336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TTG-IGA </a:t>
                      </a:r>
                      <a:r>
                        <a:rPr lang="en-US" sz="1400" dirty="0" err="1">
                          <a:effectLst/>
                        </a:rPr>
                        <a:t>titresi</a:t>
                      </a:r>
                      <a:r>
                        <a:rPr lang="en-US" sz="1400" dirty="0">
                          <a:effectLst/>
                        </a:rPr>
                        <a:t> (n) (</a:t>
                      </a:r>
                      <a:r>
                        <a:rPr lang="en-US" sz="1400" dirty="0" err="1">
                          <a:effectLst/>
                        </a:rPr>
                        <a:t>üst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sınırın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kaç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katı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6-9.9x:   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&gt;=10x:  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&lt;3X: </a:t>
                      </a:r>
                      <a:r>
                        <a:rPr lang="tr-TR" sz="1400" dirty="0">
                          <a:effectLst/>
                        </a:rPr>
                        <a:t>         </a:t>
                      </a:r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3-5.9 X: </a:t>
                      </a:r>
                      <a:r>
                        <a:rPr lang="tr-TR" sz="1400" dirty="0">
                          <a:effectLst/>
                        </a:rPr>
                        <a:t>    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6-9.9X: </a:t>
                      </a:r>
                      <a:r>
                        <a:rPr lang="tr-TR" sz="1400" dirty="0">
                          <a:effectLst/>
                        </a:rPr>
                        <a:t>    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&gt;=10x:</a:t>
                      </a:r>
                      <a:r>
                        <a:rPr lang="tr-TR" sz="1400" dirty="0">
                          <a:effectLst/>
                        </a:rPr>
                        <a:t>     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0.03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9440430"/>
                  </a:ext>
                </a:extLst>
              </a:tr>
              <a:tr h="4385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EMA</a:t>
                      </a:r>
                      <a:r>
                        <a:rPr lang="tr-TR" sz="1400" dirty="0">
                          <a:effectLst/>
                        </a:rPr>
                        <a:t>-IgA</a:t>
                      </a:r>
                      <a:r>
                        <a:rPr lang="en-US" sz="1400" dirty="0">
                          <a:effectLst/>
                        </a:rPr>
                        <a:t> (+)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9/9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71274278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Anti-</a:t>
                      </a:r>
                      <a:r>
                        <a:rPr lang="en-US" sz="1400" dirty="0">
                          <a:effectLst/>
                        </a:rPr>
                        <a:t>GAD (+)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4/6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3/4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34603568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Anti-</a:t>
                      </a:r>
                      <a:r>
                        <a:rPr lang="en-US" sz="1400" dirty="0">
                          <a:effectLst/>
                        </a:rPr>
                        <a:t>TPO (+)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0/9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3/11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10763410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426A8F-B2AB-2549-A847-3D05DDDE940F}"/>
              </a:ext>
            </a:extLst>
          </p:cNvPr>
          <p:cNvSpPr/>
          <p:nvPr/>
        </p:nvSpPr>
        <p:spPr>
          <a:xfrm>
            <a:off x="2777490" y="4480560"/>
            <a:ext cx="4171949" cy="106159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60" y="249880"/>
            <a:ext cx="7793502" cy="619612"/>
          </a:xfrm>
        </p:spPr>
        <p:txBody>
          <a:bodyPr/>
          <a:lstStyle/>
          <a:p>
            <a:r>
              <a:rPr lang="tr-TR" sz="3200" dirty="0">
                <a:latin typeface="+mn-lt"/>
              </a:rPr>
              <a:t>Çölyak Tanısı Konan Vakaların Biyopsi  Tarihindeki Özellikleri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07E6A8-2056-F240-9773-8FB72948B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545662"/>
              </p:ext>
            </p:extLst>
          </p:nvPr>
        </p:nvGraphicFramePr>
        <p:xfrm>
          <a:off x="0" y="1095461"/>
          <a:ext cx="8932124" cy="550089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24118">
                  <a:extLst>
                    <a:ext uri="{9D8B030D-6E8A-4147-A177-3AD203B41FA5}">
                      <a16:colId xmlns:a16="http://schemas.microsoft.com/office/drawing/2014/main" val="559800664"/>
                    </a:ext>
                  </a:extLst>
                </a:gridCol>
                <a:gridCol w="887635">
                  <a:extLst>
                    <a:ext uri="{9D8B030D-6E8A-4147-A177-3AD203B41FA5}">
                      <a16:colId xmlns:a16="http://schemas.microsoft.com/office/drawing/2014/main" val="428225497"/>
                    </a:ext>
                  </a:extLst>
                </a:gridCol>
                <a:gridCol w="798763">
                  <a:extLst>
                    <a:ext uri="{9D8B030D-6E8A-4147-A177-3AD203B41FA5}">
                      <a16:colId xmlns:a16="http://schemas.microsoft.com/office/drawing/2014/main" val="3092033190"/>
                    </a:ext>
                  </a:extLst>
                </a:gridCol>
                <a:gridCol w="791177">
                  <a:extLst>
                    <a:ext uri="{9D8B030D-6E8A-4147-A177-3AD203B41FA5}">
                      <a16:colId xmlns:a16="http://schemas.microsoft.com/office/drawing/2014/main" val="3582138778"/>
                    </a:ext>
                  </a:extLst>
                </a:gridCol>
                <a:gridCol w="776564">
                  <a:extLst>
                    <a:ext uri="{9D8B030D-6E8A-4147-A177-3AD203B41FA5}">
                      <a16:colId xmlns:a16="http://schemas.microsoft.com/office/drawing/2014/main" val="309055447"/>
                    </a:ext>
                  </a:extLst>
                </a:gridCol>
                <a:gridCol w="778877">
                  <a:extLst>
                    <a:ext uri="{9D8B030D-6E8A-4147-A177-3AD203B41FA5}">
                      <a16:colId xmlns:a16="http://schemas.microsoft.com/office/drawing/2014/main" val="3300992617"/>
                    </a:ext>
                  </a:extLst>
                </a:gridCol>
                <a:gridCol w="778877">
                  <a:extLst>
                    <a:ext uri="{9D8B030D-6E8A-4147-A177-3AD203B41FA5}">
                      <a16:colId xmlns:a16="http://schemas.microsoft.com/office/drawing/2014/main" val="3318543992"/>
                    </a:ext>
                  </a:extLst>
                </a:gridCol>
                <a:gridCol w="828805">
                  <a:extLst>
                    <a:ext uri="{9D8B030D-6E8A-4147-A177-3AD203B41FA5}">
                      <a16:colId xmlns:a16="http://schemas.microsoft.com/office/drawing/2014/main" val="1203552412"/>
                    </a:ext>
                  </a:extLst>
                </a:gridCol>
                <a:gridCol w="933654">
                  <a:extLst>
                    <a:ext uri="{9D8B030D-6E8A-4147-A177-3AD203B41FA5}">
                      <a16:colId xmlns:a16="http://schemas.microsoft.com/office/drawing/2014/main" val="1605277366"/>
                    </a:ext>
                  </a:extLst>
                </a:gridCol>
                <a:gridCol w="933654">
                  <a:extLst>
                    <a:ext uri="{9D8B030D-6E8A-4147-A177-3AD203B41FA5}">
                      <a16:colId xmlns:a16="http://schemas.microsoft.com/office/drawing/2014/main" val="3441886037"/>
                    </a:ext>
                  </a:extLst>
                </a:gridCol>
              </a:tblGrid>
              <a:tr h="323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 </a:t>
                      </a:r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 </a:t>
                      </a:r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 </a:t>
                      </a:r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 </a:t>
                      </a:r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 </a:t>
                      </a:r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 </a:t>
                      </a:r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 </a:t>
                      </a:r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 </a:t>
                      </a:r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9 .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Vaka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036925"/>
                  </a:ext>
                </a:extLst>
              </a:tr>
              <a:tr h="309038">
                <a:tc>
                  <a:txBody>
                    <a:bodyPr/>
                    <a:lstStyle/>
                    <a:p>
                      <a:r>
                        <a:rPr lang="en-US" sz="1400" dirty="0" err="1"/>
                        <a:t>Yaş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543093"/>
                  </a:ext>
                </a:extLst>
              </a:tr>
              <a:tr h="778966">
                <a:tc>
                  <a:txBody>
                    <a:bodyPr/>
                    <a:lstStyle/>
                    <a:p>
                      <a:r>
                        <a:rPr lang="en-US" sz="1400" dirty="0" err="1"/>
                        <a:t>Diyabet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Süresi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yıl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030390"/>
                  </a:ext>
                </a:extLst>
              </a:tr>
              <a:tr h="419446">
                <a:tc>
                  <a:txBody>
                    <a:bodyPr/>
                    <a:lstStyle/>
                    <a:p>
                      <a:r>
                        <a:rPr lang="en-US" sz="1400" dirty="0"/>
                        <a:t>Antikor </a:t>
                      </a:r>
                      <a:r>
                        <a:rPr lang="en-US" sz="1400" dirty="0" err="1"/>
                        <a:t>Takip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süresi</a:t>
                      </a:r>
                      <a:r>
                        <a:rPr lang="en-US" sz="1400" dirty="0"/>
                        <a:t> (ay)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407271"/>
                  </a:ext>
                </a:extLst>
              </a:tr>
              <a:tr h="419446">
                <a:tc>
                  <a:txBody>
                    <a:bodyPr/>
                    <a:lstStyle/>
                    <a:p>
                      <a:r>
                        <a:rPr lang="en-US" sz="1400" dirty="0" err="1"/>
                        <a:t>Ağırlık</a:t>
                      </a:r>
                      <a:r>
                        <a:rPr lang="en-US" sz="1400" dirty="0"/>
                        <a:t>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70892"/>
                  </a:ext>
                </a:extLst>
              </a:tr>
              <a:tr h="309038">
                <a:tc>
                  <a:txBody>
                    <a:bodyPr/>
                    <a:lstStyle/>
                    <a:p>
                      <a:r>
                        <a:rPr lang="en-US" sz="1400" dirty="0"/>
                        <a:t>Boy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-1.03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633312"/>
                  </a:ext>
                </a:extLst>
              </a:tr>
              <a:tr h="309038">
                <a:tc>
                  <a:txBody>
                    <a:bodyPr/>
                    <a:lstStyle/>
                    <a:p>
                      <a:r>
                        <a:rPr lang="en-US" sz="1400" dirty="0"/>
                        <a:t>VKI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292833"/>
                  </a:ext>
                </a:extLst>
              </a:tr>
              <a:tr h="309038">
                <a:tc>
                  <a:txBody>
                    <a:bodyPr/>
                    <a:lstStyle/>
                    <a:p>
                      <a:r>
                        <a:rPr lang="en-US" sz="1400" dirty="0"/>
                        <a:t>HbA1c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087744"/>
                  </a:ext>
                </a:extLst>
              </a:tr>
              <a:tr h="708097">
                <a:tc>
                  <a:txBody>
                    <a:bodyPr/>
                    <a:lstStyle/>
                    <a:p>
                      <a:r>
                        <a:rPr lang="en-US" sz="1400" dirty="0" err="1"/>
                        <a:t>Semptom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Varlığı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Karın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ağrısı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Karın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ağrısı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362269"/>
                  </a:ext>
                </a:extLst>
              </a:tr>
              <a:tr h="914625">
                <a:tc>
                  <a:txBody>
                    <a:bodyPr/>
                    <a:lstStyle/>
                    <a:p>
                      <a:r>
                        <a:rPr lang="en-US" sz="1400" dirty="0" err="1"/>
                        <a:t>Antikor</a:t>
                      </a:r>
                      <a:r>
                        <a:rPr lang="en-US" sz="1400" dirty="0"/>
                        <a:t>  </a:t>
                      </a:r>
                      <a:r>
                        <a:rPr lang="en-US" sz="1400" dirty="0" err="1"/>
                        <a:t>titresi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431088"/>
                  </a:ext>
                </a:extLst>
              </a:tr>
              <a:tr h="601543">
                <a:tc>
                  <a:txBody>
                    <a:bodyPr/>
                    <a:lstStyle/>
                    <a:p>
                      <a:r>
                        <a:rPr lang="en-US" sz="1400" dirty="0" err="1"/>
                        <a:t>Biyopsi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sonucu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Marsh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013904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0B4B06-D625-5B49-8CA5-D155A9D822F1}"/>
              </a:ext>
            </a:extLst>
          </p:cNvPr>
          <p:cNvSpPr/>
          <p:nvPr/>
        </p:nvSpPr>
        <p:spPr>
          <a:xfrm>
            <a:off x="52966" y="6076024"/>
            <a:ext cx="8932125" cy="44604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C063C7-ACC8-C340-A5A2-2AB06A6CB9F7}"/>
              </a:ext>
            </a:extLst>
          </p:cNvPr>
          <p:cNvSpPr/>
          <p:nvPr/>
        </p:nvSpPr>
        <p:spPr>
          <a:xfrm>
            <a:off x="52968" y="4406788"/>
            <a:ext cx="8932125" cy="53154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8233EC-CDE9-7249-B26D-65802D67199F}"/>
              </a:ext>
            </a:extLst>
          </p:cNvPr>
          <p:cNvSpPr/>
          <p:nvPr/>
        </p:nvSpPr>
        <p:spPr>
          <a:xfrm>
            <a:off x="52967" y="5235803"/>
            <a:ext cx="8932125" cy="53154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200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BB82-F8B0-7441-AA9F-C7D8B5D3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69" y="80742"/>
            <a:ext cx="8410165" cy="619612"/>
          </a:xfrm>
        </p:spPr>
        <p:txBody>
          <a:bodyPr/>
          <a:lstStyle/>
          <a:p>
            <a:r>
              <a:rPr lang="en-US" sz="3200" dirty="0" err="1">
                <a:latin typeface="+mn-lt"/>
              </a:rPr>
              <a:t>Biyopside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çölyak</a:t>
            </a:r>
            <a:r>
              <a:rPr lang="en-US" sz="3200" dirty="0">
                <a:latin typeface="+mn-lt"/>
              </a:rPr>
              <a:t> (-) </a:t>
            </a:r>
            <a:r>
              <a:rPr lang="en-US" sz="3200" dirty="0" err="1">
                <a:latin typeface="+mn-lt"/>
              </a:rPr>
              <a:t>olguların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özellikleri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377E-BE1C-ED43-8D7D-596102871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1AF98-D60E-B045-AD52-43E735AE77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25489"/>
              </p:ext>
            </p:extLst>
          </p:nvPr>
        </p:nvGraphicFramePr>
        <p:xfrm>
          <a:off x="52968" y="811530"/>
          <a:ext cx="8863302" cy="60126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40624">
                  <a:extLst>
                    <a:ext uri="{9D8B030D-6E8A-4147-A177-3AD203B41FA5}">
                      <a16:colId xmlns:a16="http://schemas.microsoft.com/office/drawing/2014/main" val="559800664"/>
                    </a:ext>
                  </a:extLst>
                </a:gridCol>
                <a:gridCol w="710939">
                  <a:extLst>
                    <a:ext uri="{9D8B030D-6E8A-4147-A177-3AD203B41FA5}">
                      <a16:colId xmlns:a16="http://schemas.microsoft.com/office/drawing/2014/main" val="428225497"/>
                    </a:ext>
                  </a:extLst>
                </a:gridCol>
                <a:gridCol w="639755">
                  <a:extLst>
                    <a:ext uri="{9D8B030D-6E8A-4147-A177-3AD203B41FA5}">
                      <a16:colId xmlns:a16="http://schemas.microsoft.com/office/drawing/2014/main" val="2437965805"/>
                    </a:ext>
                  </a:extLst>
                </a:gridCol>
                <a:gridCol w="639755">
                  <a:extLst>
                    <a:ext uri="{9D8B030D-6E8A-4147-A177-3AD203B41FA5}">
                      <a16:colId xmlns:a16="http://schemas.microsoft.com/office/drawing/2014/main" val="4134082306"/>
                    </a:ext>
                  </a:extLst>
                </a:gridCol>
                <a:gridCol w="639755">
                  <a:extLst>
                    <a:ext uri="{9D8B030D-6E8A-4147-A177-3AD203B41FA5}">
                      <a16:colId xmlns:a16="http://schemas.microsoft.com/office/drawing/2014/main" val="6961189"/>
                    </a:ext>
                  </a:extLst>
                </a:gridCol>
                <a:gridCol w="639755">
                  <a:extLst>
                    <a:ext uri="{9D8B030D-6E8A-4147-A177-3AD203B41FA5}">
                      <a16:colId xmlns:a16="http://schemas.microsoft.com/office/drawing/2014/main" val="919883279"/>
                    </a:ext>
                  </a:extLst>
                </a:gridCol>
                <a:gridCol w="639755">
                  <a:extLst>
                    <a:ext uri="{9D8B030D-6E8A-4147-A177-3AD203B41FA5}">
                      <a16:colId xmlns:a16="http://schemas.microsoft.com/office/drawing/2014/main" val="2696754664"/>
                    </a:ext>
                  </a:extLst>
                </a:gridCol>
                <a:gridCol w="639755">
                  <a:extLst>
                    <a:ext uri="{9D8B030D-6E8A-4147-A177-3AD203B41FA5}">
                      <a16:colId xmlns:a16="http://schemas.microsoft.com/office/drawing/2014/main" val="3921114519"/>
                    </a:ext>
                  </a:extLst>
                </a:gridCol>
                <a:gridCol w="639755">
                  <a:extLst>
                    <a:ext uri="{9D8B030D-6E8A-4147-A177-3AD203B41FA5}">
                      <a16:colId xmlns:a16="http://schemas.microsoft.com/office/drawing/2014/main" val="3092033190"/>
                    </a:ext>
                  </a:extLst>
                </a:gridCol>
                <a:gridCol w="621977">
                  <a:extLst>
                    <a:ext uri="{9D8B030D-6E8A-4147-A177-3AD203B41FA5}">
                      <a16:colId xmlns:a16="http://schemas.microsoft.com/office/drawing/2014/main" val="309055447"/>
                    </a:ext>
                  </a:extLst>
                </a:gridCol>
                <a:gridCol w="623829">
                  <a:extLst>
                    <a:ext uri="{9D8B030D-6E8A-4147-A177-3AD203B41FA5}">
                      <a16:colId xmlns:a16="http://schemas.microsoft.com/office/drawing/2014/main" val="3300992617"/>
                    </a:ext>
                  </a:extLst>
                </a:gridCol>
                <a:gridCol w="623829">
                  <a:extLst>
                    <a:ext uri="{9D8B030D-6E8A-4147-A177-3AD203B41FA5}">
                      <a16:colId xmlns:a16="http://schemas.microsoft.com/office/drawing/2014/main" val="3318543992"/>
                    </a:ext>
                  </a:extLst>
                </a:gridCol>
                <a:gridCol w="663819">
                  <a:extLst>
                    <a:ext uri="{9D8B030D-6E8A-4147-A177-3AD203B41FA5}">
                      <a16:colId xmlns:a16="http://schemas.microsoft.com/office/drawing/2014/main" val="1203552412"/>
                    </a:ext>
                  </a:extLst>
                </a:gridCol>
              </a:tblGrid>
              <a:tr h="354958">
                <a:tc>
                  <a:txBody>
                    <a:bodyPr/>
                    <a:lstStyle/>
                    <a:p>
                      <a:r>
                        <a:rPr lang="en-US" sz="1400" dirty="0" err="1"/>
                        <a:t>Vaka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036925"/>
                  </a:ext>
                </a:extLst>
              </a:tr>
              <a:tr h="393872">
                <a:tc>
                  <a:txBody>
                    <a:bodyPr/>
                    <a:lstStyle/>
                    <a:p>
                      <a:r>
                        <a:rPr lang="en-US" sz="1400" dirty="0" err="1"/>
                        <a:t>Yaş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543093"/>
                  </a:ext>
                </a:extLst>
              </a:tr>
              <a:tr h="625946">
                <a:tc>
                  <a:txBody>
                    <a:bodyPr/>
                    <a:lstStyle/>
                    <a:p>
                      <a:r>
                        <a:rPr lang="en-US" sz="1400" dirty="0" err="1"/>
                        <a:t>Diyabet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Süresi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yıl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030390"/>
                  </a:ext>
                </a:extLst>
              </a:tr>
              <a:tr h="738045">
                <a:tc>
                  <a:txBody>
                    <a:bodyPr/>
                    <a:lstStyle/>
                    <a:p>
                      <a:r>
                        <a:rPr lang="en-US" sz="1400" dirty="0"/>
                        <a:t>Antikor </a:t>
                      </a:r>
                      <a:r>
                        <a:rPr lang="en-US" sz="1400" dirty="0" err="1"/>
                        <a:t>Takip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süresi</a:t>
                      </a:r>
                      <a:r>
                        <a:rPr lang="en-US" sz="1400" dirty="0"/>
                        <a:t> (ay)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390866"/>
                  </a:ext>
                </a:extLst>
              </a:tr>
              <a:tr h="393872">
                <a:tc>
                  <a:txBody>
                    <a:bodyPr/>
                    <a:lstStyle/>
                    <a:p>
                      <a:r>
                        <a:rPr lang="en-US" sz="1400" dirty="0" err="1"/>
                        <a:t>Ağırlık</a:t>
                      </a:r>
                      <a:r>
                        <a:rPr lang="en-US" sz="1400" dirty="0"/>
                        <a:t>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-1.31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70892"/>
                  </a:ext>
                </a:extLst>
              </a:tr>
              <a:tr h="393872">
                <a:tc>
                  <a:txBody>
                    <a:bodyPr/>
                    <a:lstStyle/>
                    <a:p>
                      <a:r>
                        <a:rPr lang="en-US" sz="1400" dirty="0"/>
                        <a:t>Boy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-1.27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633312"/>
                  </a:ext>
                </a:extLst>
              </a:tr>
              <a:tr h="328702">
                <a:tc>
                  <a:txBody>
                    <a:bodyPr/>
                    <a:lstStyle/>
                    <a:p>
                      <a:r>
                        <a:rPr lang="en-US" sz="1400" dirty="0"/>
                        <a:t>VKI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-1.86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292833"/>
                  </a:ext>
                </a:extLst>
              </a:tr>
              <a:tr h="307519">
                <a:tc>
                  <a:txBody>
                    <a:bodyPr/>
                    <a:lstStyle/>
                    <a:p>
                      <a:r>
                        <a:rPr lang="en-US" sz="1400" dirty="0"/>
                        <a:t>HbA1c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087744"/>
                  </a:ext>
                </a:extLst>
              </a:tr>
              <a:tr h="603372">
                <a:tc>
                  <a:txBody>
                    <a:bodyPr/>
                    <a:lstStyle/>
                    <a:p>
                      <a:r>
                        <a:rPr lang="en-US" sz="1400" dirty="0" err="1"/>
                        <a:t>Semptom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Karın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ağrısı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362269"/>
                  </a:ext>
                </a:extLst>
              </a:tr>
              <a:tr h="919182">
                <a:tc>
                  <a:txBody>
                    <a:bodyPr/>
                    <a:lstStyle/>
                    <a:p>
                      <a:r>
                        <a:rPr lang="en-US" sz="1400" dirty="0"/>
                        <a:t>Antikor </a:t>
                      </a:r>
                      <a:r>
                        <a:rPr lang="en-US" sz="1400" dirty="0" err="1"/>
                        <a:t>titresi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431088"/>
                  </a:ext>
                </a:extLst>
              </a:tr>
              <a:tr h="953308">
                <a:tc>
                  <a:txBody>
                    <a:bodyPr/>
                    <a:lstStyle/>
                    <a:p>
                      <a:r>
                        <a:rPr lang="en-US" sz="1400" dirty="0" err="1"/>
                        <a:t>Biyopsi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sonucu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(Marsh </a:t>
                      </a:r>
                      <a:r>
                        <a:rPr lang="en-US" sz="1400" dirty="0" err="1"/>
                        <a:t>sınıflaması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013904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3A202E-C9E6-3643-87F8-CB544D2DB614}"/>
              </a:ext>
            </a:extLst>
          </p:cNvPr>
          <p:cNvSpPr/>
          <p:nvPr/>
        </p:nvSpPr>
        <p:spPr>
          <a:xfrm>
            <a:off x="52968" y="4406788"/>
            <a:ext cx="8932125" cy="53154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F0C4052-B034-684F-AEFB-D03DCA2FDDEF}"/>
              </a:ext>
            </a:extLst>
          </p:cNvPr>
          <p:cNvSpPr/>
          <p:nvPr/>
        </p:nvSpPr>
        <p:spPr>
          <a:xfrm>
            <a:off x="52969" y="5130095"/>
            <a:ext cx="8863302" cy="53154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7A8845-01DA-D34F-A170-ED117974146F}"/>
              </a:ext>
            </a:extLst>
          </p:cNvPr>
          <p:cNvSpPr/>
          <p:nvPr/>
        </p:nvSpPr>
        <p:spPr>
          <a:xfrm>
            <a:off x="18556" y="5903132"/>
            <a:ext cx="8932125" cy="9210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096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826E-5568-E244-8E01-27B29234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60" y="187662"/>
            <a:ext cx="7793502" cy="619612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Biyopsi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Yapılmayan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Vakaların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Özellikleri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B7C5-0C97-9F4D-BB23-011C483F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208C78-7399-2546-BAFA-D89E91655610}"/>
              </a:ext>
            </a:extLst>
          </p:cNvPr>
          <p:cNvGraphicFramePr>
            <a:graphicFrameLocks/>
          </p:cNvGraphicFramePr>
          <p:nvPr/>
        </p:nvGraphicFramePr>
        <p:xfrm>
          <a:off x="100361" y="1354719"/>
          <a:ext cx="8781582" cy="49680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58024">
                  <a:extLst>
                    <a:ext uri="{9D8B030D-6E8A-4147-A177-3AD203B41FA5}">
                      <a16:colId xmlns:a16="http://schemas.microsoft.com/office/drawing/2014/main" val="559800664"/>
                    </a:ext>
                  </a:extLst>
                </a:gridCol>
                <a:gridCol w="721783">
                  <a:extLst>
                    <a:ext uri="{9D8B030D-6E8A-4147-A177-3AD203B41FA5}">
                      <a16:colId xmlns:a16="http://schemas.microsoft.com/office/drawing/2014/main" val="428225497"/>
                    </a:ext>
                  </a:extLst>
                </a:gridCol>
                <a:gridCol w="649516">
                  <a:extLst>
                    <a:ext uri="{9D8B030D-6E8A-4147-A177-3AD203B41FA5}">
                      <a16:colId xmlns:a16="http://schemas.microsoft.com/office/drawing/2014/main" val="3092033190"/>
                    </a:ext>
                  </a:extLst>
                </a:gridCol>
                <a:gridCol w="643347">
                  <a:extLst>
                    <a:ext uri="{9D8B030D-6E8A-4147-A177-3AD203B41FA5}">
                      <a16:colId xmlns:a16="http://schemas.microsoft.com/office/drawing/2014/main" val="3582138778"/>
                    </a:ext>
                  </a:extLst>
                </a:gridCol>
                <a:gridCol w="631465">
                  <a:extLst>
                    <a:ext uri="{9D8B030D-6E8A-4147-A177-3AD203B41FA5}">
                      <a16:colId xmlns:a16="http://schemas.microsoft.com/office/drawing/2014/main" val="309055447"/>
                    </a:ext>
                  </a:extLst>
                </a:gridCol>
                <a:gridCol w="633345">
                  <a:extLst>
                    <a:ext uri="{9D8B030D-6E8A-4147-A177-3AD203B41FA5}">
                      <a16:colId xmlns:a16="http://schemas.microsoft.com/office/drawing/2014/main" val="3300992617"/>
                    </a:ext>
                  </a:extLst>
                </a:gridCol>
                <a:gridCol w="633345">
                  <a:extLst>
                    <a:ext uri="{9D8B030D-6E8A-4147-A177-3AD203B41FA5}">
                      <a16:colId xmlns:a16="http://schemas.microsoft.com/office/drawing/2014/main" val="3318543992"/>
                    </a:ext>
                  </a:extLst>
                </a:gridCol>
                <a:gridCol w="673945">
                  <a:extLst>
                    <a:ext uri="{9D8B030D-6E8A-4147-A177-3AD203B41FA5}">
                      <a16:colId xmlns:a16="http://schemas.microsoft.com/office/drawing/2014/main" val="1203552412"/>
                    </a:ext>
                  </a:extLst>
                </a:gridCol>
                <a:gridCol w="759203">
                  <a:extLst>
                    <a:ext uri="{9D8B030D-6E8A-4147-A177-3AD203B41FA5}">
                      <a16:colId xmlns:a16="http://schemas.microsoft.com/office/drawing/2014/main" val="1605277366"/>
                    </a:ext>
                  </a:extLst>
                </a:gridCol>
                <a:gridCol w="759203">
                  <a:extLst>
                    <a:ext uri="{9D8B030D-6E8A-4147-A177-3AD203B41FA5}">
                      <a16:colId xmlns:a16="http://schemas.microsoft.com/office/drawing/2014/main" val="1736881499"/>
                    </a:ext>
                  </a:extLst>
                </a:gridCol>
                <a:gridCol w="759203">
                  <a:extLst>
                    <a:ext uri="{9D8B030D-6E8A-4147-A177-3AD203B41FA5}">
                      <a16:colId xmlns:a16="http://schemas.microsoft.com/office/drawing/2014/main" val="2009563483"/>
                    </a:ext>
                  </a:extLst>
                </a:gridCol>
                <a:gridCol w="759203">
                  <a:extLst>
                    <a:ext uri="{9D8B030D-6E8A-4147-A177-3AD203B41FA5}">
                      <a16:colId xmlns:a16="http://schemas.microsoft.com/office/drawing/2014/main" val="1966980296"/>
                    </a:ext>
                  </a:extLst>
                </a:gridCol>
              </a:tblGrid>
              <a:tr h="593890">
                <a:tc>
                  <a:txBody>
                    <a:bodyPr/>
                    <a:lstStyle/>
                    <a:p>
                      <a:r>
                        <a:rPr lang="en-US" sz="1400" dirty="0" err="1"/>
                        <a:t>Vakalar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036925"/>
                  </a:ext>
                </a:extLst>
              </a:tr>
              <a:tr h="566623">
                <a:tc>
                  <a:txBody>
                    <a:bodyPr/>
                    <a:lstStyle/>
                    <a:p>
                      <a:r>
                        <a:rPr lang="en-US" sz="1400" dirty="0" err="1"/>
                        <a:t>Yaş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543093"/>
                  </a:ext>
                </a:extLst>
              </a:tr>
              <a:tr h="756181">
                <a:tc>
                  <a:txBody>
                    <a:bodyPr/>
                    <a:lstStyle/>
                    <a:p>
                      <a:r>
                        <a:rPr lang="en-US" sz="1400" dirty="0" err="1"/>
                        <a:t>Diyabet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Süresi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yıl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030390"/>
                  </a:ext>
                </a:extLst>
              </a:tr>
              <a:tr h="636076">
                <a:tc>
                  <a:txBody>
                    <a:bodyPr/>
                    <a:lstStyle/>
                    <a:p>
                      <a:r>
                        <a:rPr lang="en-US" sz="1400" dirty="0" err="1"/>
                        <a:t>Ağırlık</a:t>
                      </a:r>
                      <a:r>
                        <a:rPr lang="en-US" sz="1400" dirty="0"/>
                        <a:t>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70892"/>
                  </a:ext>
                </a:extLst>
              </a:tr>
              <a:tr h="566623">
                <a:tc>
                  <a:txBody>
                    <a:bodyPr/>
                    <a:lstStyle/>
                    <a:p>
                      <a:r>
                        <a:rPr lang="en-US" sz="1400" dirty="0"/>
                        <a:t>Boy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633312"/>
                  </a:ext>
                </a:extLst>
              </a:tr>
              <a:tr h="566623">
                <a:tc>
                  <a:txBody>
                    <a:bodyPr/>
                    <a:lstStyle/>
                    <a:p>
                      <a:r>
                        <a:rPr lang="en-US" sz="1400" dirty="0"/>
                        <a:t>VKI 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292833"/>
                  </a:ext>
                </a:extLst>
              </a:tr>
              <a:tr h="566623">
                <a:tc>
                  <a:txBody>
                    <a:bodyPr/>
                    <a:lstStyle/>
                    <a:p>
                      <a:r>
                        <a:rPr lang="en-US" sz="1400" dirty="0"/>
                        <a:t>HbA1c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087744"/>
                  </a:ext>
                </a:extLst>
              </a:tr>
              <a:tr h="7153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Semptom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362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79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270D-14A5-584A-A55C-94346EF9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63" y="293245"/>
            <a:ext cx="8216219" cy="619612"/>
          </a:xfrm>
        </p:spPr>
        <p:txBody>
          <a:bodyPr/>
          <a:lstStyle/>
          <a:p>
            <a:r>
              <a:rPr lang="en-US" sz="3200" dirty="0" err="1">
                <a:latin typeface="+mn-lt"/>
              </a:rPr>
              <a:t>Biyopsi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yapılmayan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olguların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tTGA</a:t>
            </a:r>
            <a:r>
              <a:rPr lang="en-US" sz="3200" dirty="0">
                <a:latin typeface="+mn-lt"/>
              </a:rPr>
              <a:t>-IgA </a:t>
            </a:r>
            <a:r>
              <a:rPr lang="en-US" sz="3200" dirty="0" err="1">
                <a:latin typeface="+mn-lt"/>
              </a:rPr>
              <a:t>titrelerinin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seyri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4527D7-3AAF-764F-B16F-D9E78D257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40900"/>
              </p:ext>
            </p:extLst>
          </p:nvPr>
        </p:nvGraphicFramePr>
        <p:xfrm>
          <a:off x="211455" y="1416600"/>
          <a:ext cx="8721090" cy="483561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58629">
                  <a:extLst>
                    <a:ext uri="{9D8B030D-6E8A-4147-A177-3AD203B41FA5}">
                      <a16:colId xmlns:a16="http://schemas.microsoft.com/office/drawing/2014/main" val="1133025603"/>
                    </a:ext>
                  </a:extLst>
                </a:gridCol>
                <a:gridCol w="1142647">
                  <a:extLst>
                    <a:ext uri="{9D8B030D-6E8A-4147-A177-3AD203B41FA5}">
                      <a16:colId xmlns:a16="http://schemas.microsoft.com/office/drawing/2014/main" val="1577860630"/>
                    </a:ext>
                  </a:extLst>
                </a:gridCol>
                <a:gridCol w="1159452">
                  <a:extLst>
                    <a:ext uri="{9D8B030D-6E8A-4147-A177-3AD203B41FA5}">
                      <a16:colId xmlns:a16="http://schemas.microsoft.com/office/drawing/2014/main" val="1580096438"/>
                    </a:ext>
                  </a:extLst>
                </a:gridCol>
                <a:gridCol w="1109040">
                  <a:extLst>
                    <a:ext uri="{9D8B030D-6E8A-4147-A177-3AD203B41FA5}">
                      <a16:colId xmlns:a16="http://schemas.microsoft.com/office/drawing/2014/main" val="2005122715"/>
                    </a:ext>
                  </a:extLst>
                </a:gridCol>
                <a:gridCol w="1025023">
                  <a:extLst>
                    <a:ext uri="{9D8B030D-6E8A-4147-A177-3AD203B41FA5}">
                      <a16:colId xmlns:a16="http://schemas.microsoft.com/office/drawing/2014/main" val="3932254184"/>
                    </a:ext>
                  </a:extLst>
                </a:gridCol>
                <a:gridCol w="1041825">
                  <a:extLst>
                    <a:ext uri="{9D8B030D-6E8A-4147-A177-3AD203B41FA5}">
                      <a16:colId xmlns:a16="http://schemas.microsoft.com/office/drawing/2014/main" val="2247194602"/>
                    </a:ext>
                  </a:extLst>
                </a:gridCol>
                <a:gridCol w="1092237">
                  <a:extLst>
                    <a:ext uri="{9D8B030D-6E8A-4147-A177-3AD203B41FA5}">
                      <a16:colId xmlns:a16="http://schemas.microsoft.com/office/drawing/2014/main" val="3107461494"/>
                    </a:ext>
                  </a:extLst>
                </a:gridCol>
                <a:gridCol w="1092237">
                  <a:extLst>
                    <a:ext uri="{9D8B030D-6E8A-4147-A177-3AD203B41FA5}">
                      <a16:colId xmlns:a16="http://schemas.microsoft.com/office/drawing/2014/main" val="3892040844"/>
                    </a:ext>
                  </a:extLst>
                </a:gridCol>
              </a:tblGrid>
              <a:tr h="5020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Vakalar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Başvuru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 </a:t>
                      </a:r>
                      <a:r>
                        <a:rPr lang="en-US" sz="1200" dirty="0" err="1"/>
                        <a:t>vizit</a:t>
                      </a:r>
                      <a:r>
                        <a:rPr lang="en-US" sz="1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İzlem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notlar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032269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473651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087773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765297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Takipten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çıktı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107046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159008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Takipten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çıktı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934785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671740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199888"/>
                  </a:ext>
                </a:extLst>
              </a:tr>
              <a:tr h="502021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Takipten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çıktı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691327"/>
                  </a:ext>
                </a:extLst>
              </a:tr>
              <a:tr h="502021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Takipten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çıktı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041205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26978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DCFB154-8279-E943-8DED-CFC7F6F412DE}"/>
              </a:ext>
            </a:extLst>
          </p:cNvPr>
          <p:cNvSpPr/>
          <p:nvPr/>
        </p:nvSpPr>
        <p:spPr>
          <a:xfrm>
            <a:off x="211452" y="2305306"/>
            <a:ext cx="8721091" cy="35433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6362E4-6D6A-264F-9FFB-D0651865FF9D}"/>
              </a:ext>
            </a:extLst>
          </p:cNvPr>
          <p:cNvSpPr/>
          <p:nvPr/>
        </p:nvSpPr>
        <p:spPr>
          <a:xfrm>
            <a:off x="211452" y="2689987"/>
            <a:ext cx="8721091" cy="35433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DE80688-1953-884F-8553-AEEAE76D1296}"/>
              </a:ext>
            </a:extLst>
          </p:cNvPr>
          <p:cNvSpPr/>
          <p:nvPr/>
        </p:nvSpPr>
        <p:spPr>
          <a:xfrm>
            <a:off x="211452" y="3429000"/>
            <a:ext cx="8721091" cy="35433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138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1992-80F9-F24C-BB2C-B8E31EEE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62" y="215187"/>
            <a:ext cx="7793502" cy="619612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Bx- </a:t>
            </a:r>
            <a:r>
              <a:rPr lang="en-US" sz="3200" dirty="0" err="1">
                <a:latin typeface="+mn-lt"/>
              </a:rPr>
              <a:t>Çölyak</a:t>
            </a:r>
            <a:r>
              <a:rPr lang="en-US" sz="3200" dirty="0">
                <a:latin typeface="+mn-lt"/>
              </a:rPr>
              <a:t> (-) </a:t>
            </a:r>
            <a:r>
              <a:rPr lang="en-US" sz="3200" dirty="0" err="1">
                <a:latin typeface="+mn-lt"/>
              </a:rPr>
              <a:t>olguların</a:t>
            </a:r>
            <a:r>
              <a:rPr lang="en-US" sz="3200" dirty="0">
                <a:latin typeface="+mn-lt"/>
              </a:rPr>
              <a:t> TGA-IgA </a:t>
            </a:r>
            <a:r>
              <a:rPr lang="en-US" sz="3200" dirty="0" err="1">
                <a:latin typeface="+mn-lt"/>
              </a:rPr>
              <a:t>titrelerinin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seyri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24BCB5-58F7-6B4D-BE2E-2C382E01C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39350"/>
              </p:ext>
            </p:extLst>
          </p:nvPr>
        </p:nvGraphicFramePr>
        <p:xfrm>
          <a:off x="166255" y="1191135"/>
          <a:ext cx="8833805" cy="501183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66197">
                  <a:extLst>
                    <a:ext uri="{9D8B030D-6E8A-4147-A177-3AD203B41FA5}">
                      <a16:colId xmlns:a16="http://schemas.microsoft.com/office/drawing/2014/main" val="1133025603"/>
                    </a:ext>
                  </a:extLst>
                </a:gridCol>
                <a:gridCol w="1042880">
                  <a:extLst>
                    <a:ext uri="{9D8B030D-6E8A-4147-A177-3AD203B41FA5}">
                      <a16:colId xmlns:a16="http://schemas.microsoft.com/office/drawing/2014/main" val="1577860630"/>
                    </a:ext>
                  </a:extLst>
                </a:gridCol>
                <a:gridCol w="1058215">
                  <a:extLst>
                    <a:ext uri="{9D8B030D-6E8A-4147-A177-3AD203B41FA5}">
                      <a16:colId xmlns:a16="http://schemas.microsoft.com/office/drawing/2014/main" val="1580096438"/>
                    </a:ext>
                  </a:extLst>
                </a:gridCol>
                <a:gridCol w="1012206">
                  <a:extLst>
                    <a:ext uri="{9D8B030D-6E8A-4147-A177-3AD203B41FA5}">
                      <a16:colId xmlns:a16="http://schemas.microsoft.com/office/drawing/2014/main" val="2005122715"/>
                    </a:ext>
                  </a:extLst>
                </a:gridCol>
                <a:gridCol w="935526">
                  <a:extLst>
                    <a:ext uri="{9D8B030D-6E8A-4147-A177-3AD203B41FA5}">
                      <a16:colId xmlns:a16="http://schemas.microsoft.com/office/drawing/2014/main" val="3932254184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2247194602"/>
                    </a:ext>
                  </a:extLst>
                </a:gridCol>
                <a:gridCol w="996872">
                  <a:extLst>
                    <a:ext uri="{9D8B030D-6E8A-4147-A177-3AD203B41FA5}">
                      <a16:colId xmlns:a16="http://schemas.microsoft.com/office/drawing/2014/main" val="3107461494"/>
                    </a:ext>
                  </a:extLst>
                </a:gridCol>
                <a:gridCol w="756204">
                  <a:extLst>
                    <a:ext uri="{9D8B030D-6E8A-4147-A177-3AD203B41FA5}">
                      <a16:colId xmlns:a16="http://schemas.microsoft.com/office/drawing/2014/main" val="2330161661"/>
                    </a:ext>
                  </a:extLst>
                </a:gridCol>
                <a:gridCol w="1114844">
                  <a:extLst>
                    <a:ext uri="{9D8B030D-6E8A-4147-A177-3AD203B41FA5}">
                      <a16:colId xmlns:a16="http://schemas.microsoft.com/office/drawing/2014/main" val="4139124300"/>
                    </a:ext>
                  </a:extLst>
                </a:gridCol>
              </a:tblGrid>
              <a:tr h="3130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Vakalar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Başvuru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 </a:t>
                      </a:r>
                      <a:r>
                        <a:rPr lang="en-US" sz="1200" dirty="0" err="1"/>
                        <a:t>vizit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Izlem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Notlar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32269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Takipten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çıktı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473651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11.37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GFD (+) </a:t>
                      </a:r>
                      <a:r>
                        <a:rPr lang="en-US" sz="1200" dirty="0" err="1"/>
                        <a:t>takipten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çıktı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087773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765297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107046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159008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12.37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Takipten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çıktı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934785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671740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199888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5.01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041205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Turner send, BH </a:t>
                      </a:r>
                      <a:r>
                        <a:rPr lang="en-US" sz="1200" dirty="0" err="1"/>
                        <a:t>tedavisi</a:t>
                      </a:r>
                      <a:r>
                        <a:rPr lang="en-US" sz="1200" dirty="0"/>
                        <a:t> 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26978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7.17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3.91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Takipte</a:t>
                      </a:r>
                      <a:r>
                        <a:rPr lang="en-US" sz="1200" dirty="0"/>
                        <a:t> B. </a:t>
                      </a:r>
                      <a:r>
                        <a:rPr lang="en-US" sz="1200" dirty="0" err="1"/>
                        <a:t>hızı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düştü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991495"/>
                  </a:ext>
                </a:extLst>
              </a:tr>
              <a:tr h="313030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Başvurudan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önce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dış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merkezde</a:t>
                      </a:r>
                      <a:r>
                        <a:rPr lang="en-US" sz="1200" dirty="0"/>
                        <a:t> &gt;10X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852581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B30321-6A23-C340-AD5E-5AAD04732C91}"/>
              </a:ext>
            </a:extLst>
          </p:cNvPr>
          <p:cNvSpPr/>
          <p:nvPr/>
        </p:nvSpPr>
        <p:spPr>
          <a:xfrm>
            <a:off x="143940" y="2876806"/>
            <a:ext cx="8856120" cy="35788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6D5393-B18F-4D43-A667-1C85391DD0F7}"/>
              </a:ext>
            </a:extLst>
          </p:cNvPr>
          <p:cNvSpPr/>
          <p:nvPr/>
        </p:nvSpPr>
        <p:spPr>
          <a:xfrm>
            <a:off x="177697" y="3806446"/>
            <a:ext cx="8788606" cy="35788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2C3595-51EA-D142-B1E8-4BD2352B09F3}"/>
              </a:ext>
            </a:extLst>
          </p:cNvPr>
          <p:cNvSpPr/>
          <p:nvPr/>
        </p:nvSpPr>
        <p:spPr>
          <a:xfrm>
            <a:off x="177698" y="1767811"/>
            <a:ext cx="8800047" cy="537239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C5B3F2-D8FE-4A43-95EC-2D3C70BEE5B3}"/>
              </a:ext>
            </a:extLst>
          </p:cNvPr>
          <p:cNvSpPr/>
          <p:nvPr/>
        </p:nvSpPr>
        <p:spPr>
          <a:xfrm>
            <a:off x="110183" y="4920361"/>
            <a:ext cx="8867562" cy="442228"/>
          </a:xfrm>
          <a:prstGeom prst="roundRect">
            <a:avLst/>
          </a:prstGeom>
          <a:noFill/>
          <a:ln w="57150">
            <a:solidFill>
              <a:srgbClr val="476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B3ACEC-9D49-DC4F-9143-70556FCC74CC}"/>
              </a:ext>
            </a:extLst>
          </p:cNvPr>
          <p:cNvSpPr/>
          <p:nvPr/>
        </p:nvSpPr>
        <p:spPr>
          <a:xfrm>
            <a:off x="183133" y="5432002"/>
            <a:ext cx="8800048" cy="729165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7802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ECCD-237E-C746-869E-DDC4052F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03" y="294784"/>
            <a:ext cx="7793502" cy="619612"/>
          </a:xfrm>
        </p:spPr>
        <p:txBody>
          <a:bodyPr/>
          <a:lstStyle/>
          <a:p>
            <a:r>
              <a:rPr lang="en-US" sz="3200" dirty="0" err="1">
                <a:latin typeface="+mn-lt"/>
              </a:rPr>
              <a:t>Çölyak</a:t>
            </a:r>
            <a:r>
              <a:rPr lang="en-US" sz="3200" dirty="0">
                <a:latin typeface="+mn-lt"/>
              </a:rPr>
              <a:t> (+) </a:t>
            </a:r>
            <a:r>
              <a:rPr lang="en-US" sz="3200" dirty="0" err="1">
                <a:latin typeface="+mn-lt"/>
              </a:rPr>
              <a:t>olguların</a:t>
            </a:r>
            <a:r>
              <a:rPr lang="en-US" sz="3200" dirty="0">
                <a:latin typeface="+mn-lt"/>
              </a:rPr>
              <a:t> TGA-IgA </a:t>
            </a:r>
            <a:r>
              <a:rPr lang="en-US" sz="3200" dirty="0" err="1">
                <a:latin typeface="+mn-lt"/>
              </a:rPr>
              <a:t>titrelerinin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seyri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EB2812-0DE9-D74B-991A-0078E6E25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4809"/>
              </p:ext>
            </p:extLst>
          </p:nvPr>
        </p:nvGraphicFramePr>
        <p:xfrm>
          <a:off x="457198" y="1360449"/>
          <a:ext cx="8341113" cy="42498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20298">
                  <a:extLst>
                    <a:ext uri="{9D8B030D-6E8A-4147-A177-3AD203B41FA5}">
                      <a16:colId xmlns:a16="http://schemas.microsoft.com/office/drawing/2014/main" val="1133025603"/>
                    </a:ext>
                  </a:extLst>
                </a:gridCol>
                <a:gridCol w="993337">
                  <a:extLst>
                    <a:ext uri="{9D8B030D-6E8A-4147-A177-3AD203B41FA5}">
                      <a16:colId xmlns:a16="http://schemas.microsoft.com/office/drawing/2014/main" val="1577860630"/>
                    </a:ext>
                  </a:extLst>
                </a:gridCol>
                <a:gridCol w="1007946">
                  <a:extLst>
                    <a:ext uri="{9D8B030D-6E8A-4147-A177-3AD203B41FA5}">
                      <a16:colId xmlns:a16="http://schemas.microsoft.com/office/drawing/2014/main" val="1580096438"/>
                    </a:ext>
                  </a:extLst>
                </a:gridCol>
                <a:gridCol w="964121">
                  <a:extLst>
                    <a:ext uri="{9D8B030D-6E8A-4147-A177-3AD203B41FA5}">
                      <a16:colId xmlns:a16="http://schemas.microsoft.com/office/drawing/2014/main" val="2005122715"/>
                    </a:ext>
                  </a:extLst>
                </a:gridCol>
                <a:gridCol w="891083">
                  <a:extLst>
                    <a:ext uri="{9D8B030D-6E8A-4147-A177-3AD203B41FA5}">
                      <a16:colId xmlns:a16="http://schemas.microsoft.com/office/drawing/2014/main" val="3932254184"/>
                    </a:ext>
                  </a:extLst>
                </a:gridCol>
                <a:gridCol w="905690">
                  <a:extLst>
                    <a:ext uri="{9D8B030D-6E8A-4147-A177-3AD203B41FA5}">
                      <a16:colId xmlns:a16="http://schemas.microsoft.com/office/drawing/2014/main" val="2247194602"/>
                    </a:ext>
                  </a:extLst>
                </a:gridCol>
                <a:gridCol w="949515">
                  <a:extLst>
                    <a:ext uri="{9D8B030D-6E8A-4147-A177-3AD203B41FA5}">
                      <a16:colId xmlns:a16="http://schemas.microsoft.com/office/drawing/2014/main" val="3107461494"/>
                    </a:ext>
                  </a:extLst>
                </a:gridCol>
                <a:gridCol w="891081">
                  <a:extLst>
                    <a:ext uri="{9D8B030D-6E8A-4147-A177-3AD203B41FA5}">
                      <a16:colId xmlns:a16="http://schemas.microsoft.com/office/drawing/2014/main" val="2330161661"/>
                    </a:ext>
                  </a:extLst>
                </a:gridCol>
                <a:gridCol w="818042">
                  <a:extLst>
                    <a:ext uri="{9D8B030D-6E8A-4147-A177-3AD203B41FA5}">
                      <a16:colId xmlns:a16="http://schemas.microsoft.com/office/drawing/2014/main" val="978809334"/>
                    </a:ext>
                  </a:extLst>
                </a:gridCol>
              </a:tblGrid>
              <a:tr h="424985">
                <a:tc>
                  <a:txBody>
                    <a:bodyPr/>
                    <a:lstStyle/>
                    <a:p>
                      <a:r>
                        <a:rPr lang="en-US" sz="1200" dirty="0" err="1"/>
                        <a:t>Vakalar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Başvuru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 </a:t>
                      </a:r>
                      <a:r>
                        <a:rPr lang="en-US" sz="1200" dirty="0" err="1"/>
                        <a:t>vizit</a:t>
                      </a:r>
                      <a:r>
                        <a:rPr lang="en-US" sz="1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7. </a:t>
                      </a:r>
                      <a:r>
                        <a:rPr lang="en-US" sz="1200" dirty="0" err="1"/>
                        <a:t>vizit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032269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473651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087773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765297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107046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159008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934785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671740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199888"/>
                  </a:ext>
                </a:extLst>
              </a:tr>
              <a:tr h="42498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792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81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5A03-FA86-4041-A178-1803D736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98" y="215187"/>
            <a:ext cx="7793502" cy="619612"/>
          </a:xfrm>
        </p:spPr>
        <p:txBody>
          <a:bodyPr/>
          <a:lstStyle/>
          <a:p>
            <a:r>
              <a:rPr lang="en-US" dirty="0">
                <a:latin typeface="+mn-lt"/>
              </a:rPr>
              <a:t>T1D - </a:t>
            </a:r>
            <a:r>
              <a:rPr lang="en-US" dirty="0" err="1">
                <a:latin typeface="+mn-lt"/>
              </a:rPr>
              <a:t>Çölyak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Prevalansı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67F7D-FA91-1C4F-A11B-4E37A118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T1D’ler </a:t>
            </a:r>
            <a:r>
              <a:rPr lang="en-US" sz="2400" dirty="0" err="1">
                <a:latin typeface="+mn-lt"/>
              </a:rPr>
              <a:t>arasında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çölyak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prevalansı</a:t>
            </a:r>
            <a:r>
              <a:rPr lang="en-US" sz="2400" dirty="0">
                <a:latin typeface="+mn-lt"/>
              </a:rPr>
              <a:t> %3-10 </a:t>
            </a:r>
            <a:r>
              <a:rPr lang="en-US" sz="2400" dirty="0" err="1">
                <a:latin typeface="+mn-lt"/>
              </a:rPr>
              <a:t>arasında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olduğunu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belirten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yayınlar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mevcut</a:t>
            </a: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C208F-2FD1-AB4B-9EC8-D9BC6302FD1D}"/>
              </a:ext>
            </a:extLst>
          </p:cNvPr>
          <p:cNvSpPr txBox="1"/>
          <p:nvPr/>
        </p:nvSpPr>
        <p:spPr>
          <a:xfrm>
            <a:off x="784767" y="4017106"/>
            <a:ext cx="7730583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Hastanemizde</a:t>
            </a:r>
            <a:r>
              <a:rPr lang="en-US" sz="2400" dirty="0"/>
              <a:t> </a:t>
            </a:r>
            <a:r>
              <a:rPr lang="en-US" sz="2400" dirty="0" err="1"/>
              <a:t>antikor</a:t>
            </a:r>
            <a:r>
              <a:rPr lang="en-US" sz="2400" dirty="0"/>
              <a:t> </a:t>
            </a:r>
            <a:r>
              <a:rPr lang="en-US" sz="2400" dirty="0" err="1"/>
              <a:t>bakılmış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T1D’li </a:t>
            </a:r>
            <a:r>
              <a:rPr lang="en-US" sz="2400" dirty="0" err="1"/>
              <a:t>çocuklar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çölyak</a:t>
            </a:r>
            <a:r>
              <a:rPr lang="en-US" sz="2400" dirty="0"/>
              <a:t> </a:t>
            </a:r>
            <a:r>
              <a:rPr lang="en-US" sz="2400" dirty="0" err="1"/>
              <a:t>hastalığı</a:t>
            </a:r>
            <a:r>
              <a:rPr lang="en-US" sz="2400" dirty="0"/>
              <a:t> </a:t>
            </a:r>
            <a:r>
              <a:rPr lang="en-US" sz="2400" dirty="0" err="1"/>
              <a:t>pozitiflik</a:t>
            </a:r>
            <a:r>
              <a:rPr lang="en-US" sz="2400" dirty="0"/>
              <a:t> </a:t>
            </a:r>
            <a:r>
              <a:rPr lang="en-US" sz="2400" dirty="0" err="1"/>
              <a:t>oranı</a:t>
            </a:r>
            <a:r>
              <a:rPr lang="en-US" sz="2400" dirty="0"/>
              <a:t> %3.8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7A402-DC99-2A4B-9483-CC2504DF6C21}"/>
              </a:ext>
            </a:extLst>
          </p:cNvPr>
          <p:cNvSpPr txBox="1"/>
          <p:nvPr/>
        </p:nvSpPr>
        <p:spPr>
          <a:xfrm>
            <a:off x="1895707" y="2598003"/>
            <a:ext cx="6463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Raising the Cut-Off Level of Anti-Tissue Transglutaminase Antibodies to Detect Celiac Disease Reduces the Number of Small Bowel Biopsies in Children with Type 1 Diabetes: A Retrospective Study, the journal of Pediatrics, 2020 </a:t>
            </a:r>
          </a:p>
        </p:txBody>
      </p:sp>
    </p:spTree>
    <p:extLst>
      <p:ext uri="{BB962C8B-B14F-4D97-AF65-F5344CB8AC3E}">
        <p14:creationId xmlns:p14="http://schemas.microsoft.com/office/powerpoint/2010/main" val="3319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CC7A-BCD8-154F-8E5B-8F3735A2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98" y="284424"/>
            <a:ext cx="7793502" cy="619612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Spontan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Negatifleşme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900B-3319-4945-9641-A79FC3225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2029"/>
            <a:ext cx="7886700" cy="467137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+mn-lt"/>
              </a:rPr>
              <a:t>Türkiyede</a:t>
            </a:r>
            <a:r>
              <a:rPr lang="en-US" sz="2400" dirty="0">
                <a:latin typeface="+mn-lt"/>
              </a:rPr>
              <a:t> 668 </a:t>
            </a:r>
            <a:r>
              <a:rPr lang="en-US" sz="2400" dirty="0" err="1">
                <a:latin typeface="+mn-lt"/>
              </a:rPr>
              <a:t>tTGA</a:t>
            </a:r>
            <a:r>
              <a:rPr lang="en-US" sz="2400" dirty="0">
                <a:latin typeface="+mn-lt"/>
              </a:rPr>
              <a:t>-IgA (+) </a:t>
            </a:r>
            <a:r>
              <a:rPr lang="en-US" sz="2400" dirty="0" err="1">
                <a:latin typeface="+mn-lt"/>
              </a:rPr>
              <a:t>çocuğun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retrospektif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olarak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analiz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edildiği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çalışmada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glutensiz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beslenmeyenlerde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spontan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+mn-lt"/>
              </a:rPr>
              <a:t>antikor</a:t>
            </a:r>
            <a:r>
              <a:rPr lang="en-US" sz="2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+mn-lt"/>
              </a:rPr>
              <a:t>negatifleşme</a:t>
            </a:r>
            <a:r>
              <a:rPr lang="en-US" sz="2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+mn-lt"/>
              </a:rPr>
              <a:t>oranı</a:t>
            </a:r>
            <a:r>
              <a:rPr lang="en-US" sz="2400" i="1" dirty="0">
                <a:solidFill>
                  <a:srgbClr val="C00000"/>
                </a:solidFill>
                <a:latin typeface="+mn-lt"/>
              </a:rPr>
              <a:t> %23.3 </a:t>
            </a:r>
            <a:r>
              <a:rPr lang="en-US" sz="2400" dirty="0" err="1">
                <a:latin typeface="+mn-lt"/>
              </a:rPr>
              <a:t>bulunmuş</a:t>
            </a:r>
            <a:endParaRPr lang="en-US" sz="2400" dirty="0">
              <a:latin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en-US" sz="2200" dirty="0" err="1">
                <a:latin typeface="+mn-lt"/>
              </a:rPr>
              <a:t>İtalya’da</a:t>
            </a:r>
            <a:r>
              <a:rPr lang="en-US" sz="2200" dirty="0">
                <a:latin typeface="+mn-lt"/>
              </a:rPr>
              <a:t> 446 </a:t>
            </a:r>
            <a:r>
              <a:rPr lang="en-US" sz="2200" dirty="0" err="1">
                <a:latin typeface="+mn-lt"/>
              </a:rPr>
              <a:t>tTGA</a:t>
            </a:r>
            <a:r>
              <a:rPr lang="en-US" sz="2200" dirty="0">
                <a:latin typeface="+mn-lt"/>
              </a:rPr>
              <a:t>-IgA (+)  </a:t>
            </a:r>
            <a:r>
              <a:rPr lang="en-US" sz="2200" dirty="0" err="1">
                <a:latin typeface="+mn-lt"/>
              </a:rPr>
              <a:t>çocuğun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prospektif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olarak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takip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edilerek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analiz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edildiği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bir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çalışmada</a:t>
            </a:r>
            <a:r>
              <a:rPr lang="en-US" sz="2200" dirty="0">
                <a:latin typeface="+mn-lt"/>
              </a:rPr>
              <a:t> </a:t>
            </a:r>
          </a:p>
          <a:p>
            <a:pPr lvl="1" algn="just">
              <a:lnSpc>
                <a:spcPct val="100000"/>
              </a:lnSpc>
            </a:pPr>
            <a:r>
              <a:rPr lang="en-US" sz="2000" i="1" dirty="0">
                <a:latin typeface="+mn-lt"/>
              </a:rPr>
              <a:t>Gluten </a:t>
            </a:r>
            <a:r>
              <a:rPr lang="en-US" sz="2000" i="1" dirty="0" err="1">
                <a:latin typeface="+mn-lt"/>
              </a:rPr>
              <a:t>içeren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besinlerle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beslenmeye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rağmen</a:t>
            </a:r>
            <a:r>
              <a:rPr lang="en-US" sz="2000" i="1" dirty="0">
                <a:latin typeface="+mn-lt"/>
              </a:rPr>
              <a:t> %40 </a:t>
            </a:r>
            <a:r>
              <a:rPr lang="en-US" sz="2000" i="1" dirty="0" err="1">
                <a:latin typeface="+mn-lt"/>
              </a:rPr>
              <a:t>vakada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antikor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titresinin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azalma</a:t>
            </a:r>
            <a:endParaRPr lang="en-US" sz="2000" i="1" dirty="0">
              <a:latin typeface="+mn-lt"/>
            </a:endParaRPr>
          </a:p>
          <a:p>
            <a:pPr lvl="1" algn="just">
              <a:lnSpc>
                <a:spcPct val="100000"/>
              </a:lnSpc>
            </a:pPr>
            <a:r>
              <a:rPr lang="en-US" sz="2000" i="1" dirty="0">
                <a:solidFill>
                  <a:srgbClr val="C00000"/>
                </a:solidFill>
                <a:latin typeface="+mn-lt"/>
              </a:rPr>
              <a:t>%20 </a:t>
            </a:r>
            <a:r>
              <a:rPr lang="en-US" sz="2000" i="1" dirty="0" err="1">
                <a:solidFill>
                  <a:srgbClr val="C00000"/>
                </a:solidFill>
                <a:latin typeface="+mn-lt"/>
              </a:rPr>
              <a:t>vakada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+mn-lt"/>
              </a:rPr>
              <a:t>ise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+mn-lt"/>
              </a:rPr>
              <a:t>tamamen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+mn-lt"/>
              </a:rPr>
              <a:t>negatifleşme</a:t>
            </a:r>
            <a:endParaRPr lang="en-US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5CD6A-9E8C-5D44-BC98-EA4131F909F2}"/>
              </a:ext>
            </a:extLst>
          </p:cNvPr>
          <p:cNvSpPr txBox="1"/>
          <p:nvPr/>
        </p:nvSpPr>
        <p:spPr>
          <a:xfrm>
            <a:off x="727269" y="5742579"/>
            <a:ext cx="78867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Bizim</a:t>
            </a:r>
            <a:r>
              <a:rPr lang="en-US" sz="2400" dirty="0"/>
              <a:t> </a:t>
            </a:r>
            <a:r>
              <a:rPr lang="en-US" sz="2400" dirty="0" err="1"/>
              <a:t>vakalarımızda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%22 </a:t>
            </a:r>
            <a:r>
              <a:rPr lang="en-US" sz="2400" i="1" dirty="0" err="1">
                <a:solidFill>
                  <a:srgbClr val="C00000"/>
                </a:solidFill>
              </a:rPr>
              <a:t>oranında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spontan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antikor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negatifleşmesi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saptandı</a:t>
            </a:r>
            <a:r>
              <a:rPr lang="en-US" sz="2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7C282-3B8F-594D-836F-43E7032E7B00}"/>
              </a:ext>
            </a:extLst>
          </p:cNvPr>
          <p:cNvSpPr txBox="1"/>
          <p:nvPr/>
        </p:nvSpPr>
        <p:spPr>
          <a:xfrm>
            <a:off x="2416330" y="2569450"/>
            <a:ext cx="6296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Frequency of Celiac Disease and Spontaneous Normalization Rate of Celiac Serology in Children and Adolescent Patients with Type 1 Diabetes; </a:t>
            </a:r>
            <a:r>
              <a:rPr lang="en-US" sz="1400" i="1" dirty="0" err="1"/>
              <a:t>Unal</a:t>
            </a:r>
            <a:r>
              <a:rPr lang="en-US" sz="1400" i="1" dirty="0"/>
              <a:t> E. </a:t>
            </a:r>
            <a:r>
              <a:rPr lang="en-US" sz="1400" i="1" dirty="0" err="1"/>
              <a:t>ve</a:t>
            </a:r>
            <a:r>
              <a:rPr lang="en-US" sz="1400" i="1" dirty="0"/>
              <a:t> ark. 2020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D7703-D043-7D4D-A498-AAFECD60EB68}"/>
              </a:ext>
            </a:extLst>
          </p:cNvPr>
          <p:cNvSpPr txBox="1"/>
          <p:nvPr/>
        </p:nvSpPr>
        <p:spPr>
          <a:xfrm>
            <a:off x="2960285" y="5193530"/>
            <a:ext cx="62962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High Rate of Spontaneous  Normalization of Celiac Serology in a Cohort of 446 Children With  Type 1 Diabetes: A Prospective Study Castellaneta S, et al.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E1E-E0FD-894C-B1EA-FD98B076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+mn-lt"/>
              </a:rPr>
              <a:t>Tip 1 diyabet ve çölyak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0DA51-B96B-D646-9007-B1F2F512C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390650"/>
            <a:ext cx="8410575" cy="45815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Tip 1 </a:t>
            </a:r>
            <a:r>
              <a:rPr lang="en-US" sz="2400" dirty="0" err="1">
                <a:latin typeface="+mn-lt"/>
              </a:rPr>
              <a:t>diyabet</a:t>
            </a:r>
            <a:r>
              <a:rPr lang="en-US" sz="2400" dirty="0">
                <a:latin typeface="+mn-lt"/>
              </a:rPr>
              <a:t> (T1D) </a:t>
            </a:r>
            <a:r>
              <a:rPr lang="en-US" sz="2400" dirty="0" err="1">
                <a:latin typeface="+mn-lt"/>
              </a:rPr>
              <a:t>otoimm</a:t>
            </a:r>
            <a:r>
              <a:rPr lang="tr-TR" sz="2400" dirty="0">
                <a:latin typeface="+mn-lt"/>
              </a:rPr>
              <a:t>ü</a:t>
            </a:r>
            <a:r>
              <a:rPr lang="en-US" sz="2400" dirty="0">
                <a:latin typeface="+mn-lt"/>
              </a:rPr>
              <a:t>n </a:t>
            </a:r>
            <a:r>
              <a:rPr lang="en-US" sz="2400" dirty="0" err="1">
                <a:latin typeface="+mn-lt"/>
              </a:rPr>
              <a:t>bir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hastalık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ve HLA grupları üzerinden diğer otoimmün hastalıklar ile akrabalığı var</a:t>
            </a: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Otoimmun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tiroid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hastalığı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çölyak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hastalığı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açısından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düzenli izlem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+mn-lt"/>
              </a:rPr>
              <a:t>Otoimmün tiroid hastalığı tanısı ve tedavisi ile ilgili  sorun olmadığı halde T1D’li çocuklarda </a:t>
            </a:r>
            <a:r>
              <a:rPr lang="tr-TR" sz="2400" dirty="0" err="1">
                <a:latin typeface="+mn-lt"/>
              </a:rPr>
              <a:t>çölyak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tanısı ile ilgili tartışmalar sürmektedir.</a:t>
            </a: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2012 </a:t>
            </a:r>
            <a:r>
              <a:rPr lang="en-US" sz="2400" dirty="0" err="1">
                <a:latin typeface="+mn-lt"/>
              </a:rPr>
              <a:t>yılında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yayınlanan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ESPGHAN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konsensusunda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2200" i="1" dirty="0" err="1">
                <a:latin typeface="+mn-lt"/>
              </a:rPr>
              <a:t>Çölyak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hastalığı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için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riskli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durumlarda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doku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transglutaminaz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IgA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antikor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(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tTGA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-IGA)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değerlerinin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normalin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üst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sınırının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üç</a:t>
            </a:r>
            <a:r>
              <a:rPr lang="en-US" sz="2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+mn-lt"/>
              </a:rPr>
              <a:t>katı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olarak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kabul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edilmesi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önerilmektedir</a:t>
            </a:r>
            <a:r>
              <a:rPr lang="en-US" sz="2200" i="1" dirty="0">
                <a:latin typeface="+mn-lt"/>
              </a:rPr>
              <a:t>.</a:t>
            </a:r>
            <a:r>
              <a:rPr lang="en-US" sz="22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2020’de </a:t>
            </a:r>
            <a:r>
              <a:rPr lang="en-US" sz="2400" dirty="0" err="1">
                <a:latin typeface="+mn-lt"/>
              </a:rPr>
              <a:t>güncellenme</a:t>
            </a:r>
            <a:r>
              <a:rPr lang="en-US" sz="2400" dirty="0">
                <a:latin typeface="+mn-lt"/>
              </a:rPr>
              <a:t>; </a:t>
            </a:r>
            <a:r>
              <a:rPr lang="en-US" sz="2400" dirty="0" err="1">
                <a:latin typeface="+mn-lt"/>
              </a:rPr>
              <a:t>farklılık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olmadı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82746-1BDD-1141-B9B5-175AB6A968BF}"/>
              </a:ext>
            </a:extLst>
          </p:cNvPr>
          <p:cNvSpPr txBox="1"/>
          <p:nvPr/>
        </p:nvSpPr>
        <p:spPr>
          <a:xfrm>
            <a:off x="2454299" y="5839470"/>
            <a:ext cx="6802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European Society for Pediatric Gastroenterology, Hepatology, and Nutrition guidelines for the diagnosis of coeliac disease. J </a:t>
            </a:r>
            <a:r>
              <a:rPr lang="en-US" sz="1200" i="1" dirty="0" err="1"/>
              <a:t>Pediatr</a:t>
            </a:r>
            <a:r>
              <a:rPr lang="en-US" sz="1200" i="1" dirty="0"/>
              <a:t> Gastroenterol </a:t>
            </a:r>
            <a:r>
              <a:rPr lang="en-US" sz="1200" i="1" dirty="0" err="1"/>
              <a:t>Nutr</a:t>
            </a:r>
            <a:r>
              <a:rPr lang="en-US" sz="1200" i="1" dirty="0"/>
              <a:t> 2012; 54:136-60</a:t>
            </a:r>
            <a:r>
              <a:rPr lang="en-US" sz="1400" i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29E17-2E4F-B74F-9C05-C342AFF974A2}"/>
              </a:ext>
            </a:extLst>
          </p:cNvPr>
          <p:cNvSpPr txBox="1"/>
          <p:nvPr/>
        </p:nvSpPr>
        <p:spPr>
          <a:xfrm>
            <a:off x="2599264" y="6331913"/>
            <a:ext cx="654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European Society </a:t>
            </a:r>
            <a:r>
              <a:rPr lang="en-US" sz="1200" i="1" dirty="0" err="1"/>
              <a:t>Paediatric</a:t>
            </a:r>
            <a:r>
              <a:rPr lang="en-US" sz="1200" i="1" dirty="0"/>
              <a:t> Gastroenterology, Hep- </a:t>
            </a:r>
            <a:r>
              <a:rPr lang="en-US" sz="1200" i="1" dirty="0" err="1"/>
              <a:t>atology</a:t>
            </a:r>
            <a:r>
              <a:rPr lang="en-US" sz="1200" i="1" dirty="0"/>
              <a:t> and Nutrition Guidelines for Diagnosing Coeliac Disease 2020. J </a:t>
            </a:r>
            <a:r>
              <a:rPr lang="en-US" sz="1200" i="1" dirty="0" err="1"/>
              <a:t>Pediatr</a:t>
            </a:r>
            <a:r>
              <a:rPr lang="en-US" sz="1200" i="1" dirty="0"/>
              <a:t> Gastroenterol </a:t>
            </a:r>
            <a:r>
              <a:rPr lang="en-US" sz="1200" i="1" dirty="0" err="1"/>
              <a:t>Nutr</a:t>
            </a:r>
            <a:r>
              <a:rPr lang="en-US" sz="1200" i="1" dirty="0"/>
              <a:t> 2020;70:141-56.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46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0DE3-BE61-3843-AF2E-51E03CDB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237489"/>
            <a:ext cx="7793502" cy="619612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Biyopsi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Eşik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Değer</a:t>
            </a:r>
            <a:r>
              <a:rPr lang="en-US" dirty="0">
                <a:latin typeface="+mn-lt"/>
              </a:rPr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94D1-A08E-9049-8AA6-05D10D2B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6634"/>
            <a:ext cx="7975910" cy="462676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Hollanda’da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yapılan</a:t>
            </a:r>
            <a:r>
              <a:rPr lang="en-US" sz="2400" dirty="0">
                <a:latin typeface="+mn-lt"/>
              </a:rPr>
              <a:t> 77 </a:t>
            </a:r>
            <a:r>
              <a:rPr lang="en-US" sz="2400" dirty="0" err="1">
                <a:latin typeface="+mn-lt"/>
              </a:rPr>
              <a:t>tTGA</a:t>
            </a:r>
            <a:r>
              <a:rPr lang="en-US" sz="2400" dirty="0">
                <a:latin typeface="+mn-lt"/>
              </a:rPr>
              <a:t>-IgA (+) </a:t>
            </a:r>
            <a:r>
              <a:rPr lang="en-US" sz="2400" dirty="0" err="1">
                <a:latin typeface="+mn-lt"/>
              </a:rPr>
              <a:t>vakanın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alındığı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çok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merkezli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çalışmada</a:t>
            </a:r>
            <a:r>
              <a:rPr lang="en-US" sz="2400" dirty="0">
                <a:latin typeface="+mn-lt"/>
              </a:rPr>
              <a:t>;</a:t>
            </a:r>
          </a:p>
          <a:p>
            <a:pPr lvl="1" algn="just">
              <a:lnSpc>
                <a:spcPct val="150000"/>
              </a:lnSpc>
            </a:pPr>
            <a:r>
              <a:rPr lang="en-US" dirty="0" err="1">
                <a:latin typeface="+mn-lt"/>
              </a:rPr>
              <a:t>Endoskopi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biyopsi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için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eşik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değer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normalin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sınırının</a:t>
            </a:r>
            <a:r>
              <a:rPr lang="en-US" dirty="0">
                <a:latin typeface="+mn-lt"/>
              </a:rPr>
              <a:t> 11 </a:t>
            </a:r>
            <a:r>
              <a:rPr lang="en-US" dirty="0" err="1">
                <a:latin typeface="+mn-lt"/>
              </a:rPr>
              <a:t>katı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alınması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durumunda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biyopsi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saptanan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yanlış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pozitiflik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oranı</a:t>
            </a:r>
            <a:r>
              <a:rPr lang="en-US" dirty="0">
                <a:latin typeface="+mn-lt"/>
              </a:rPr>
              <a:t> % 50 </a:t>
            </a:r>
            <a:r>
              <a:rPr lang="en-US" dirty="0" err="1">
                <a:latin typeface="+mn-lt"/>
              </a:rPr>
              <a:t>azaldığı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saptanmış</a:t>
            </a:r>
            <a:r>
              <a:rPr lang="en-US" dirty="0">
                <a:latin typeface="+mn-lt"/>
              </a:rPr>
              <a:t>. 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9553C-FD0A-0E4D-97BC-25DC049C80E4}"/>
              </a:ext>
            </a:extLst>
          </p:cNvPr>
          <p:cNvSpPr txBox="1"/>
          <p:nvPr/>
        </p:nvSpPr>
        <p:spPr>
          <a:xfrm>
            <a:off x="717860" y="4923443"/>
            <a:ext cx="7886700" cy="16970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i="1" dirty="0" err="1">
                <a:solidFill>
                  <a:srgbClr val="C00000"/>
                </a:solidFill>
              </a:rPr>
              <a:t>Biyopsi</a:t>
            </a:r>
            <a:r>
              <a:rPr lang="en-US" sz="2400" i="1" dirty="0">
                <a:solidFill>
                  <a:srgbClr val="C00000"/>
                </a:solidFill>
              </a:rPr>
              <a:t> (+) </a:t>
            </a:r>
            <a:r>
              <a:rPr lang="en-US" sz="2400" i="1" dirty="0" err="1">
                <a:solidFill>
                  <a:srgbClr val="C00000"/>
                </a:solidFill>
              </a:rPr>
              <a:t>olanların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tamamında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antikor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titresi</a:t>
            </a:r>
            <a:r>
              <a:rPr lang="en-US" sz="2400" i="1" dirty="0">
                <a:solidFill>
                  <a:srgbClr val="C00000"/>
                </a:solidFill>
              </a:rPr>
              <a:t> ≥6 kat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sınır</a:t>
            </a:r>
            <a:r>
              <a:rPr lang="en-US" sz="2400" dirty="0"/>
              <a:t> ≥6 kat </a:t>
            </a:r>
            <a:r>
              <a:rPr lang="en-US" sz="2400" dirty="0" err="1"/>
              <a:t>alınması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 </a:t>
            </a:r>
            <a:r>
              <a:rPr lang="en-US" sz="2400" dirty="0" err="1"/>
              <a:t>geçici</a:t>
            </a:r>
            <a:r>
              <a:rPr lang="en-US" sz="2400" dirty="0"/>
              <a:t> </a:t>
            </a:r>
            <a:r>
              <a:rPr lang="en-US" sz="2400" dirty="0" err="1"/>
              <a:t>yanlış</a:t>
            </a:r>
            <a:r>
              <a:rPr lang="en-US" sz="2400" dirty="0"/>
              <a:t> </a:t>
            </a:r>
            <a:r>
              <a:rPr lang="en-US" sz="2400" dirty="0" err="1"/>
              <a:t>pozitiflik</a:t>
            </a:r>
            <a:r>
              <a:rPr lang="en-US" sz="2400" dirty="0"/>
              <a:t> </a:t>
            </a:r>
            <a:r>
              <a:rPr lang="en-US" sz="2400" dirty="0" err="1"/>
              <a:t>saptanan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biyopsiler</a:t>
            </a:r>
            <a:r>
              <a:rPr lang="en-US" sz="2400" i="1" dirty="0">
                <a:solidFill>
                  <a:srgbClr val="C00000"/>
                </a:solidFill>
              </a:rPr>
              <a:t> %58 </a:t>
            </a:r>
            <a:r>
              <a:rPr lang="en-US" sz="2400" dirty="0" err="1"/>
              <a:t>oranında</a:t>
            </a:r>
            <a:r>
              <a:rPr lang="en-US" sz="2400" dirty="0"/>
              <a:t> </a:t>
            </a:r>
            <a:r>
              <a:rPr lang="en-US" sz="2400" dirty="0" err="1"/>
              <a:t>azaltılabilir</a:t>
            </a:r>
            <a:r>
              <a:rPr lang="en-US" sz="2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624A0-961E-9248-A1B8-E1FDC53E64BF}"/>
              </a:ext>
            </a:extLst>
          </p:cNvPr>
          <p:cNvSpPr txBox="1"/>
          <p:nvPr/>
        </p:nvSpPr>
        <p:spPr>
          <a:xfrm>
            <a:off x="2308303" y="4153265"/>
            <a:ext cx="6463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Raising the Cut-Off Level of Anti-Tissue Transglutaminase Antibodies to Detect Celiac Disease Reduces the Number of Small Bowel Biopsies in Children with Type 1 Diabetes: A Retrospective Study, the journal of Pediatrics, 2020 </a:t>
            </a:r>
          </a:p>
        </p:txBody>
      </p:sp>
    </p:spTree>
    <p:extLst>
      <p:ext uri="{BB962C8B-B14F-4D97-AF65-F5344CB8AC3E}">
        <p14:creationId xmlns:p14="http://schemas.microsoft.com/office/powerpoint/2010/main" val="1007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D77C-290C-5D4F-89FC-BB72E59E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err="1">
                <a:latin typeface="+mn-lt"/>
              </a:rPr>
              <a:t>Sonuç</a:t>
            </a:r>
            <a:r>
              <a:rPr lang="tr-TR" sz="3400" dirty="0">
                <a:latin typeface="+mn-lt"/>
              </a:rPr>
              <a:t>lar</a:t>
            </a:r>
            <a:endParaRPr lang="en-US" sz="3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6D3F3-C9BD-004E-BF0E-C885811FD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2064"/>
            <a:ext cx="7886700" cy="51217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+mn-lt"/>
              </a:rPr>
              <a:t>T1D</a:t>
            </a:r>
            <a:r>
              <a:rPr lang="tr-TR" dirty="0">
                <a:latin typeface="+mn-lt"/>
              </a:rPr>
              <a:t>’li  çocuklarda</a:t>
            </a:r>
            <a:r>
              <a:rPr lang="en-US" dirty="0">
                <a:latin typeface="+mn-lt"/>
              </a:rPr>
              <a:t> tan</a:t>
            </a:r>
            <a:r>
              <a:rPr lang="tr-TR" dirty="0">
                <a:latin typeface="+mn-lt"/>
              </a:rPr>
              <a:t>ı döneminde</a:t>
            </a:r>
            <a:r>
              <a:rPr lang="en-US" dirty="0">
                <a:latin typeface="+mn-lt"/>
              </a:rPr>
              <a:t> TGA IgA </a:t>
            </a:r>
            <a:r>
              <a:rPr lang="en-US" dirty="0" err="1">
                <a:latin typeface="+mn-lt"/>
              </a:rPr>
              <a:t>düşük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titrelerde</a:t>
            </a:r>
            <a:r>
              <a:rPr lang="en-US" dirty="0">
                <a:latin typeface="+mn-lt"/>
              </a:rPr>
              <a:t> </a:t>
            </a:r>
            <a:r>
              <a:rPr lang="tr-TR" dirty="0">
                <a:latin typeface="+mn-lt"/>
              </a:rPr>
              <a:t>geçici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pozitif</a:t>
            </a:r>
            <a:r>
              <a:rPr lang="en-US" dirty="0">
                <a:latin typeface="+mn-lt"/>
              </a:rPr>
              <a:t> </a:t>
            </a:r>
            <a:r>
              <a:rPr lang="tr-TR" dirty="0">
                <a:latin typeface="+mn-lt"/>
              </a:rPr>
              <a:t>olabiliyor.</a:t>
            </a:r>
            <a:endParaRPr lang="en-US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tr-TR" i="1" dirty="0">
                <a:solidFill>
                  <a:srgbClr val="C00000"/>
                </a:solidFill>
                <a:latin typeface="+mn-lt"/>
              </a:rPr>
              <a:t>Bizim vaka grubunda % 22 negatifleşme saptandı ama literatürde 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% 40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oranında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negatifleşme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tr-TR" i="1" dirty="0">
                <a:solidFill>
                  <a:srgbClr val="C00000"/>
                </a:solidFill>
                <a:latin typeface="+mn-lt"/>
              </a:rPr>
              <a:t>rapor ediliyor.</a:t>
            </a:r>
            <a:endParaRPr lang="en-US" i="1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dirty="0" err="1">
                <a:latin typeface="+mn-lt"/>
              </a:rPr>
              <a:t>Endoskopi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biyopsi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kararında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acele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edilmemeli</a:t>
            </a:r>
            <a:r>
              <a:rPr lang="en-US" dirty="0">
                <a:latin typeface="+mn-lt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latin typeface="+mn-lt"/>
              </a:rPr>
              <a:t>Tanıdan</a:t>
            </a:r>
            <a:r>
              <a:rPr lang="en-US" dirty="0">
                <a:latin typeface="+mn-lt"/>
              </a:rPr>
              <a:t> 3-6 ay </a:t>
            </a:r>
            <a:r>
              <a:rPr lang="en-US" dirty="0" err="1">
                <a:latin typeface="+mn-lt"/>
              </a:rPr>
              <a:t>sonra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bakılan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tTGA</a:t>
            </a:r>
            <a:r>
              <a:rPr lang="en-US" dirty="0">
                <a:latin typeface="+mn-lt"/>
              </a:rPr>
              <a:t>-IgA </a:t>
            </a:r>
            <a:r>
              <a:rPr lang="en-US" dirty="0" err="1">
                <a:latin typeface="+mn-lt"/>
              </a:rPr>
              <a:t>antikor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titresi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verilmeli</a:t>
            </a:r>
            <a:r>
              <a:rPr lang="en-US" dirty="0">
                <a:latin typeface="+mn-lt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latin typeface="+mn-lt"/>
              </a:rPr>
              <a:t>Bizim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çalışmamızda</a:t>
            </a:r>
            <a:r>
              <a:rPr lang="en-US" dirty="0">
                <a:latin typeface="+mn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biyopsi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pozitif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olan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vakaların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tamamında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antikor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titresi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üst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n-lt"/>
              </a:rPr>
              <a:t>sınırın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 ≥6 kat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n-lt"/>
              </a:rPr>
              <a:t>Bu 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eşik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değer</a:t>
            </a:r>
            <a:r>
              <a:rPr lang="en-US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olarak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önerilebilir</a:t>
            </a:r>
            <a:r>
              <a:rPr lang="en-US" dirty="0">
                <a:latin typeface="+mn-lt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latin typeface="+mn-lt"/>
              </a:rPr>
              <a:t>Biyopsi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için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uygun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titrenin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sınırın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kaç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katı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olacağı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ne </a:t>
            </a:r>
            <a:r>
              <a:rPr lang="en-US" dirty="0" err="1">
                <a:latin typeface="+mn-lt"/>
              </a:rPr>
              <a:t>kadar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takip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edilmesi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gerektiği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ilgili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daha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kapsamlı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çalışmalara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ihtiyaç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vardır</a:t>
            </a:r>
            <a:r>
              <a:rPr lang="en-US" dirty="0">
                <a:latin typeface="+mn-lt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2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1" descr="kişi, ağaç, açık hava, grup içeren bir resim&#10;&#10;Açıklama otomatik olarak oluşturuldu">
            <a:extLst>
              <a:ext uri="{FF2B5EF4-FFF2-40B4-BE49-F238E27FC236}">
                <a16:creationId xmlns:a16="http://schemas.microsoft.com/office/drawing/2014/main" id="{21C17A88-0452-E340-8C8E-3E32A98C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80" y="3103732"/>
            <a:ext cx="3897542" cy="292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1">
            <a:extLst>
              <a:ext uri="{FF2B5EF4-FFF2-40B4-BE49-F238E27FC236}">
                <a16:creationId xmlns:a16="http://schemas.microsoft.com/office/drawing/2014/main" id="{69AA685A-7154-E246-9228-C63D5B317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56" y="3429000"/>
            <a:ext cx="4048666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cs typeface="Calibri" panose="020F0502020204030204" pitchFamily="34" charset="0"/>
              </a:rPr>
              <a:t>Koç Üniversitesi Çocuk Diyabet Ekibi</a:t>
            </a:r>
          </a:p>
        </p:txBody>
      </p:sp>
      <p:sp>
        <p:nvSpPr>
          <p:cNvPr id="4" name="Metin kutusu 1">
            <a:extLst>
              <a:ext uri="{FF2B5EF4-FFF2-40B4-BE49-F238E27FC236}">
                <a16:creationId xmlns:a16="http://schemas.microsoft.com/office/drawing/2014/main" id="{44A08CD0-DC74-574C-93D8-C6BDBCAC6C0D}"/>
              </a:ext>
            </a:extLst>
          </p:cNvPr>
          <p:cNvSpPr txBox="1"/>
          <p:nvPr/>
        </p:nvSpPr>
        <p:spPr>
          <a:xfrm>
            <a:off x="436340" y="4272933"/>
            <a:ext cx="3914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Prof.Dr.Şükrü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Hatun</a:t>
            </a:r>
            <a:endParaRPr lang="en-US" alt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Doç.Dr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Gül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Yeşiltepe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Mutlu</a:t>
            </a:r>
            <a:endParaRPr lang="en-US" alt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Uzm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Dr.Elif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Eviz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Diyetisyen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Tuğba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Gökçe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Psikolog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Serra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Küpçüoğlu</a:t>
            </a:r>
            <a:endParaRPr lang="en-US" alt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Hemşire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Ecem</a:t>
            </a:r>
            <a:r>
              <a:rPr lang="en-US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Can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AF34CB-9A12-C44C-B13F-BA9EC732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28238"/>
            <a:ext cx="4371977" cy="125276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r-TR" sz="2400" dirty="0" err="1">
                <a:cs typeface="Calibri" panose="020F0502020204030204" pitchFamily="34" charset="0"/>
              </a:rPr>
              <a:t>Diyabetli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cs typeface="Calibri" panose="020F0502020204030204" pitchFamily="34" charset="0"/>
              </a:rPr>
              <a:t>çocukların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cs typeface="Calibri" panose="020F0502020204030204" pitchFamily="34" charset="0"/>
              </a:rPr>
              <a:t>hayatını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cs typeface="Calibri" panose="020F0502020204030204" pitchFamily="34" charset="0"/>
              </a:rPr>
              <a:t>iyileştiren</a:t>
            </a:r>
            <a:r>
              <a:rPr lang="en-US" altLang="tr-TR" sz="2400" dirty="0">
                <a:cs typeface="Calibri" panose="020F0502020204030204" pitchFamily="34" charset="0"/>
              </a:rPr>
              <a:t>, </a:t>
            </a:r>
            <a:r>
              <a:rPr lang="en-US" altLang="tr-TR" sz="2400" dirty="0" err="1">
                <a:cs typeface="Calibri" panose="020F0502020204030204" pitchFamily="34" charset="0"/>
              </a:rPr>
              <a:t>bunun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cs typeface="Calibri" panose="020F0502020204030204" pitchFamily="34" charset="0"/>
              </a:rPr>
              <a:t>için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cs typeface="Calibri" panose="020F0502020204030204" pitchFamily="34" charset="0"/>
              </a:rPr>
              <a:t>emek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cs typeface="Calibri" panose="020F0502020204030204" pitchFamily="34" charset="0"/>
              </a:rPr>
              <a:t>veren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cs typeface="Calibri" panose="020F0502020204030204" pitchFamily="34" charset="0"/>
              </a:rPr>
              <a:t>herkese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cs typeface="Calibri" panose="020F0502020204030204" pitchFamily="34" charset="0"/>
              </a:rPr>
              <a:t>teşekkürler</a:t>
            </a:r>
            <a:r>
              <a:rPr lang="en-US" altLang="tr-TR" sz="2400" dirty="0"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2397B-2C2F-0D40-A0CB-E5E53201F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1" y="174969"/>
            <a:ext cx="3037489" cy="31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5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96D0-90D0-7D48-8F81-50EF508F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Güncel Tartışma Noktaları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5282-9AA1-A84B-8C70-C176FEA7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00175"/>
            <a:ext cx="8353425" cy="47244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+mn-lt"/>
              </a:rPr>
              <a:t>Geçici antikor pozitifliği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+mn-lt"/>
              </a:rPr>
              <a:t>Endoskopi/biyopsi için bir üst sınır belirlenebilir mi? </a:t>
            </a:r>
            <a:r>
              <a:rPr lang="en-US" sz="2400" dirty="0" err="1">
                <a:latin typeface="+mn-lt"/>
              </a:rPr>
              <a:t>Üst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sınırın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üç</a:t>
            </a:r>
            <a:r>
              <a:rPr lang="en-US" sz="2400" dirty="0">
                <a:latin typeface="+mn-lt"/>
              </a:rPr>
              <a:t> kat </a:t>
            </a:r>
            <a:r>
              <a:rPr lang="en-US" sz="2400" dirty="0" err="1">
                <a:latin typeface="+mn-lt"/>
              </a:rPr>
              <a:t>olarak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alınması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 yeterli  mi</a:t>
            </a:r>
            <a:r>
              <a:rPr lang="en-US" sz="2400" dirty="0">
                <a:latin typeface="+mn-lt"/>
              </a:rPr>
              <a:t>?</a:t>
            </a:r>
          </a:p>
          <a:p>
            <a:pPr lvl="1" algn="just">
              <a:lnSpc>
                <a:spcPct val="150000"/>
              </a:lnSpc>
            </a:pPr>
            <a:r>
              <a:rPr lang="en-US" sz="2200" i="1" dirty="0" err="1">
                <a:latin typeface="+mn-lt"/>
              </a:rPr>
              <a:t>Hastalar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üzerinde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gereksiz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psikolojik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yük</a:t>
            </a:r>
            <a:endParaRPr lang="en-US" sz="2200" i="1" dirty="0">
              <a:latin typeface="+mn-lt"/>
            </a:endParaRPr>
          </a:p>
          <a:p>
            <a:pPr lvl="1" algn="just">
              <a:lnSpc>
                <a:spcPct val="150000"/>
              </a:lnSpc>
            </a:pPr>
            <a:r>
              <a:rPr lang="en-US" sz="2200" i="1" dirty="0" err="1">
                <a:latin typeface="+mn-lt"/>
              </a:rPr>
              <a:t>Gereksiz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biyopsiler</a:t>
            </a:r>
            <a:r>
              <a:rPr lang="en-US" sz="2200" i="1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+mn-lt"/>
              </a:rPr>
              <a:t>Normalin 10 katı antikor titresi olanlarda endoskopi yapmadan tedavi başlanabilir mi?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+mn-lt"/>
              </a:rPr>
              <a:t>Glutensiz diyet başlamak için bir patolojik kriter  var mı? ( Marsh 3 ve üzeri vakalar gibi?)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9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2087-D291-9E44-84A3-2B9D0238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98" y="217417"/>
            <a:ext cx="7793502" cy="619612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Amaç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82CC-E6A3-3D4B-8487-66871251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2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Biz</a:t>
            </a:r>
            <a:r>
              <a:rPr lang="tr-T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de </a:t>
            </a:r>
            <a:r>
              <a:rPr lang="en-US" sz="2400" dirty="0" err="1">
                <a:latin typeface="+mn-lt"/>
              </a:rPr>
              <a:t>kliniğimizde</a:t>
            </a:r>
            <a:r>
              <a:rPr lang="en-US" sz="2400" dirty="0">
                <a:latin typeface="+mn-lt"/>
              </a:rPr>
              <a:t> t</a:t>
            </a:r>
            <a:r>
              <a:rPr lang="tr-TR" sz="2400" dirty="0">
                <a:latin typeface="+mn-lt"/>
              </a:rPr>
              <a:t>T</a:t>
            </a:r>
            <a:r>
              <a:rPr lang="en-US" sz="2400" dirty="0">
                <a:latin typeface="+mn-lt"/>
              </a:rPr>
              <a:t>GA-IGA </a:t>
            </a:r>
            <a:r>
              <a:rPr lang="en-US" sz="2400" dirty="0" err="1">
                <a:latin typeface="+mn-lt"/>
              </a:rPr>
              <a:t>pozitifliği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saptanan</a:t>
            </a:r>
            <a:r>
              <a:rPr lang="en-US" sz="2400" dirty="0">
                <a:latin typeface="+mn-lt"/>
              </a:rPr>
              <a:t> T1D</a:t>
            </a:r>
            <a:r>
              <a:rPr lang="tr-TR" sz="2400" dirty="0">
                <a:latin typeface="+mn-lt"/>
              </a:rPr>
              <a:t>’</a:t>
            </a:r>
            <a:r>
              <a:rPr lang="en-US" sz="2400" dirty="0">
                <a:latin typeface="+mn-lt"/>
              </a:rPr>
              <a:t>li </a:t>
            </a:r>
            <a:r>
              <a:rPr lang="en-US" sz="2400" dirty="0" err="1">
                <a:latin typeface="+mn-lt"/>
              </a:rPr>
              <a:t>çocukları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retrospektif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olarak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analiz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ederek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bu sorulara (geçici antikor pozitifliği, endoskopi kararı için antikor eşik değeri vb) cevap aramaya çalıştık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2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BC41-65E3-994E-9199-3F67EF4C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67582-1E04-AD40-9117-7A6C461AB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Koç </a:t>
            </a:r>
            <a:r>
              <a:rPr lang="en-US" sz="2400" dirty="0" err="1">
                <a:latin typeface="+mn-lt"/>
              </a:rPr>
              <a:t>Üniversite</a:t>
            </a:r>
            <a:r>
              <a:rPr lang="tr-TR" sz="2400" dirty="0">
                <a:latin typeface="+mn-lt"/>
              </a:rPr>
              <a:t>si</a:t>
            </a:r>
            <a:r>
              <a:rPr lang="en-US" sz="2400" dirty="0">
                <a:latin typeface="+mn-lt"/>
              </a:rPr>
              <a:t> Hastanesi </a:t>
            </a:r>
            <a:r>
              <a:rPr lang="en-US" sz="2400" dirty="0" err="1">
                <a:latin typeface="+mn-lt"/>
              </a:rPr>
              <a:t>Çocuk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Endokrinoloji</a:t>
            </a:r>
            <a:r>
              <a:rPr lang="tr-TR" sz="2400" dirty="0">
                <a:latin typeface="+mn-lt"/>
              </a:rPr>
              <a:t>si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Diyabet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Bölümüne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Haziran</a:t>
            </a:r>
            <a:r>
              <a:rPr lang="en-US" sz="2400" dirty="0">
                <a:latin typeface="+mn-lt"/>
              </a:rPr>
              <a:t> 2016 – Mart 2020 </a:t>
            </a:r>
            <a:r>
              <a:rPr lang="en-US" sz="2400" dirty="0" err="1">
                <a:latin typeface="+mn-lt"/>
              </a:rPr>
              <a:t>tarihleri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arasında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başvuran</a:t>
            </a:r>
            <a:endParaRPr lang="en-US" sz="2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750 T1D</a:t>
            </a:r>
            <a:r>
              <a:rPr lang="tr-TR" sz="2400" dirty="0">
                <a:latin typeface="+mn-lt"/>
              </a:rPr>
              <a:t>’li çocuktan tanı ve tanıdan sonraki herhangi bir zamanda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hastanemizde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t</a:t>
            </a:r>
            <a:r>
              <a:rPr lang="tr-TR" sz="2400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GA-IgA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bakılmış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315 </a:t>
            </a:r>
            <a:r>
              <a:rPr lang="en-US" sz="2400" dirty="0" err="1">
                <a:latin typeface="+mn-lt"/>
              </a:rPr>
              <a:t>çocuk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değerlendirildi</a:t>
            </a:r>
            <a:r>
              <a:rPr lang="en-US" dirty="0">
                <a:latin typeface="+mn-lt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7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876131-AC3D-AC41-BC5B-79561E790AF1}"/>
              </a:ext>
            </a:extLst>
          </p:cNvPr>
          <p:cNvSpPr txBox="1"/>
          <p:nvPr/>
        </p:nvSpPr>
        <p:spPr>
          <a:xfrm>
            <a:off x="1959432" y="415648"/>
            <a:ext cx="3218209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750</a:t>
            </a:r>
            <a:r>
              <a:rPr lang="en-US" sz="2000" dirty="0"/>
              <a:t> T1D’Lİ ÇOCUK/ADOLESAN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EDC8D-BACA-7240-B3C9-EE73FB8E30F3}"/>
              </a:ext>
            </a:extLst>
          </p:cNvPr>
          <p:cNvSpPr txBox="1"/>
          <p:nvPr/>
        </p:nvSpPr>
        <p:spPr>
          <a:xfrm>
            <a:off x="1959432" y="1732260"/>
            <a:ext cx="3123205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HASTANEMIZDE </a:t>
            </a:r>
            <a:r>
              <a:rPr lang="en-US" sz="2000" dirty="0" err="1"/>
              <a:t>tTGA</a:t>
            </a:r>
            <a:r>
              <a:rPr lang="en-US" sz="2000" dirty="0"/>
              <a:t>-IGA BAKILAN </a:t>
            </a:r>
            <a:r>
              <a:rPr lang="en-US" sz="2000" b="1" dirty="0"/>
              <a:t>315</a:t>
            </a:r>
            <a:r>
              <a:rPr lang="en-US" sz="2000" dirty="0"/>
              <a:t> OLGU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001EE-5F42-8542-A332-AE4F880DADAB}"/>
              </a:ext>
            </a:extLst>
          </p:cNvPr>
          <p:cNvSpPr txBox="1"/>
          <p:nvPr/>
        </p:nvSpPr>
        <p:spPr>
          <a:xfrm>
            <a:off x="1959433" y="2975209"/>
            <a:ext cx="3123198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42’</a:t>
            </a:r>
            <a:r>
              <a:rPr lang="en-US" sz="2000" dirty="0"/>
              <a:t>sinde </a:t>
            </a:r>
            <a:r>
              <a:rPr lang="en-US" sz="2000" dirty="0" err="1"/>
              <a:t>tTGA</a:t>
            </a:r>
            <a:r>
              <a:rPr lang="en-US" sz="2000" dirty="0"/>
              <a:t>-IgA (+)’</a:t>
            </a:r>
            <a:r>
              <a:rPr lang="en-US" sz="2000" dirty="0" err="1"/>
              <a:t>liği</a:t>
            </a:r>
            <a:r>
              <a:rPr lang="en-US" sz="2000" dirty="0"/>
              <a:t> </a:t>
            </a:r>
            <a:r>
              <a:rPr lang="en-US" sz="2000" dirty="0" err="1"/>
              <a:t>saptandı</a:t>
            </a:r>
            <a:r>
              <a:rPr lang="en-US" sz="2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9932F-4910-5340-92FF-CB8F816304FB}"/>
              </a:ext>
            </a:extLst>
          </p:cNvPr>
          <p:cNvSpPr txBox="1"/>
          <p:nvPr/>
        </p:nvSpPr>
        <p:spPr>
          <a:xfrm>
            <a:off x="1959432" y="5241810"/>
            <a:ext cx="3040080" cy="101566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SONUÇ OLARAK </a:t>
            </a:r>
            <a:r>
              <a:rPr lang="en-US" sz="2000" b="1" dirty="0"/>
              <a:t>32 </a:t>
            </a:r>
            <a:r>
              <a:rPr lang="en-US" sz="2000" dirty="0"/>
              <a:t>OLGUNUN VERILERI ANALIZ EDILDI.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01AD4-0762-2A45-B9B8-43899E5CF5E2}"/>
              </a:ext>
            </a:extLst>
          </p:cNvPr>
          <p:cNvCxnSpPr/>
          <p:nvPr/>
        </p:nvCxnSpPr>
        <p:spPr>
          <a:xfrm>
            <a:off x="3218213" y="1123534"/>
            <a:ext cx="0" cy="5682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455C9C-B846-0E47-841E-4A7490B9CA03}"/>
              </a:ext>
            </a:extLst>
          </p:cNvPr>
          <p:cNvCxnSpPr>
            <a:cxnSpLocks/>
          </p:cNvCxnSpPr>
          <p:nvPr/>
        </p:nvCxnSpPr>
        <p:spPr>
          <a:xfrm>
            <a:off x="3204358" y="2461281"/>
            <a:ext cx="0" cy="49017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2E9F09-E4C2-8242-AB64-A62637C28AE8}"/>
              </a:ext>
            </a:extLst>
          </p:cNvPr>
          <p:cNvCxnSpPr>
            <a:cxnSpLocks/>
          </p:cNvCxnSpPr>
          <p:nvPr/>
        </p:nvCxnSpPr>
        <p:spPr>
          <a:xfrm>
            <a:off x="3190503" y="3683095"/>
            <a:ext cx="0" cy="155871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5E0CFA-82E4-F046-8320-E9937A89A7E6}"/>
              </a:ext>
            </a:extLst>
          </p:cNvPr>
          <p:cNvCxnSpPr>
            <a:cxnSpLocks/>
          </p:cNvCxnSpPr>
          <p:nvPr/>
        </p:nvCxnSpPr>
        <p:spPr>
          <a:xfrm>
            <a:off x="3218213" y="4370120"/>
            <a:ext cx="244829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9AF1E8-F98C-3B4F-B0BB-611D2DFA0B86}"/>
              </a:ext>
            </a:extLst>
          </p:cNvPr>
          <p:cNvSpPr txBox="1"/>
          <p:nvPr/>
        </p:nvSpPr>
        <p:spPr>
          <a:xfrm>
            <a:off x="5666511" y="3770279"/>
            <a:ext cx="3040080" cy="1477328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3’ü </a:t>
            </a:r>
            <a:r>
              <a:rPr lang="en-US" dirty="0" err="1"/>
              <a:t>hastanemize</a:t>
            </a:r>
            <a:r>
              <a:rPr lang="en-US" dirty="0"/>
              <a:t>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çölyak</a:t>
            </a:r>
            <a:r>
              <a:rPr lang="en-US" dirty="0"/>
              <a:t> </a:t>
            </a:r>
            <a:r>
              <a:rPr lang="en-US" dirty="0" err="1"/>
              <a:t>tanısı</a:t>
            </a:r>
            <a:r>
              <a:rPr lang="en-US" dirty="0"/>
              <a:t> (+)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1’i T1D </a:t>
            </a:r>
            <a:r>
              <a:rPr lang="en-US" dirty="0" err="1"/>
              <a:t>tanısından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çölyak</a:t>
            </a:r>
            <a:r>
              <a:rPr lang="en-US" dirty="0"/>
              <a:t> </a:t>
            </a:r>
            <a:r>
              <a:rPr lang="en-US" dirty="0" err="1"/>
              <a:t>hastalığı</a:t>
            </a:r>
            <a:r>
              <a:rPr lang="en-US" dirty="0"/>
              <a:t> </a:t>
            </a:r>
            <a:r>
              <a:rPr lang="en-US" dirty="0" err="1"/>
              <a:t>tanısı</a:t>
            </a:r>
            <a:r>
              <a:rPr lang="en-US" dirty="0"/>
              <a:t> (+)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6’sı </a:t>
            </a:r>
            <a:r>
              <a:rPr lang="en-US" dirty="0" err="1"/>
              <a:t>takibe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etmedi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62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6813-AE7D-524A-B4B2-9F44AD27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98" y="217417"/>
            <a:ext cx="7793502" cy="619612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Metod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DE3B9-5C27-F748-9103-C7A67E71D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+mn-lt"/>
              </a:rPr>
              <a:t>Vakalar, </a:t>
            </a:r>
            <a:r>
              <a:rPr lang="en-US" sz="2400" dirty="0">
                <a:latin typeface="+mn-lt"/>
              </a:rPr>
              <a:t>t</a:t>
            </a:r>
            <a:r>
              <a:rPr lang="tr-TR" sz="2400" dirty="0">
                <a:latin typeface="+mn-lt"/>
              </a:rPr>
              <a:t>T</a:t>
            </a:r>
            <a:r>
              <a:rPr lang="en-US" sz="2400" dirty="0">
                <a:latin typeface="+mn-lt"/>
              </a:rPr>
              <a:t>GA-IGA </a:t>
            </a:r>
            <a:r>
              <a:rPr lang="en-US" sz="2400" dirty="0" err="1">
                <a:latin typeface="+mn-lt"/>
              </a:rPr>
              <a:t>titrelerine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göre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normalin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üst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sınırının</a:t>
            </a:r>
            <a:endParaRPr lang="en-US" sz="2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US" sz="2000" i="1" dirty="0">
                <a:latin typeface="+mn-lt"/>
              </a:rPr>
              <a:t>1-3 </a:t>
            </a:r>
            <a:r>
              <a:rPr lang="en-US" sz="2000" i="1" dirty="0" err="1">
                <a:latin typeface="+mn-lt"/>
              </a:rPr>
              <a:t>katı</a:t>
            </a:r>
            <a:r>
              <a:rPr lang="en-US" sz="2000" i="1" dirty="0">
                <a:latin typeface="+mn-lt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i="1" dirty="0">
                <a:latin typeface="+mn-lt"/>
              </a:rPr>
              <a:t>3-6 </a:t>
            </a:r>
            <a:r>
              <a:rPr lang="en-US" sz="2000" i="1" dirty="0" err="1">
                <a:latin typeface="+mn-lt"/>
              </a:rPr>
              <a:t>katı</a:t>
            </a:r>
            <a:endParaRPr lang="en-US" sz="2000" i="1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US" sz="2000" i="1" dirty="0">
                <a:latin typeface="+mn-lt"/>
              </a:rPr>
              <a:t>6-9 </a:t>
            </a:r>
            <a:r>
              <a:rPr lang="en-US" sz="2000" i="1" dirty="0" err="1">
                <a:latin typeface="+mn-lt"/>
              </a:rPr>
              <a:t>katı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ve</a:t>
            </a:r>
            <a:r>
              <a:rPr lang="en-US" sz="2000" i="1" dirty="0">
                <a:latin typeface="+mn-lt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i="1" dirty="0">
                <a:latin typeface="+mn-lt"/>
              </a:rPr>
              <a:t>&gt;10 </a:t>
            </a:r>
            <a:r>
              <a:rPr lang="en-US" sz="2000" i="1" dirty="0" err="1">
                <a:latin typeface="+mn-lt"/>
              </a:rPr>
              <a:t>katı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olacak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şekilde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gruplandırıldı</a:t>
            </a:r>
            <a:r>
              <a:rPr lang="en-US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Analizler</a:t>
            </a:r>
            <a:r>
              <a:rPr lang="en-US" sz="2400" dirty="0">
                <a:latin typeface="+mn-lt"/>
              </a:rPr>
              <a:t> SPSS 26 IBM </a:t>
            </a:r>
            <a:r>
              <a:rPr lang="en-US" sz="2400" dirty="0" err="1">
                <a:latin typeface="+mn-lt"/>
              </a:rPr>
              <a:t>ile</a:t>
            </a:r>
            <a:r>
              <a:rPr lang="en-US" sz="2400" dirty="0">
                <a:latin typeface="+mn-lt"/>
              </a:rPr>
              <a:t> Mann Whitney U </a:t>
            </a:r>
            <a:r>
              <a:rPr lang="en-US" sz="2400" dirty="0" err="1">
                <a:latin typeface="+mn-lt"/>
              </a:rPr>
              <a:t>testi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kullanılarak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yapıldı</a:t>
            </a:r>
            <a:r>
              <a:rPr lang="en-US" sz="2400" dirty="0">
                <a:latin typeface="+mn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7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FA93-BE81-404A-B164-934DA2F6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65" y="216726"/>
            <a:ext cx="7793502" cy="619612"/>
          </a:xfrm>
        </p:spPr>
        <p:txBody>
          <a:bodyPr/>
          <a:lstStyle/>
          <a:p>
            <a:r>
              <a:rPr lang="tr-TR" sz="3200" dirty="0">
                <a:latin typeface="+mn-lt"/>
              </a:rPr>
              <a:t>Bulgular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0480A1-FFBD-7B41-9BD7-374B35B26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423231"/>
              </p:ext>
            </p:extLst>
          </p:nvPr>
        </p:nvGraphicFramePr>
        <p:xfrm>
          <a:off x="78059" y="1010832"/>
          <a:ext cx="8933157" cy="563044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466123">
                  <a:extLst>
                    <a:ext uri="{9D8B030D-6E8A-4147-A177-3AD203B41FA5}">
                      <a16:colId xmlns:a16="http://schemas.microsoft.com/office/drawing/2014/main" val="3272139785"/>
                    </a:ext>
                  </a:extLst>
                </a:gridCol>
                <a:gridCol w="4467034">
                  <a:extLst>
                    <a:ext uri="{9D8B030D-6E8A-4147-A177-3AD203B41FA5}">
                      <a16:colId xmlns:a16="http://schemas.microsoft.com/office/drawing/2014/main" val="3974047146"/>
                    </a:ext>
                  </a:extLst>
                </a:gridCol>
              </a:tblGrid>
              <a:tr h="565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tTG-IgA</a:t>
                      </a:r>
                      <a:r>
                        <a:rPr lang="tr-TR" sz="1800" dirty="0">
                          <a:effectLst/>
                        </a:rPr>
                        <a:t> (</a:t>
                      </a:r>
                      <a:r>
                        <a:rPr lang="tr-TR" sz="1800" baseline="0" dirty="0">
                          <a:effectLst/>
                        </a:rPr>
                        <a:t>+) </a:t>
                      </a:r>
                      <a:r>
                        <a:rPr lang="en-US" sz="1800" dirty="0" err="1">
                          <a:effectLst/>
                        </a:rPr>
                        <a:t>Vakaların</a:t>
                      </a:r>
                      <a:r>
                        <a:rPr lang="tr-TR" sz="1800" dirty="0">
                          <a:effectLst/>
                        </a:rPr>
                        <a:t> Antikor Pozitifliği</a:t>
                      </a:r>
                      <a:r>
                        <a:rPr lang="tr-TR" sz="1800" baseline="0" dirty="0">
                          <a:effectLst/>
                        </a:rPr>
                        <a:t> Saptandığı </a:t>
                      </a:r>
                      <a:r>
                        <a:rPr lang="tr-TR" sz="1800" baseline="0" dirty="0" err="1">
                          <a:effectLst/>
                        </a:rPr>
                        <a:t>Vizitteki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Demografik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Özellikleri</a:t>
                      </a:r>
                      <a:r>
                        <a:rPr lang="en-US" sz="1800" dirty="0">
                          <a:effectLst/>
                        </a:rPr>
                        <a:t> (n:3</a:t>
                      </a:r>
                      <a:r>
                        <a:rPr lang="tr-TR" sz="18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889066"/>
                  </a:ext>
                </a:extLst>
              </a:tr>
              <a:tr h="565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Cinsiyet</a:t>
                      </a:r>
                      <a:r>
                        <a:rPr lang="en-US" sz="1400" dirty="0">
                          <a:effectLst/>
                        </a:rPr>
                        <a:t> (K/E)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16/16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40714072"/>
                  </a:ext>
                </a:extLst>
              </a:tr>
              <a:tr h="5364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Yaş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yıl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6.7 ± 2.8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66541468"/>
                  </a:ext>
                </a:extLst>
              </a:tr>
              <a:tr h="565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</a:t>
                      </a:r>
                      <a:r>
                        <a:rPr lang="en-US" sz="1400" dirty="0" err="1">
                          <a:effectLst/>
                        </a:rPr>
                        <a:t>rtalama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diyabet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süresi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yıl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1.83 ± 2.07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93138172"/>
                  </a:ext>
                </a:extLst>
              </a:tr>
              <a:tr h="565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Hastanemizde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takip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süreleri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yıl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1.74 ± 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03767405"/>
                  </a:ext>
                </a:extLst>
              </a:tr>
              <a:tr h="565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Ortalama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 HbA1c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8.6 ± 2.4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83928331"/>
                  </a:ext>
                </a:extLst>
              </a:tr>
              <a:tr h="565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Çölyak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semptomu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varlığı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( Karın ağrısı..)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 (%10)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52900260"/>
                  </a:ext>
                </a:extLst>
              </a:tr>
              <a:tr h="565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Ağırlık</a:t>
                      </a:r>
                      <a:r>
                        <a:rPr lang="en-US" sz="1400" dirty="0">
                          <a:effectLst/>
                        </a:rPr>
                        <a:t> SDS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0.30 </a:t>
                      </a:r>
                      <a:r>
                        <a:rPr lang="en-US" sz="1400" dirty="0">
                          <a:effectLst/>
                        </a:rPr>
                        <a:t>± 0.84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60157247"/>
                  </a:ext>
                </a:extLst>
              </a:tr>
              <a:tr h="565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Boy SDS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0.42 </a:t>
                      </a:r>
                      <a:r>
                        <a:rPr lang="en-US" sz="1400" dirty="0">
                          <a:effectLst/>
                        </a:rPr>
                        <a:t>± 1.10</a:t>
                      </a:r>
                      <a:r>
                        <a:rPr lang="tr-TR" sz="1400" dirty="0">
                          <a:effectLst/>
                        </a:rPr>
                        <a:t> (</a:t>
                      </a:r>
                      <a:r>
                        <a:rPr lang="tr-TR" sz="1400" baseline="0" dirty="0">
                          <a:effectLst/>
                        </a:rPr>
                        <a:t> -2SD altında çocuk yok)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98042459"/>
                  </a:ext>
                </a:extLst>
              </a:tr>
              <a:tr h="565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VKI SDS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0.19 </a:t>
                      </a:r>
                      <a:r>
                        <a:rPr lang="en-US" sz="1400" dirty="0">
                          <a:effectLst/>
                        </a:rPr>
                        <a:t>± 0.89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980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99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98" y="219885"/>
            <a:ext cx="7793502" cy="619612"/>
          </a:xfrm>
        </p:spPr>
        <p:txBody>
          <a:bodyPr/>
          <a:lstStyle/>
          <a:p>
            <a:r>
              <a:rPr lang="tr-TR" dirty="0">
                <a:latin typeface="+mn-lt"/>
              </a:rPr>
              <a:t>Bulgular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5" y="1502064"/>
            <a:ext cx="8184995" cy="465340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sz="2400" dirty="0">
                <a:latin typeface="+mn-lt"/>
              </a:rPr>
              <a:t>32 vakanın 21’ine endoskopi ve biyopsi yapıldı (% 65)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latin typeface="+mn-lt"/>
              </a:rPr>
              <a:t>Bunlardan </a:t>
            </a:r>
            <a:r>
              <a:rPr lang="tr-TR" sz="2400" i="1" dirty="0">
                <a:solidFill>
                  <a:srgbClr val="C00000"/>
                </a:solidFill>
                <a:latin typeface="+mn-lt"/>
              </a:rPr>
              <a:t>9 vakada patolojik olarak çölyak tanısı </a:t>
            </a:r>
            <a:r>
              <a:rPr lang="tr-TR" sz="2400" dirty="0">
                <a:latin typeface="+mn-lt"/>
              </a:rPr>
              <a:t>kondu (% 42)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latin typeface="+mn-lt"/>
              </a:rPr>
              <a:t>Antikor pozitifliği olanların </a:t>
            </a:r>
            <a:r>
              <a:rPr lang="tr-TR" sz="2400" i="1" dirty="0">
                <a:solidFill>
                  <a:srgbClr val="C00000"/>
                </a:solidFill>
                <a:latin typeface="+mn-lt"/>
              </a:rPr>
              <a:t>% 28’inde </a:t>
            </a:r>
            <a:r>
              <a:rPr lang="tr-TR" sz="2400" dirty="0">
                <a:latin typeface="+mn-lt"/>
              </a:rPr>
              <a:t>biyopsi tanısı konmuş.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latin typeface="+mn-lt"/>
              </a:rPr>
              <a:t>Araştırma grubunun (315 Tip 1 diyabetlinin) </a:t>
            </a:r>
            <a:r>
              <a:rPr lang="tr-TR" sz="2400" i="1" dirty="0">
                <a:solidFill>
                  <a:srgbClr val="C00000"/>
                </a:solidFill>
                <a:latin typeface="+mn-lt"/>
              </a:rPr>
              <a:t>%4.1’ine </a:t>
            </a:r>
            <a:r>
              <a:rPr lang="tr-TR" sz="2400" dirty="0">
                <a:latin typeface="+mn-lt"/>
              </a:rPr>
              <a:t>biyopsi ile çölyak tanısı kondu.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880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6271</TotalTime>
  <Words>1973</Words>
  <Application>Microsoft Macintosh PowerPoint</Application>
  <PresentationFormat>On-screen Show (4:3)</PresentationFormat>
  <Paragraphs>717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TİP 1 DİYABETLİ ve DOKU TRANSGLUTAMİNAZ ANTİKOR POZİTİFLİĞİ SAPTANAN OLGULAR  </vt:lpstr>
      <vt:lpstr>Tip 1 diyabet ve çölyak</vt:lpstr>
      <vt:lpstr>Güncel Tartışma Noktaları</vt:lpstr>
      <vt:lpstr>Amaç</vt:lpstr>
      <vt:lpstr>Metod</vt:lpstr>
      <vt:lpstr>PowerPoint Presentation</vt:lpstr>
      <vt:lpstr>Metod</vt:lpstr>
      <vt:lpstr>Bulgular</vt:lpstr>
      <vt:lpstr>Bulgular</vt:lpstr>
      <vt:lpstr>Bulgular</vt:lpstr>
      <vt:lpstr>Olguların biyopsi  tarihindeki özellikleri</vt:lpstr>
      <vt:lpstr>Çölyak Tanısı Konan Vakaların Biyopsi  Tarihindeki Özellikleri</vt:lpstr>
      <vt:lpstr>Biyopside çölyak (-) olguların özellikleri</vt:lpstr>
      <vt:lpstr>Biyopsi Yapılmayan Vakaların Özellikleri</vt:lpstr>
      <vt:lpstr>Biyopsi yapılmayan olguların tTGA-IgA titrelerinin seyri</vt:lpstr>
      <vt:lpstr>Bx- Çölyak (-) olguların TGA-IgA titrelerinin seyri</vt:lpstr>
      <vt:lpstr>Çölyak (+) olguların TGA-IgA titrelerinin seyri</vt:lpstr>
      <vt:lpstr>T1D - Çölyak Prevalansı</vt:lpstr>
      <vt:lpstr>Spontan Negatifleşme</vt:lpstr>
      <vt:lpstr>Biyopsi Eşik Değer ?</vt:lpstr>
      <vt:lpstr>Sonuçlar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 1 Diyabetli Çocuklarda Tanı Anında  ve/veya Tanıdan Sonraki 1 Yıl İçinde Diyabet İlişkili Otoantikor Pozitifliği ve Klinik Parametrelerle İlişkisi</dc:title>
  <dc:creator>Elif Eviz</dc:creator>
  <cp:lastModifiedBy>Elif Eviz</cp:lastModifiedBy>
  <cp:revision>213</cp:revision>
  <dcterms:created xsi:type="dcterms:W3CDTF">2020-11-25T22:02:58Z</dcterms:created>
  <dcterms:modified xsi:type="dcterms:W3CDTF">2020-12-19T05:42:42Z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dbc7bc-7315-4afd-b3fc-08b705c65f8b_Enabled">
    <vt:lpwstr>True</vt:lpwstr>
  </property>
  <property fmtid="{D5CDD505-2E9C-101B-9397-08002B2CF9AE}" pid="3" name="MSIP_Label_8cdbc7bc-7315-4afd-b3fc-08b705c65f8b_SiteId">
    <vt:lpwstr>4c716f8e-6734-42c4-abdf-e0b3608538e1</vt:lpwstr>
  </property>
  <property fmtid="{D5CDD505-2E9C-101B-9397-08002B2CF9AE}" pid="4" name="MSIP_Label_8cdbc7bc-7315-4afd-b3fc-08b705c65f8b_Owner">
    <vt:lpwstr>eccan@kuh.ku.edu.tr</vt:lpwstr>
  </property>
  <property fmtid="{D5CDD505-2E9C-101B-9397-08002B2CF9AE}" pid="5" name="MSIP_Label_8cdbc7bc-7315-4afd-b3fc-08b705c65f8b_SetDate">
    <vt:lpwstr>2020-11-26T12:48:24.3057701Z</vt:lpwstr>
  </property>
  <property fmtid="{D5CDD505-2E9C-101B-9397-08002B2CF9AE}" pid="6" name="MSIP_Label_8cdbc7bc-7315-4afd-b3fc-08b705c65f8b_Name">
    <vt:lpwstr>Genel</vt:lpwstr>
  </property>
  <property fmtid="{D5CDD505-2E9C-101B-9397-08002B2CF9AE}" pid="7" name="MSIP_Label_8cdbc7bc-7315-4afd-b3fc-08b705c65f8b_Application">
    <vt:lpwstr>Microsoft Azure Information Protection</vt:lpwstr>
  </property>
  <property fmtid="{D5CDD505-2E9C-101B-9397-08002B2CF9AE}" pid="8" name="MSIP_Label_8cdbc7bc-7315-4afd-b3fc-08b705c65f8b_Extended_MSFT_Method">
    <vt:lpwstr>Manual</vt:lpwstr>
  </property>
  <property fmtid="{D5CDD505-2E9C-101B-9397-08002B2CF9AE}" pid="9" name="Sensitivity">
    <vt:lpwstr>Genel</vt:lpwstr>
  </property>
</Properties>
</file>