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86" r:id="rId2"/>
    <p:sldId id="301" r:id="rId3"/>
    <p:sldId id="327" r:id="rId4"/>
    <p:sldId id="287" r:id="rId5"/>
    <p:sldId id="264" r:id="rId6"/>
    <p:sldId id="288" r:id="rId7"/>
    <p:sldId id="351" r:id="rId8"/>
    <p:sldId id="289" r:id="rId9"/>
    <p:sldId id="329" r:id="rId10"/>
    <p:sldId id="6945" r:id="rId11"/>
    <p:sldId id="6940" r:id="rId12"/>
    <p:sldId id="6941" r:id="rId13"/>
    <p:sldId id="6942" r:id="rId14"/>
    <p:sldId id="337" r:id="rId15"/>
    <p:sldId id="6949" r:id="rId16"/>
    <p:sldId id="6950" r:id="rId17"/>
    <p:sldId id="345" r:id="rId18"/>
    <p:sldId id="6951" r:id="rId19"/>
    <p:sldId id="6952" r:id="rId20"/>
    <p:sldId id="342" r:id="rId21"/>
    <p:sldId id="349" r:id="rId22"/>
    <p:sldId id="6953" r:id="rId23"/>
    <p:sldId id="6954" r:id="rId24"/>
    <p:sldId id="328" r:id="rId25"/>
    <p:sldId id="313" r:id="rId26"/>
    <p:sldId id="320" r:id="rId2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745"/>
    <p:restoredTop sz="95681"/>
  </p:normalViewPr>
  <p:slideViewPr>
    <p:cSldViewPr snapToGrid="0" snapToObjects="1">
      <p:cViewPr varScale="1">
        <p:scale>
          <a:sx n="113" d="100"/>
          <a:sy n="113" d="100"/>
        </p:scale>
        <p:origin x="1000" y="17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9B387-DCE6-D945-9245-64D1CF110321}" type="datetimeFigureOut">
              <a:rPr lang="tr-TR" smtClean="0"/>
              <a:t>26.02.2022</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0359D-D2AD-7E48-B917-7B6D13BF0094}" type="slidenum">
              <a:rPr lang="tr-TR" smtClean="0"/>
              <a:t>‹#›</a:t>
            </a:fld>
            <a:endParaRPr lang="tr-TR"/>
          </a:p>
        </p:txBody>
      </p:sp>
    </p:spTree>
    <p:extLst>
      <p:ext uri="{BB962C8B-B14F-4D97-AF65-F5344CB8AC3E}">
        <p14:creationId xmlns:p14="http://schemas.microsoft.com/office/powerpoint/2010/main" val="2235919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550359D-D2AD-7E48-B917-7B6D13BF0094}" type="slidenum">
              <a:rPr lang="tr-TR" smtClean="0"/>
              <a:t>2</a:t>
            </a:fld>
            <a:endParaRPr lang="tr-TR"/>
          </a:p>
        </p:txBody>
      </p:sp>
    </p:spTree>
    <p:extLst>
      <p:ext uri="{BB962C8B-B14F-4D97-AF65-F5344CB8AC3E}">
        <p14:creationId xmlns:p14="http://schemas.microsoft.com/office/powerpoint/2010/main" val="4229536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45389F6-C17E-9E4E-BEB2-09969651FB2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tıklayın</a:t>
            </a:r>
          </a:p>
        </p:txBody>
      </p:sp>
      <p:sp>
        <p:nvSpPr>
          <p:cNvPr id="3" name="Alt Başlık 2">
            <a:extLst>
              <a:ext uri="{FF2B5EF4-FFF2-40B4-BE49-F238E27FC236}">
                <a16:creationId xmlns:a16="http://schemas.microsoft.com/office/drawing/2014/main" id="{14B960CD-31AB-C44B-85FF-905B8C1638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B9BAC842-CF05-0249-81B7-EB77F7579818}"/>
              </a:ext>
            </a:extLst>
          </p:cNvPr>
          <p:cNvSpPr>
            <a:spLocks noGrp="1"/>
          </p:cNvSpPr>
          <p:nvPr>
            <p:ph type="dt" sz="half" idx="10"/>
          </p:nvPr>
        </p:nvSpPr>
        <p:spPr/>
        <p:txBody>
          <a:bodyPr/>
          <a:lstStyle/>
          <a:p>
            <a:fld id="{28EADB0F-4AC0-DD4F-AC38-6D2F59EC1539}" type="datetimeFigureOut">
              <a:rPr lang="tr-TR" smtClean="0"/>
              <a:t>26.02.2022</a:t>
            </a:fld>
            <a:endParaRPr lang="tr-TR"/>
          </a:p>
        </p:txBody>
      </p:sp>
      <p:sp>
        <p:nvSpPr>
          <p:cNvPr id="5" name="Alt Bilgi Yer Tutucusu 4">
            <a:extLst>
              <a:ext uri="{FF2B5EF4-FFF2-40B4-BE49-F238E27FC236}">
                <a16:creationId xmlns:a16="http://schemas.microsoft.com/office/drawing/2014/main" id="{5DDED4FE-6308-214F-91CB-AF5B0AC133F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B53BE1F-101C-1F49-95DC-E0A93745C0EF}"/>
              </a:ext>
            </a:extLst>
          </p:cNvPr>
          <p:cNvSpPr>
            <a:spLocks noGrp="1"/>
          </p:cNvSpPr>
          <p:nvPr>
            <p:ph type="sldNum" sz="quarter" idx="12"/>
          </p:nvPr>
        </p:nvSpPr>
        <p:spPr/>
        <p:txBody>
          <a:bodyPr/>
          <a:lstStyle/>
          <a:p>
            <a:fld id="{4B3D0C87-A4ED-F546-A9B5-EBC521B9AC9D}" type="slidenum">
              <a:rPr lang="tr-TR" smtClean="0"/>
              <a:t>‹#›</a:t>
            </a:fld>
            <a:endParaRPr lang="tr-TR"/>
          </a:p>
        </p:txBody>
      </p:sp>
    </p:spTree>
    <p:extLst>
      <p:ext uri="{BB962C8B-B14F-4D97-AF65-F5344CB8AC3E}">
        <p14:creationId xmlns:p14="http://schemas.microsoft.com/office/powerpoint/2010/main" val="256081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717B4A0-4CE6-EC47-999F-6D80CB23D13B}"/>
              </a:ext>
            </a:extLst>
          </p:cNvPr>
          <p:cNvSpPr>
            <a:spLocks noGrp="1"/>
          </p:cNvSpPr>
          <p:nvPr>
            <p:ph type="title"/>
          </p:nvPr>
        </p:nvSpPr>
        <p:spPr/>
        <p:txBody>
          <a:bodyPr/>
          <a:lstStyle/>
          <a:p>
            <a:r>
              <a:rPr lang="tr-TR"/>
              <a:t>Asıl başlık stili için tıklayın</a:t>
            </a:r>
          </a:p>
        </p:txBody>
      </p:sp>
      <p:sp>
        <p:nvSpPr>
          <p:cNvPr id="3" name="Dikey Metin Yer Tutucusu 2">
            <a:extLst>
              <a:ext uri="{FF2B5EF4-FFF2-40B4-BE49-F238E27FC236}">
                <a16:creationId xmlns:a16="http://schemas.microsoft.com/office/drawing/2014/main" id="{4E357534-1E4A-7443-921B-678F97061946}"/>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61F332C-BD3D-3B4B-9550-E8508991E3B1}"/>
              </a:ext>
            </a:extLst>
          </p:cNvPr>
          <p:cNvSpPr>
            <a:spLocks noGrp="1"/>
          </p:cNvSpPr>
          <p:nvPr>
            <p:ph type="dt" sz="half" idx="10"/>
          </p:nvPr>
        </p:nvSpPr>
        <p:spPr/>
        <p:txBody>
          <a:bodyPr/>
          <a:lstStyle/>
          <a:p>
            <a:fld id="{28EADB0F-4AC0-DD4F-AC38-6D2F59EC1539}" type="datetimeFigureOut">
              <a:rPr lang="tr-TR" smtClean="0"/>
              <a:t>26.02.2022</a:t>
            </a:fld>
            <a:endParaRPr lang="tr-TR"/>
          </a:p>
        </p:txBody>
      </p:sp>
      <p:sp>
        <p:nvSpPr>
          <p:cNvPr id="5" name="Alt Bilgi Yer Tutucusu 4">
            <a:extLst>
              <a:ext uri="{FF2B5EF4-FFF2-40B4-BE49-F238E27FC236}">
                <a16:creationId xmlns:a16="http://schemas.microsoft.com/office/drawing/2014/main" id="{BA1D1E32-872E-3244-B0F0-F6D45188812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9D27D0A-3FFE-F64B-88CE-1974881436E8}"/>
              </a:ext>
            </a:extLst>
          </p:cNvPr>
          <p:cNvSpPr>
            <a:spLocks noGrp="1"/>
          </p:cNvSpPr>
          <p:nvPr>
            <p:ph type="sldNum" sz="quarter" idx="12"/>
          </p:nvPr>
        </p:nvSpPr>
        <p:spPr/>
        <p:txBody>
          <a:bodyPr/>
          <a:lstStyle/>
          <a:p>
            <a:fld id="{4B3D0C87-A4ED-F546-A9B5-EBC521B9AC9D}" type="slidenum">
              <a:rPr lang="tr-TR" smtClean="0"/>
              <a:t>‹#›</a:t>
            </a:fld>
            <a:endParaRPr lang="tr-TR"/>
          </a:p>
        </p:txBody>
      </p:sp>
    </p:spTree>
    <p:extLst>
      <p:ext uri="{BB962C8B-B14F-4D97-AF65-F5344CB8AC3E}">
        <p14:creationId xmlns:p14="http://schemas.microsoft.com/office/powerpoint/2010/main" val="190521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2E6B9095-DC01-BC48-BB3F-E87BB1A2DE39}"/>
              </a:ext>
            </a:extLst>
          </p:cNvPr>
          <p:cNvSpPr>
            <a:spLocks noGrp="1"/>
          </p:cNvSpPr>
          <p:nvPr>
            <p:ph type="title" orient="vert"/>
          </p:nvPr>
        </p:nvSpPr>
        <p:spPr>
          <a:xfrm>
            <a:off x="8724900" y="365125"/>
            <a:ext cx="2628900" cy="5811838"/>
          </a:xfrm>
        </p:spPr>
        <p:txBody>
          <a:bodyPr vert="eaVert"/>
          <a:lstStyle/>
          <a:p>
            <a:r>
              <a:rPr lang="tr-TR"/>
              <a:t>Asıl başlık stili için tıklayın</a:t>
            </a:r>
          </a:p>
        </p:txBody>
      </p:sp>
      <p:sp>
        <p:nvSpPr>
          <p:cNvPr id="3" name="Dikey Metin Yer Tutucusu 2">
            <a:extLst>
              <a:ext uri="{FF2B5EF4-FFF2-40B4-BE49-F238E27FC236}">
                <a16:creationId xmlns:a16="http://schemas.microsoft.com/office/drawing/2014/main" id="{9C3E190E-A553-9D45-B5F5-AA6A50CC33C9}"/>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3AAED1A-7339-BC47-A2B8-9C739F452282}"/>
              </a:ext>
            </a:extLst>
          </p:cNvPr>
          <p:cNvSpPr>
            <a:spLocks noGrp="1"/>
          </p:cNvSpPr>
          <p:nvPr>
            <p:ph type="dt" sz="half" idx="10"/>
          </p:nvPr>
        </p:nvSpPr>
        <p:spPr/>
        <p:txBody>
          <a:bodyPr/>
          <a:lstStyle/>
          <a:p>
            <a:fld id="{28EADB0F-4AC0-DD4F-AC38-6D2F59EC1539}" type="datetimeFigureOut">
              <a:rPr lang="tr-TR" smtClean="0"/>
              <a:t>26.02.2022</a:t>
            </a:fld>
            <a:endParaRPr lang="tr-TR"/>
          </a:p>
        </p:txBody>
      </p:sp>
      <p:sp>
        <p:nvSpPr>
          <p:cNvPr id="5" name="Alt Bilgi Yer Tutucusu 4">
            <a:extLst>
              <a:ext uri="{FF2B5EF4-FFF2-40B4-BE49-F238E27FC236}">
                <a16:creationId xmlns:a16="http://schemas.microsoft.com/office/drawing/2014/main" id="{95BBD79B-A59F-3F42-8223-89A784E537C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56FDEC9-9C10-1441-9629-70FC56C860C1}"/>
              </a:ext>
            </a:extLst>
          </p:cNvPr>
          <p:cNvSpPr>
            <a:spLocks noGrp="1"/>
          </p:cNvSpPr>
          <p:nvPr>
            <p:ph type="sldNum" sz="quarter" idx="12"/>
          </p:nvPr>
        </p:nvSpPr>
        <p:spPr/>
        <p:txBody>
          <a:bodyPr/>
          <a:lstStyle/>
          <a:p>
            <a:fld id="{4B3D0C87-A4ED-F546-A9B5-EBC521B9AC9D}" type="slidenum">
              <a:rPr lang="tr-TR" smtClean="0"/>
              <a:t>‹#›</a:t>
            </a:fld>
            <a:endParaRPr lang="tr-TR"/>
          </a:p>
        </p:txBody>
      </p:sp>
    </p:spTree>
    <p:extLst>
      <p:ext uri="{BB962C8B-B14F-4D97-AF65-F5344CB8AC3E}">
        <p14:creationId xmlns:p14="http://schemas.microsoft.com/office/powerpoint/2010/main" val="3214832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24D0438-F9C6-DA48-B6AF-591D9473FD03}"/>
              </a:ext>
            </a:extLst>
          </p:cNvPr>
          <p:cNvSpPr>
            <a:spLocks noGrp="1"/>
          </p:cNvSpPr>
          <p:nvPr>
            <p:ph type="title"/>
          </p:nvPr>
        </p:nvSpPr>
        <p:spPr/>
        <p:txBody>
          <a:bodyPr/>
          <a:lstStyle/>
          <a:p>
            <a:r>
              <a:rPr lang="tr-TR"/>
              <a:t>Asıl başlık stili için tıklayın</a:t>
            </a:r>
          </a:p>
        </p:txBody>
      </p:sp>
      <p:sp>
        <p:nvSpPr>
          <p:cNvPr id="3" name="İçerik Yer Tutucusu 2">
            <a:extLst>
              <a:ext uri="{FF2B5EF4-FFF2-40B4-BE49-F238E27FC236}">
                <a16:creationId xmlns:a16="http://schemas.microsoft.com/office/drawing/2014/main" id="{F8324E33-4D64-F34B-8273-A60F53240C0B}"/>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032AED3-1689-2E4E-B11A-8836A3F4BF66}"/>
              </a:ext>
            </a:extLst>
          </p:cNvPr>
          <p:cNvSpPr>
            <a:spLocks noGrp="1"/>
          </p:cNvSpPr>
          <p:nvPr>
            <p:ph type="dt" sz="half" idx="10"/>
          </p:nvPr>
        </p:nvSpPr>
        <p:spPr/>
        <p:txBody>
          <a:bodyPr/>
          <a:lstStyle/>
          <a:p>
            <a:fld id="{28EADB0F-4AC0-DD4F-AC38-6D2F59EC1539}" type="datetimeFigureOut">
              <a:rPr lang="tr-TR" smtClean="0"/>
              <a:t>26.02.2022</a:t>
            </a:fld>
            <a:endParaRPr lang="tr-TR"/>
          </a:p>
        </p:txBody>
      </p:sp>
      <p:sp>
        <p:nvSpPr>
          <p:cNvPr id="5" name="Alt Bilgi Yer Tutucusu 4">
            <a:extLst>
              <a:ext uri="{FF2B5EF4-FFF2-40B4-BE49-F238E27FC236}">
                <a16:creationId xmlns:a16="http://schemas.microsoft.com/office/drawing/2014/main" id="{28B8F57B-FF39-D949-94E5-515EFA214F7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CB1BDFC-0461-8342-9AD9-9D4C99D91B66}"/>
              </a:ext>
            </a:extLst>
          </p:cNvPr>
          <p:cNvSpPr>
            <a:spLocks noGrp="1"/>
          </p:cNvSpPr>
          <p:nvPr>
            <p:ph type="sldNum" sz="quarter" idx="12"/>
          </p:nvPr>
        </p:nvSpPr>
        <p:spPr/>
        <p:txBody>
          <a:bodyPr/>
          <a:lstStyle/>
          <a:p>
            <a:fld id="{4B3D0C87-A4ED-F546-A9B5-EBC521B9AC9D}" type="slidenum">
              <a:rPr lang="tr-TR" smtClean="0"/>
              <a:t>‹#›</a:t>
            </a:fld>
            <a:endParaRPr lang="tr-TR"/>
          </a:p>
        </p:txBody>
      </p:sp>
    </p:spTree>
    <p:extLst>
      <p:ext uri="{BB962C8B-B14F-4D97-AF65-F5344CB8AC3E}">
        <p14:creationId xmlns:p14="http://schemas.microsoft.com/office/powerpoint/2010/main" val="116394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AD33E7D-3A48-234D-AD3D-1F251858151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 için tıklayın</a:t>
            </a:r>
          </a:p>
        </p:txBody>
      </p:sp>
      <p:sp>
        <p:nvSpPr>
          <p:cNvPr id="3" name="Metin Yer Tutucusu 2">
            <a:extLst>
              <a:ext uri="{FF2B5EF4-FFF2-40B4-BE49-F238E27FC236}">
                <a16:creationId xmlns:a16="http://schemas.microsoft.com/office/drawing/2014/main" id="{56DE8A83-37EF-F84B-9852-C863C06066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A44BE673-6C6E-D944-A40D-E74C46F48E51}"/>
              </a:ext>
            </a:extLst>
          </p:cNvPr>
          <p:cNvSpPr>
            <a:spLocks noGrp="1"/>
          </p:cNvSpPr>
          <p:nvPr>
            <p:ph type="dt" sz="half" idx="10"/>
          </p:nvPr>
        </p:nvSpPr>
        <p:spPr/>
        <p:txBody>
          <a:bodyPr/>
          <a:lstStyle/>
          <a:p>
            <a:fld id="{28EADB0F-4AC0-DD4F-AC38-6D2F59EC1539}" type="datetimeFigureOut">
              <a:rPr lang="tr-TR" smtClean="0"/>
              <a:t>26.02.2022</a:t>
            </a:fld>
            <a:endParaRPr lang="tr-TR"/>
          </a:p>
        </p:txBody>
      </p:sp>
      <p:sp>
        <p:nvSpPr>
          <p:cNvPr id="5" name="Alt Bilgi Yer Tutucusu 4">
            <a:extLst>
              <a:ext uri="{FF2B5EF4-FFF2-40B4-BE49-F238E27FC236}">
                <a16:creationId xmlns:a16="http://schemas.microsoft.com/office/drawing/2014/main" id="{AD03B1B5-FE37-374A-9156-A002E20C0FC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762EAF0-2890-D240-B53E-FCFC947B6D49}"/>
              </a:ext>
            </a:extLst>
          </p:cNvPr>
          <p:cNvSpPr>
            <a:spLocks noGrp="1"/>
          </p:cNvSpPr>
          <p:nvPr>
            <p:ph type="sldNum" sz="quarter" idx="12"/>
          </p:nvPr>
        </p:nvSpPr>
        <p:spPr/>
        <p:txBody>
          <a:bodyPr/>
          <a:lstStyle/>
          <a:p>
            <a:fld id="{4B3D0C87-A4ED-F546-A9B5-EBC521B9AC9D}" type="slidenum">
              <a:rPr lang="tr-TR" smtClean="0"/>
              <a:t>‹#›</a:t>
            </a:fld>
            <a:endParaRPr lang="tr-TR"/>
          </a:p>
        </p:txBody>
      </p:sp>
    </p:spTree>
    <p:extLst>
      <p:ext uri="{BB962C8B-B14F-4D97-AF65-F5344CB8AC3E}">
        <p14:creationId xmlns:p14="http://schemas.microsoft.com/office/powerpoint/2010/main" val="831372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18A20CD-31BD-2247-93FD-F00FF6EF2FB2}"/>
              </a:ext>
            </a:extLst>
          </p:cNvPr>
          <p:cNvSpPr>
            <a:spLocks noGrp="1"/>
          </p:cNvSpPr>
          <p:nvPr>
            <p:ph type="title"/>
          </p:nvPr>
        </p:nvSpPr>
        <p:spPr/>
        <p:txBody>
          <a:bodyPr/>
          <a:lstStyle/>
          <a:p>
            <a:r>
              <a:rPr lang="tr-TR"/>
              <a:t>Asıl başlık stili için tıklayın</a:t>
            </a:r>
          </a:p>
        </p:txBody>
      </p:sp>
      <p:sp>
        <p:nvSpPr>
          <p:cNvPr id="3" name="İçerik Yer Tutucusu 2">
            <a:extLst>
              <a:ext uri="{FF2B5EF4-FFF2-40B4-BE49-F238E27FC236}">
                <a16:creationId xmlns:a16="http://schemas.microsoft.com/office/drawing/2014/main" id="{F5737D4D-2550-6741-A1C8-9FE7AB4EAEF2}"/>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99814259-38D3-8D44-B129-F309BB366A3B}"/>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D8F567B4-80BD-6F41-8C53-28B5DED7300F}"/>
              </a:ext>
            </a:extLst>
          </p:cNvPr>
          <p:cNvSpPr>
            <a:spLocks noGrp="1"/>
          </p:cNvSpPr>
          <p:nvPr>
            <p:ph type="dt" sz="half" idx="10"/>
          </p:nvPr>
        </p:nvSpPr>
        <p:spPr/>
        <p:txBody>
          <a:bodyPr/>
          <a:lstStyle/>
          <a:p>
            <a:fld id="{28EADB0F-4AC0-DD4F-AC38-6D2F59EC1539}" type="datetimeFigureOut">
              <a:rPr lang="tr-TR" smtClean="0"/>
              <a:t>26.02.2022</a:t>
            </a:fld>
            <a:endParaRPr lang="tr-TR"/>
          </a:p>
        </p:txBody>
      </p:sp>
      <p:sp>
        <p:nvSpPr>
          <p:cNvPr id="6" name="Alt Bilgi Yer Tutucusu 5">
            <a:extLst>
              <a:ext uri="{FF2B5EF4-FFF2-40B4-BE49-F238E27FC236}">
                <a16:creationId xmlns:a16="http://schemas.microsoft.com/office/drawing/2014/main" id="{CD484E5D-CF01-3F43-9152-C87CD6DD9EE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AB3C0AB-B4BC-724A-AE6D-5637412AC5E1}"/>
              </a:ext>
            </a:extLst>
          </p:cNvPr>
          <p:cNvSpPr>
            <a:spLocks noGrp="1"/>
          </p:cNvSpPr>
          <p:nvPr>
            <p:ph type="sldNum" sz="quarter" idx="12"/>
          </p:nvPr>
        </p:nvSpPr>
        <p:spPr/>
        <p:txBody>
          <a:bodyPr/>
          <a:lstStyle/>
          <a:p>
            <a:fld id="{4B3D0C87-A4ED-F546-A9B5-EBC521B9AC9D}" type="slidenum">
              <a:rPr lang="tr-TR" smtClean="0"/>
              <a:t>‹#›</a:t>
            </a:fld>
            <a:endParaRPr lang="tr-TR"/>
          </a:p>
        </p:txBody>
      </p:sp>
    </p:spTree>
    <p:extLst>
      <p:ext uri="{BB962C8B-B14F-4D97-AF65-F5344CB8AC3E}">
        <p14:creationId xmlns:p14="http://schemas.microsoft.com/office/powerpoint/2010/main" val="1970756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7582E60-DEBE-9441-8B44-8DF2FD892D30}"/>
              </a:ext>
            </a:extLst>
          </p:cNvPr>
          <p:cNvSpPr>
            <a:spLocks noGrp="1"/>
          </p:cNvSpPr>
          <p:nvPr>
            <p:ph type="title"/>
          </p:nvPr>
        </p:nvSpPr>
        <p:spPr>
          <a:xfrm>
            <a:off x="839788" y="365125"/>
            <a:ext cx="10515600" cy="1325563"/>
          </a:xfrm>
        </p:spPr>
        <p:txBody>
          <a:bodyPr/>
          <a:lstStyle/>
          <a:p>
            <a:r>
              <a:rPr lang="tr-TR"/>
              <a:t>Asıl başlık stili için tıklayın</a:t>
            </a:r>
          </a:p>
        </p:txBody>
      </p:sp>
      <p:sp>
        <p:nvSpPr>
          <p:cNvPr id="3" name="Metin Yer Tutucusu 2">
            <a:extLst>
              <a:ext uri="{FF2B5EF4-FFF2-40B4-BE49-F238E27FC236}">
                <a16:creationId xmlns:a16="http://schemas.microsoft.com/office/drawing/2014/main" id="{39F2542E-6ADD-FD4E-9029-A83459CCA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3CFDDD27-72F2-A64C-9266-3F0233FC0ACC}"/>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E93D7FF-3731-4B4B-B24B-A7C51A4E89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CB72AFCB-245A-E542-B898-CF21B588A00D}"/>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2AE66B2-EC20-414C-A544-6F8F1A5430E5}"/>
              </a:ext>
            </a:extLst>
          </p:cNvPr>
          <p:cNvSpPr>
            <a:spLocks noGrp="1"/>
          </p:cNvSpPr>
          <p:nvPr>
            <p:ph type="dt" sz="half" idx="10"/>
          </p:nvPr>
        </p:nvSpPr>
        <p:spPr/>
        <p:txBody>
          <a:bodyPr/>
          <a:lstStyle/>
          <a:p>
            <a:fld id="{28EADB0F-4AC0-DD4F-AC38-6D2F59EC1539}" type="datetimeFigureOut">
              <a:rPr lang="tr-TR" smtClean="0"/>
              <a:t>26.02.2022</a:t>
            </a:fld>
            <a:endParaRPr lang="tr-TR"/>
          </a:p>
        </p:txBody>
      </p:sp>
      <p:sp>
        <p:nvSpPr>
          <p:cNvPr id="8" name="Alt Bilgi Yer Tutucusu 7">
            <a:extLst>
              <a:ext uri="{FF2B5EF4-FFF2-40B4-BE49-F238E27FC236}">
                <a16:creationId xmlns:a16="http://schemas.microsoft.com/office/drawing/2014/main" id="{7BF1884C-C071-204E-84B4-49EAB0141A9B}"/>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55FA15D3-2FE3-FC40-AE15-4A30CB3A53D6}"/>
              </a:ext>
            </a:extLst>
          </p:cNvPr>
          <p:cNvSpPr>
            <a:spLocks noGrp="1"/>
          </p:cNvSpPr>
          <p:nvPr>
            <p:ph type="sldNum" sz="quarter" idx="12"/>
          </p:nvPr>
        </p:nvSpPr>
        <p:spPr/>
        <p:txBody>
          <a:bodyPr/>
          <a:lstStyle/>
          <a:p>
            <a:fld id="{4B3D0C87-A4ED-F546-A9B5-EBC521B9AC9D}" type="slidenum">
              <a:rPr lang="tr-TR" smtClean="0"/>
              <a:t>‹#›</a:t>
            </a:fld>
            <a:endParaRPr lang="tr-TR"/>
          </a:p>
        </p:txBody>
      </p:sp>
    </p:spTree>
    <p:extLst>
      <p:ext uri="{BB962C8B-B14F-4D97-AF65-F5344CB8AC3E}">
        <p14:creationId xmlns:p14="http://schemas.microsoft.com/office/powerpoint/2010/main" val="1015375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810D25D-5082-1D45-9953-EC5DF5FA387A}"/>
              </a:ext>
            </a:extLst>
          </p:cNvPr>
          <p:cNvSpPr>
            <a:spLocks noGrp="1"/>
          </p:cNvSpPr>
          <p:nvPr>
            <p:ph type="title"/>
          </p:nvPr>
        </p:nvSpPr>
        <p:spPr/>
        <p:txBody>
          <a:bodyPr/>
          <a:lstStyle/>
          <a:p>
            <a:r>
              <a:rPr lang="tr-TR"/>
              <a:t>Asıl başlık stili için tıklayın</a:t>
            </a:r>
          </a:p>
        </p:txBody>
      </p:sp>
      <p:sp>
        <p:nvSpPr>
          <p:cNvPr id="3" name="Veri Yer Tutucusu 2">
            <a:extLst>
              <a:ext uri="{FF2B5EF4-FFF2-40B4-BE49-F238E27FC236}">
                <a16:creationId xmlns:a16="http://schemas.microsoft.com/office/drawing/2014/main" id="{EB3BFE73-A491-1E46-B217-41D4D311C58A}"/>
              </a:ext>
            </a:extLst>
          </p:cNvPr>
          <p:cNvSpPr>
            <a:spLocks noGrp="1"/>
          </p:cNvSpPr>
          <p:nvPr>
            <p:ph type="dt" sz="half" idx="10"/>
          </p:nvPr>
        </p:nvSpPr>
        <p:spPr/>
        <p:txBody>
          <a:bodyPr/>
          <a:lstStyle/>
          <a:p>
            <a:fld id="{28EADB0F-4AC0-DD4F-AC38-6D2F59EC1539}" type="datetimeFigureOut">
              <a:rPr lang="tr-TR" smtClean="0"/>
              <a:t>26.02.2022</a:t>
            </a:fld>
            <a:endParaRPr lang="tr-TR"/>
          </a:p>
        </p:txBody>
      </p:sp>
      <p:sp>
        <p:nvSpPr>
          <p:cNvPr id="4" name="Alt Bilgi Yer Tutucusu 3">
            <a:extLst>
              <a:ext uri="{FF2B5EF4-FFF2-40B4-BE49-F238E27FC236}">
                <a16:creationId xmlns:a16="http://schemas.microsoft.com/office/drawing/2014/main" id="{93434B2B-AE98-0E46-BAD6-3FCEA585E14D}"/>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E0B7A16-03C3-ED43-96BD-EA07DBBBEECB}"/>
              </a:ext>
            </a:extLst>
          </p:cNvPr>
          <p:cNvSpPr>
            <a:spLocks noGrp="1"/>
          </p:cNvSpPr>
          <p:nvPr>
            <p:ph type="sldNum" sz="quarter" idx="12"/>
          </p:nvPr>
        </p:nvSpPr>
        <p:spPr/>
        <p:txBody>
          <a:bodyPr/>
          <a:lstStyle/>
          <a:p>
            <a:fld id="{4B3D0C87-A4ED-F546-A9B5-EBC521B9AC9D}" type="slidenum">
              <a:rPr lang="tr-TR" smtClean="0"/>
              <a:t>‹#›</a:t>
            </a:fld>
            <a:endParaRPr lang="tr-TR"/>
          </a:p>
        </p:txBody>
      </p:sp>
    </p:spTree>
    <p:extLst>
      <p:ext uri="{BB962C8B-B14F-4D97-AF65-F5344CB8AC3E}">
        <p14:creationId xmlns:p14="http://schemas.microsoft.com/office/powerpoint/2010/main" val="255644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225253C-1EDE-1A4D-BEBE-C03BCEE5B42D}"/>
              </a:ext>
            </a:extLst>
          </p:cNvPr>
          <p:cNvSpPr>
            <a:spLocks noGrp="1"/>
          </p:cNvSpPr>
          <p:nvPr>
            <p:ph type="dt" sz="half" idx="10"/>
          </p:nvPr>
        </p:nvSpPr>
        <p:spPr/>
        <p:txBody>
          <a:bodyPr/>
          <a:lstStyle/>
          <a:p>
            <a:fld id="{28EADB0F-4AC0-DD4F-AC38-6D2F59EC1539}" type="datetimeFigureOut">
              <a:rPr lang="tr-TR" smtClean="0"/>
              <a:t>26.02.2022</a:t>
            </a:fld>
            <a:endParaRPr lang="tr-TR"/>
          </a:p>
        </p:txBody>
      </p:sp>
      <p:sp>
        <p:nvSpPr>
          <p:cNvPr id="3" name="Alt Bilgi Yer Tutucusu 2">
            <a:extLst>
              <a:ext uri="{FF2B5EF4-FFF2-40B4-BE49-F238E27FC236}">
                <a16:creationId xmlns:a16="http://schemas.microsoft.com/office/drawing/2014/main" id="{804E6BE3-2B64-F940-94F3-D7BCAAC46AC4}"/>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ED01470-6091-4244-AFA4-706C7F751D36}"/>
              </a:ext>
            </a:extLst>
          </p:cNvPr>
          <p:cNvSpPr>
            <a:spLocks noGrp="1"/>
          </p:cNvSpPr>
          <p:nvPr>
            <p:ph type="sldNum" sz="quarter" idx="12"/>
          </p:nvPr>
        </p:nvSpPr>
        <p:spPr/>
        <p:txBody>
          <a:bodyPr/>
          <a:lstStyle/>
          <a:p>
            <a:fld id="{4B3D0C87-A4ED-F546-A9B5-EBC521B9AC9D}" type="slidenum">
              <a:rPr lang="tr-TR" smtClean="0"/>
              <a:t>‹#›</a:t>
            </a:fld>
            <a:endParaRPr lang="tr-TR"/>
          </a:p>
        </p:txBody>
      </p:sp>
    </p:spTree>
    <p:extLst>
      <p:ext uri="{BB962C8B-B14F-4D97-AF65-F5344CB8AC3E}">
        <p14:creationId xmlns:p14="http://schemas.microsoft.com/office/powerpoint/2010/main" val="1872931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F31A6EE-5327-DF4F-940F-1690E41846C2}"/>
              </a:ext>
            </a:extLst>
          </p:cNvPr>
          <p:cNvSpPr>
            <a:spLocks noGrp="1"/>
          </p:cNvSpPr>
          <p:nvPr>
            <p:ph type="title"/>
          </p:nvPr>
        </p:nvSpPr>
        <p:spPr>
          <a:xfrm>
            <a:off x="839788" y="457200"/>
            <a:ext cx="3932237" cy="1600200"/>
          </a:xfrm>
        </p:spPr>
        <p:txBody>
          <a:bodyPr anchor="b"/>
          <a:lstStyle>
            <a:lvl1pPr>
              <a:defRPr sz="3200"/>
            </a:lvl1pPr>
          </a:lstStyle>
          <a:p>
            <a:r>
              <a:rPr lang="tr-TR"/>
              <a:t>Asıl başlık stili için tıklayın</a:t>
            </a:r>
          </a:p>
        </p:txBody>
      </p:sp>
      <p:sp>
        <p:nvSpPr>
          <p:cNvPr id="3" name="İçerik Yer Tutucusu 2">
            <a:extLst>
              <a:ext uri="{FF2B5EF4-FFF2-40B4-BE49-F238E27FC236}">
                <a16:creationId xmlns:a16="http://schemas.microsoft.com/office/drawing/2014/main" id="{95F0707D-E198-E346-B901-819307DBCE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1BBAB73-EFC3-7647-AD72-D684F581D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6E7DFA2A-F148-F84D-8275-3D28B05FA451}"/>
              </a:ext>
            </a:extLst>
          </p:cNvPr>
          <p:cNvSpPr>
            <a:spLocks noGrp="1"/>
          </p:cNvSpPr>
          <p:nvPr>
            <p:ph type="dt" sz="half" idx="10"/>
          </p:nvPr>
        </p:nvSpPr>
        <p:spPr/>
        <p:txBody>
          <a:bodyPr/>
          <a:lstStyle/>
          <a:p>
            <a:fld id="{28EADB0F-4AC0-DD4F-AC38-6D2F59EC1539}" type="datetimeFigureOut">
              <a:rPr lang="tr-TR" smtClean="0"/>
              <a:t>26.02.2022</a:t>
            </a:fld>
            <a:endParaRPr lang="tr-TR"/>
          </a:p>
        </p:txBody>
      </p:sp>
      <p:sp>
        <p:nvSpPr>
          <p:cNvPr id="6" name="Alt Bilgi Yer Tutucusu 5">
            <a:extLst>
              <a:ext uri="{FF2B5EF4-FFF2-40B4-BE49-F238E27FC236}">
                <a16:creationId xmlns:a16="http://schemas.microsoft.com/office/drawing/2014/main" id="{61D5C327-111B-6741-91E7-07D1B1F2814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DE963B5-44C1-AD40-B99D-5EE70EF1CC06}"/>
              </a:ext>
            </a:extLst>
          </p:cNvPr>
          <p:cNvSpPr>
            <a:spLocks noGrp="1"/>
          </p:cNvSpPr>
          <p:nvPr>
            <p:ph type="sldNum" sz="quarter" idx="12"/>
          </p:nvPr>
        </p:nvSpPr>
        <p:spPr/>
        <p:txBody>
          <a:bodyPr/>
          <a:lstStyle/>
          <a:p>
            <a:fld id="{4B3D0C87-A4ED-F546-A9B5-EBC521B9AC9D}" type="slidenum">
              <a:rPr lang="tr-TR" smtClean="0"/>
              <a:t>‹#›</a:t>
            </a:fld>
            <a:endParaRPr lang="tr-TR"/>
          </a:p>
        </p:txBody>
      </p:sp>
    </p:spTree>
    <p:extLst>
      <p:ext uri="{BB962C8B-B14F-4D97-AF65-F5344CB8AC3E}">
        <p14:creationId xmlns:p14="http://schemas.microsoft.com/office/powerpoint/2010/main" val="2631961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C0BEF6A-4449-734C-AFAE-0342A5C64EF0}"/>
              </a:ext>
            </a:extLst>
          </p:cNvPr>
          <p:cNvSpPr>
            <a:spLocks noGrp="1"/>
          </p:cNvSpPr>
          <p:nvPr>
            <p:ph type="title"/>
          </p:nvPr>
        </p:nvSpPr>
        <p:spPr>
          <a:xfrm>
            <a:off x="839788" y="457200"/>
            <a:ext cx="3932237" cy="1600200"/>
          </a:xfrm>
        </p:spPr>
        <p:txBody>
          <a:bodyPr anchor="b"/>
          <a:lstStyle>
            <a:lvl1pPr>
              <a:defRPr sz="3200"/>
            </a:lvl1pPr>
          </a:lstStyle>
          <a:p>
            <a:r>
              <a:rPr lang="tr-TR"/>
              <a:t>Asıl başlık stili için tıklayın</a:t>
            </a:r>
          </a:p>
        </p:txBody>
      </p:sp>
      <p:sp>
        <p:nvSpPr>
          <p:cNvPr id="3" name="Resim Yer Tutucusu 2">
            <a:extLst>
              <a:ext uri="{FF2B5EF4-FFF2-40B4-BE49-F238E27FC236}">
                <a16:creationId xmlns:a16="http://schemas.microsoft.com/office/drawing/2014/main" id="{61DD9111-882E-3444-AABF-10ABD5F9FA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AFDC0DD3-45A0-2746-949F-5AB6B70A0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647FF51E-F942-F046-9F2D-72054EACCDBB}"/>
              </a:ext>
            </a:extLst>
          </p:cNvPr>
          <p:cNvSpPr>
            <a:spLocks noGrp="1"/>
          </p:cNvSpPr>
          <p:nvPr>
            <p:ph type="dt" sz="half" idx="10"/>
          </p:nvPr>
        </p:nvSpPr>
        <p:spPr/>
        <p:txBody>
          <a:bodyPr/>
          <a:lstStyle/>
          <a:p>
            <a:fld id="{28EADB0F-4AC0-DD4F-AC38-6D2F59EC1539}" type="datetimeFigureOut">
              <a:rPr lang="tr-TR" smtClean="0"/>
              <a:t>26.02.2022</a:t>
            </a:fld>
            <a:endParaRPr lang="tr-TR"/>
          </a:p>
        </p:txBody>
      </p:sp>
      <p:sp>
        <p:nvSpPr>
          <p:cNvPr id="6" name="Alt Bilgi Yer Tutucusu 5">
            <a:extLst>
              <a:ext uri="{FF2B5EF4-FFF2-40B4-BE49-F238E27FC236}">
                <a16:creationId xmlns:a16="http://schemas.microsoft.com/office/drawing/2014/main" id="{63697175-2B0C-0C4C-AB9B-018FC1F529D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7B170EC-B7CF-104B-9B84-4C692B729A71}"/>
              </a:ext>
            </a:extLst>
          </p:cNvPr>
          <p:cNvSpPr>
            <a:spLocks noGrp="1"/>
          </p:cNvSpPr>
          <p:nvPr>
            <p:ph type="sldNum" sz="quarter" idx="12"/>
          </p:nvPr>
        </p:nvSpPr>
        <p:spPr/>
        <p:txBody>
          <a:bodyPr/>
          <a:lstStyle/>
          <a:p>
            <a:fld id="{4B3D0C87-A4ED-F546-A9B5-EBC521B9AC9D}" type="slidenum">
              <a:rPr lang="tr-TR" smtClean="0"/>
              <a:t>‹#›</a:t>
            </a:fld>
            <a:endParaRPr lang="tr-TR"/>
          </a:p>
        </p:txBody>
      </p:sp>
    </p:spTree>
    <p:extLst>
      <p:ext uri="{BB962C8B-B14F-4D97-AF65-F5344CB8AC3E}">
        <p14:creationId xmlns:p14="http://schemas.microsoft.com/office/powerpoint/2010/main" val="4083035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D1F83F5-928D-1F45-A10D-735EEE2E60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tıklayın</a:t>
            </a:r>
          </a:p>
        </p:txBody>
      </p:sp>
      <p:sp>
        <p:nvSpPr>
          <p:cNvPr id="3" name="Metin Yer Tutucusu 2">
            <a:extLst>
              <a:ext uri="{FF2B5EF4-FFF2-40B4-BE49-F238E27FC236}">
                <a16:creationId xmlns:a16="http://schemas.microsoft.com/office/drawing/2014/main" id="{3F0B9653-50B0-8749-90B3-AA62D217C9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59534FA-84F8-544E-A070-1D60A2DBAE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ADB0F-4AC0-DD4F-AC38-6D2F59EC1539}" type="datetimeFigureOut">
              <a:rPr lang="tr-TR" smtClean="0"/>
              <a:t>26.02.2022</a:t>
            </a:fld>
            <a:endParaRPr lang="tr-TR"/>
          </a:p>
        </p:txBody>
      </p:sp>
      <p:sp>
        <p:nvSpPr>
          <p:cNvPr id="5" name="Alt Bilgi Yer Tutucusu 4">
            <a:extLst>
              <a:ext uri="{FF2B5EF4-FFF2-40B4-BE49-F238E27FC236}">
                <a16:creationId xmlns:a16="http://schemas.microsoft.com/office/drawing/2014/main" id="{90E23585-4B38-4A4B-87CA-3D0C5204F4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CA7E285-71D5-2542-92FE-7372E04AB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3D0C87-A4ED-F546-A9B5-EBC521B9AC9D}" type="slidenum">
              <a:rPr lang="tr-TR" smtClean="0"/>
              <a:t>‹#›</a:t>
            </a:fld>
            <a:endParaRPr lang="tr-TR"/>
          </a:p>
        </p:txBody>
      </p:sp>
    </p:spTree>
    <p:extLst>
      <p:ext uri="{BB962C8B-B14F-4D97-AF65-F5344CB8AC3E}">
        <p14:creationId xmlns:p14="http://schemas.microsoft.com/office/powerpoint/2010/main" val="2911801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slideLayout" Target="../slideLayouts/slideLayout6.xml"/><Relationship Id="rId7" Type="http://schemas.openxmlformats.org/officeDocument/2006/relationships/image" Target="../media/image55.jp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jpg"/><Relationship Id="rId4" Type="http://schemas.openxmlformats.org/officeDocument/2006/relationships/image" Target="../media/image66.jp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a:extLst>
              <a:ext uri="{FF2B5EF4-FFF2-40B4-BE49-F238E27FC236}">
                <a16:creationId xmlns:a16="http://schemas.microsoft.com/office/drawing/2014/main" id="{58862C05-D621-3840-8845-E0CD26AFB099}"/>
              </a:ext>
            </a:extLst>
          </p:cNvPr>
          <p:cNvSpPr>
            <a:spLocks noGrp="1"/>
          </p:cNvSpPr>
          <p:nvPr>
            <p:ph type="title"/>
          </p:nvPr>
        </p:nvSpPr>
        <p:spPr>
          <a:xfrm>
            <a:off x="917576" y="3733801"/>
            <a:ext cx="10515600" cy="2452688"/>
          </a:xfrm>
          <a:solidFill>
            <a:srgbClr val="92D050"/>
          </a:solidFill>
        </p:spPr>
        <p:txBody>
          <a:bodyPr>
            <a:normAutofit/>
          </a:bodyPr>
          <a:lstStyle/>
          <a:p>
            <a:pPr algn="ctr"/>
            <a:r>
              <a:rPr lang="tr-TR" dirty="0"/>
              <a:t>Diyabetli Çocuklar Vakfı Yönetim ve Danışma Kurulu Toplantısı</a:t>
            </a:r>
            <a:br>
              <a:rPr lang="tr-TR" dirty="0"/>
            </a:br>
            <a:r>
              <a:rPr lang="tr-TR" dirty="0"/>
              <a:t>26 Şubat 2022-Çevrimiçi Toplantı</a:t>
            </a:r>
          </a:p>
        </p:txBody>
      </p:sp>
      <p:pic>
        <p:nvPicPr>
          <p:cNvPr id="3" name="Resim 2" descr="yiyecek, tabak, çizim içeren bir resim&#10;&#10;Açıklama otomatik olarak oluşturuldu">
            <a:extLst>
              <a:ext uri="{FF2B5EF4-FFF2-40B4-BE49-F238E27FC236}">
                <a16:creationId xmlns:a16="http://schemas.microsoft.com/office/drawing/2014/main" id="{6E019F26-AEF4-184B-AC3F-E63FACAEEFD7}"/>
              </a:ext>
            </a:extLst>
          </p:cNvPr>
          <p:cNvPicPr>
            <a:picLocks noChangeAspect="1"/>
          </p:cNvPicPr>
          <p:nvPr/>
        </p:nvPicPr>
        <p:blipFill>
          <a:blip r:embed="rId2"/>
          <a:stretch>
            <a:fillRect/>
          </a:stretch>
        </p:blipFill>
        <p:spPr>
          <a:xfrm>
            <a:off x="3762376" y="160782"/>
            <a:ext cx="4826000" cy="3390900"/>
          </a:xfrm>
          <a:prstGeom prst="rect">
            <a:avLst/>
          </a:prstGeom>
        </p:spPr>
      </p:pic>
    </p:spTree>
    <p:extLst>
      <p:ext uri="{BB962C8B-B14F-4D97-AF65-F5344CB8AC3E}">
        <p14:creationId xmlns:p14="http://schemas.microsoft.com/office/powerpoint/2010/main" val="273062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8AD2F5B1-4F09-DD42-88D9-5FED8D0F2398}"/>
              </a:ext>
            </a:extLst>
          </p:cNvPr>
          <p:cNvSpPr>
            <a:spLocks noGrp="1"/>
          </p:cNvSpPr>
          <p:nvPr>
            <p:ph type="title"/>
          </p:nvPr>
        </p:nvSpPr>
        <p:spPr>
          <a:xfrm>
            <a:off x="6540444" y="76200"/>
            <a:ext cx="5393375" cy="685800"/>
          </a:xfrm>
          <a:solidFill>
            <a:srgbClr val="92D050"/>
          </a:solidFill>
        </p:spPr>
        <p:txBody>
          <a:bodyPr/>
          <a:lstStyle/>
          <a:p>
            <a:r>
              <a:rPr lang="tr-TR" sz="3600" dirty="0"/>
              <a:t>Online Kamptan Kalanlar</a:t>
            </a:r>
          </a:p>
        </p:txBody>
      </p:sp>
      <p:sp>
        <p:nvSpPr>
          <p:cNvPr id="11" name="Metin kutusu 10">
            <a:extLst>
              <a:ext uri="{FF2B5EF4-FFF2-40B4-BE49-F238E27FC236}">
                <a16:creationId xmlns:a16="http://schemas.microsoft.com/office/drawing/2014/main" id="{EEDCF0A6-712A-2348-B4AE-85F5AAE1EC22}"/>
              </a:ext>
            </a:extLst>
          </p:cNvPr>
          <p:cNvSpPr txBox="1"/>
          <p:nvPr/>
        </p:nvSpPr>
        <p:spPr>
          <a:xfrm>
            <a:off x="6570132" y="762000"/>
            <a:ext cx="5334000" cy="5940088"/>
          </a:xfrm>
          <a:prstGeom prst="rect">
            <a:avLst/>
          </a:prstGeom>
          <a:noFill/>
        </p:spPr>
        <p:txBody>
          <a:bodyPr wrap="square" rtlCol="0">
            <a:spAutoFit/>
          </a:bodyPr>
          <a:lstStyle/>
          <a:p>
            <a:pPr marL="285750"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“Bir rutinimiz olmalı, çünkü insülini dışardan veriyoruz”</a:t>
            </a:r>
          </a:p>
          <a:p>
            <a:pPr marL="285750"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a:t>
            </a:r>
            <a:r>
              <a:rPr lang="tr-TR" sz="2000" dirty="0">
                <a:solidFill>
                  <a:srgbClr val="FF0000"/>
                </a:solidFill>
                <a:latin typeface="Calibri" panose="020F0502020204030204" pitchFamily="34" charset="0"/>
                <a:cs typeface="Calibri" panose="020F0502020204030204" pitchFamily="34" charset="0"/>
              </a:rPr>
              <a:t>Evdeki diyabet ekibi”</a:t>
            </a:r>
          </a:p>
          <a:p>
            <a:pPr marL="285750"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“Ben işteyken, eşim dışardayken </a:t>
            </a:r>
            <a:r>
              <a:rPr lang="tr-TR" sz="2000" dirty="0" err="1">
                <a:latin typeface="Calibri" panose="020F0502020204030204" pitchFamily="34" charset="0"/>
                <a:cs typeface="Calibri" panose="020F0502020204030204" pitchFamily="34" charset="0"/>
              </a:rPr>
              <a:t>loop</a:t>
            </a:r>
            <a:r>
              <a:rPr lang="tr-TR" sz="2000" dirty="0">
                <a:latin typeface="Calibri" panose="020F0502020204030204" pitchFamily="34" charset="0"/>
                <a:cs typeface="Calibri" panose="020F0502020204030204" pitchFamily="34" charset="0"/>
              </a:rPr>
              <a:t> sistemi kızımızın şekerini gözeten/ayarlayan bir ebeveyn oldu”</a:t>
            </a:r>
          </a:p>
          <a:p>
            <a:pPr marL="285750"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“Kan şekerinden bir sıfır silip o kadar dakika önce </a:t>
            </a:r>
            <a:r>
              <a:rPr lang="tr-TR" sz="2000" dirty="0" err="1">
                <a:latin typeface="Calibri" panose="020F0502020204030204" pitchFamily="34" charset="0"/>
                <a:cs typeface="Calibri" panose="020F0502020204030204" pitchFamily="34" charset="0"/>
              </a:rPr>
              <a:t>bolus</a:t>
            </a:r>
            <a:r>
              <a:rPr lang="tr-TR" sz="2000" dirty="0">
                <a:latin typeface="Calibri" panose="020F0502020204030204" pitchFamily="34" charset="0"/>
                <a:cs typeface="Calibri" panose="020F0502020204030204" pitchFamily="34" charset="0"/>
              </a:rPr>
              <a:t> yapmak </a:t>
            </a:r>
            <a:r>
              <a:rPr lang="tr-TR" sz="2000" dirty="0" err="1">
                <a:latin typeface="Calibri" panose="020F0502020204030204" pitchFamily="34" charset="0"/>
                <a:cs typeface="Calibri" panose="020F0502020204030204" pitchFamily="34" charset="0"/>
              </a:rPr>
              <a:t>Ragnar</a:t>
            </a:r>
            <a:r>
              <a:rPr lang="tr-TR" sz="2000" dirty="0">
                <a:latin typeface="Calibri" panose="020F0502020204030204" pitchFamily="34" charset="0"/>
                <a:cs typeface="Calibri" panose="020F0502020204030204" pitchFamily="34" charset="0"/>
              </a:rPr>
              <a:t> Hanasın önerilerine uyuyor”.</a:t>
            </a:r>
          </a:p>
          <a:p>
            <a:pPr marL="285750"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“Setlerin buzdolabına konması, setin ucundaki deri altına yerleşen silikonun kıvrılma ihtimalini azaltıyor. </a:t>
            </a:r>
          </a:p>
          <a:p>
            <a:pPr marL="285750"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“Kan şekerimizi ailelerimizin kaygısını azaltmak için de dengede tutmalıyız”</a:t>
            </a:r>
          </a:p>
          <a:p>
            <a:pPr marL="285750" indent="-285750">
              <a:buFont typeface="Arial" panose="020B0604020202020204" pitchFamily="34" charset="0"/>
              <a:buChar char="•"/>
            </a:pPr>
            <a:r>
              <a:rPr lang="tr-TR" sz="2000" dirty="0">
                <a:latin typeface="Calibri" panose="020F0502020204030204" pitchFamily="34" charset="0"/>
                <a:cs typeface="Calibri" panose="020F0502020204030204" pitchFamily="34" charset="0"/>
              </a:rPr>
              <a:t>“Diyabet yıldönümünde çocuklarımızın tekrar bize dönüşünü kutluyoruz”</a:t>
            </a:r>
          </a:p>
          <a:p>
            <a:pPr marL="285750" indent="-285750">
              <a:buFont typeface="Arial" panose="020B0604020202020204" pitchFamily="34" charset="0"/>
              <a:buChar char="•"/>
            </a:pPr>
            <a:r>
              <a:rPr lang="tr-TR" sz="2000" dirty="0">
                <a:solidFill>
                  <a:srgbClr val="FF0000"/>
                </a:solidFill>
                <a:latin typeface="Calibri" panose="020F0502020204030204" pitchFamily="34" charset="0"/>
                <a:cs typeface="Calibri" panose="020F0502020204030204" pitchFamily="34" charset="0"/>
              </a:rPr>
              <a:t>“Ailelere; çocuklarını bir fanusa koymak yerine onlara yeteri kadar bilgiyi vermelerini ve çocuklarına alan açmalarını öneririm"</a:t>
            </a:r>
            <a:endParaRPr lang="tr-TR" sz="2000" dirty="0">
              <a:latin typeface="Calibri" panose="020F0502020204030204" pitchFamily="34" charset="0"/>
              <a:cs typeface="Calibri" panose="020F0502020204030204" pitchFamily="34" charset="0"/>
            </a:endParaRPr>
          </a:p>
        </p:txBody>
      </p:sp>
      <p:sp>
        <p:nvSpPr>
          <p:cNvPr id="12" name="Metin kutusu 11">
            <a:extLst>
              <a:ext uri="{FF2B5EF4-FFF2-40B4-BE49-F238E27FC236}">
                <a16:creationId xmlns:a16="http://schemas.microsoft.com/office/drawing/2014/main" id="{705848B0-2F4C-A942-96E4-896453A2D365}"/>
              </a:ext>
            </a:extLst>
          </p:cNvPr>
          <p:cNvSpPr txBox="1"/>
          <p:nvPr/>
        </p:nvSpPr>
        <p:spPr>
          <a:xfrm>
            <a:off x="7134575" y="2878666"/>
            <a:ext cx="4515557" cy="3539430"/>
          </a:xfrm>
          <a:prstGeom prst="rect">
            <a:avLst/>
          </a:prstGeom>
          <a:solidFill>
            <a:srgbClr val="00B0F0"/>
          </a:solidFill>
        </p:spPr>
        <p:txBody>
          <a:bodyPr wrap="square" rtlCol="0">
            <a:spAutoFit/>
          </a:bodyPr>
          <a:lstStyle/>
          <a:p>
            <a:pPr algn="ctr"/>
            <a:r>
              <a:rPr lang="tr-TR" sz="3200" dirty="0">
                <a:latin typeface="Calibri" panose="020F0502020204030204" pitchFamily="34" charset="0"/>
                <a:cs typeface="Calibri" panose="020F0502020204030204" pitchFamily="34" charset="0"/>
              </a:rPr>
              <a:t>Bütün konuşmaların kayıtlarına Arkadaşım Diyabet Online Kamp </a:t>
            </a:r>
            <a:r>
              <a:rPr lang="tr-TR" sz="3200" dirty="0" err="1">
                <a:latin typeface="Calibri" panose="020F0502020204030204" pitchFamily="34" charset="0"/>
                <a:cs typeface="Calibri" panose="020F0502020204030204" pitchFamily="34" charset="0"/>
              </a:rPr>
              <a:t>Instagram</a:t>
            </a:r>
            <a:r>
              <a:rPr lang="tr-TR" sz="3200" dirty="0">
                <a:latin typeface="Calibri" panose="020F0502020204030204" pitchFamily="34" charset="0"/>
                <a:cs typeface="Calibri" panose="020F0502020204030204" pitchFamily="34" charset="0"/>
              </a:rPr>
              <a:t> hesabından ve Arkadaşım Diyabet Youtube hesabından ulaşabilirsiniz</a:t>
            </a:r>
          </a:p>
        </p:txBody>
      </p:sp>
      <p:pic>
        <p:nvPicPr>
          <p:cNvPr id="3" name="Resim 2">
            <a:extLst>
              <a:ext uri="{FF2B5EF4-FFF2-40B4-BE49-F238E27FC236}">
                <a16:creationId xmlns:a16="http://schemas.microsoft.com/office/drawing/2014/main" id="{C4DA668A-5DDB-4247-92C7-C1DDE6AE79F7}"/>
              </a:ext>
            </a:extLst>
          </p:cNvPr>
          <p:cNvPicPr>
            <a:picLocks noChangeAspect="1"/>
          </p:cNvPicPr>
          <p:nvPr/>
        </p:nvPicPr>
        <p:blipFill>
          <a:blip r:embed="rId2"/>
          <a:stretch>
            <a:fillRect/>
          </a:stretch>
        </p:blipFill>
        <p:spPr>
          <a:xfrm>
            <a:off x="0" y="0"/>
            <a:ext cx="3164365" cy="6858000"/>
          </a:xfrm>
          <a:prstGeom prst="rect">
            <a:avLst/>
          </a:prstGeom>
        </p:spPr>
      </p:pic>
      <p:pic>
        <p:nvPicPr>
          <p:cNvPr id="7" name="Resim 6">
            <a:extLst>
              <a:ext uri="{FF2B5EF4-FFF2-40B4-BE49-F238E27FC236}">
                <a16:creationId xmlns:a16="http://schemas.microsoft.com/office/drawing/2014/main" id="{0BC9B4DE-0839-BA44-8F02-46721CE87664}"/>
              </a:ext>
            </a:extLst>
          </p:cNvPr>
          <p:cNvPicPr>
            <a:picLocks noChangeAspect="1"/>
          </p:cNvPicPr>
          <p:nvPr/>
        </p:nvPicPr>
        <p:blipFill>
          <a:blip r:embed="rId3"/>
          <a:stretch>
            <a:fillRect/>
          </a:stretch>
        </p:blipFill>
        <p:spPr>
          <a:xfrm>
            <a:off x="3255379" y="76200"/>
            <a:ext cx="3057266" cy="6625888"/>
          </a:xfrm>
          <a:prstGeom prst="rect">
            <a:avLst/>
          </a:prstGeom>
        </p:spPr>
      </p:pic>
      <p:pic>
        <p:nvPicPr>
          <p:cNvPr id="9" name="Resim 8">
            <a:extLst>
              <a:ext uri="{FF2B5EF4-FFF2-40B4-BE49-F238E27FC236}">
                <a16:creationId xmlns:a16="http://schemas.microsoft.com/office/drawing/2014/main" id="{A2275396-0945-8749-8C11-CABDFF718916}"/>
              </a:ext>
            </a:extLst>
          </p:cNvPr>
          <p:cNvPicPr>
            <a:picLocks noChangeAspect="1"/>
          </p:cNvPicPr>
          <p:nvPr/>
        </p:nvPicPr>
        <p:blipFill>
          <a:blip r:embed="rId4"/>
          <a:stretch>
            <a:fillRect/>
          </a:stretch>
        </p:blipFill>
        <p:spPr>
          <a:xfrm>
            <a:off x="0" y="0"/>
            <a:ext cx="3830717" cy="2511778"/>
          </a:xfrm>
          <a:prstGeom prst="rect">
            <a:avLst/>
          </a:prstGeom>
        </p:spPr>
      </p:pic>
      <p:pic>
        <p:nvPicPr>
          <p:cNvPr id="14" name="Resim 13" descr="metin, poz, kişi, insanlar içeren bir resim&#10;&#10;Açıklama otomatik olarak oluşturuldu">
            <a:extLst>
              <a:ext uri="{FF2B5EF4-FFF2-40B4-BE49-F238E27FC236}">
                <a16:creationId xmlns:a16="http://schemas.microsoft.com/office/drawing/2014/main" id="{FBBBB410-F89E-1D45-8334-FC220D4AA875}"/>
              </a:ext>
            </a:extLst>
          </p:cNvPr>
          <p:cNvPicPr>
            <a:picLocks noChangeAspect="1"/>
          </p:cNvPicPr>
          <p:nvPr/>
        </p:nvPicPr>
        <p:blipFill>
          <a:blip r:embed="rId5"/>
          <a:stretch>
            <a:fillRect/>
          </a:stretch>
        </p:blipFill>
        <p:spPr>
          <a:xfrm>
            <a:off x="855787" y="1175570"/>
            <a:ext cx="4871156" cy="4871156"/>
          </a:xfrm>
          <a:prstGeom prst="rect">
            <a:avLst/>
          </a:prstGeom>
        </p:spPr>
      </p:pic>
    </p:spTree>
    <p:extLst>
      <p:ext uri="{BB962C8B-B14F-4D97-AF65-F5344CB8AC3E}">
        <p14:creationId xmlns:p14="http://schemas.microsoft.com/office/powerpoint/2010/main" val="394443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A71FB12E-72F7-BE49-B6E7-9536C0189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1451" y="32159"/>
            <a:ext cx="6743703" cy="6743703"/>
          </a:xfrm>
          <a:prstGeom prst="rect">
            <a:avLst/>
          </a:prstGeom>
        </p:spPr>
      </p:pic>
      <p:pic>
        <p:nvPicPr>
          <p:cNvPr id="6" name="Resim 5">
            <a:extLst>
              <a:ext uri="{FF2B5EF4-FFF2-40B4-BE49-F238E27FC236}">
                <a16:creationId xmlns:a16="http://schemas.microsoft.com/office/drawing/2014/main" id="{5231AE26-78B3-3542-8C4C-7C0D2E8AC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300" y="495300"/>
            <a:ext cx="5867400" cy="5867400"/>
          </a:xfrm>
          <a:prstGeom prst="rect">
            <a:avLst/>
          </a:prstGeom>
        </p:spPr>
      </p:pic>
      <p:pic>
        <p:nvPicPr>
          <p:cNvPr id="11" name="Resim 10">
            <a:extLst>
              <a:ext uri="{FF2B5EF4-FFF2-40B4-BE49-F238E27FC236}">
                <a16:creationId xmlns:a16="http://schemas.microsoft.com/office/drawing/2014/main" id="{15AF72F9-94A9-5A4A-B1CE-00FABB103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43000"/>
            <a:ext cx="5219700" cy="5219700"/>
          </a:xfrm>
          <a:prstGeom prst="rect">
            <a:avLst/>
          </a:prstGeom>
        </p:spPr>
      </p:pic>
      <p:pic>
        <p:nvPicPr>
          <p:cNvPr id="20" name="Resim 19">
            <a:extLst>
              <a:ext uri="{FF2B5EF4-FFF2-40B4-BE49-F238E27FC236}">
                <a16:creationId xmlns:a16="http://schemas.microsoft.com/office/drawing/2014/main" id="{D9EB1677-936A-6D4A-AACD-A5F3732AF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9718" y="994312"/>
            <a:ext cx="4869377" cy="4869377"/>
          </a:xfrm>
          <a:prstGeom prst="rect">
            <a:avLst/>
          </a:prstGeom>
        </p:spPr>
      </p:pic>
    </p:spTree>
    <p:extLst>
      <p:ext uri="{BB962C8B-B14F-4D97-AF65-F5344CB8AC3E}">
        <p14:creationId xmlns:p14="http://schemas.microsoft.com/office/powerpoint/2010/main" val="25074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F9F52B90-5BDF-2E48-B005-04787B01B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10" name="Resim 9">
            <a:extLst>
              <a:ext uri="{FF2B5EF4-FFF2-40B4-BE49-F238E27FC236}">
                <a16:creationId xmlns:a16="http://schemas.microsoft.com/office/drawing/2014/main" id="{AE5BC36D-7582-F943-8675-ABCF9F2FA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12" name="Resim 11">
            <a:extLst>
              <a:ext uri="{FF2B5EF4-FFF2-40B4-BE49-F238E27FC236}">
                <a16:creationId xmlns:a16="http://schemas.microsoft.com/office/drawing/2014/main" id="{223BC68A-91D7-E649-B1CA-4C9DA9FF6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229" y="1371600"/>
            <a:ext cx="4953000" cy="4953000"/>
          </a:xfrm>
          <a:prstGeom prst="rect">
            <a:avLst/>
          </a:prstGeom>
        </p:spPr>
      </p:pic>
      <p:pic>
        <p:nvPicPr>
          <p:cNvPr id="14" name="Resim 13">
            <a:extLst>
              <a:ext uri="{FF2B5EF4-FFF2-40B4-BE49-F238E27FC236}">
                <a16:creationId xmlns:a16="http://schemas.microsoft.com/office/drawing/2014/main" id="{8E4C5309-1270-3A45-A05A-CC7F3A1A4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699161"/>
            <a:ext cx="4648200" cy="4648200"/>
          </a:xfrm>
          <a:prstGeom prst="rect">
            <a:avLst/>
          </a:prstGeom>
        </p:spPr>
      </p:pic>
    </p:spTree>
    <p:extLst>
      <p:ext uri="{BB962C8B-B14F-4D97-AF65-F5344CB8AC3E}">
        <p14:creationId xmlns:p14="http://schemas.microsoft.com/office/powerpoint/2010/main" val="34366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D1BD153-E427-594F-9EF4-5667EA964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6" name="Resim 5">
            <a:extLst>
              <a:ext uri="{FF2B5EF4-FFF2-40B4-BE49-F238E27FC236}">
                <a16:creationId xmlns:a16="http://schemas.microsoft.com/office/drawing/2014/main" id="{4E1E41FD-9A17-8D4D-A371-D8C66BF9D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86572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a:extLst>
              <a:ext uri="{FF2B5EF4-FFF2-40B4-BE49-F238E27FC236}">
                <a16:creationId xmlns:a16="http://schemas.microsoft.com/office/drawing/2014/main" id="{37BF2C64-E6A2-154A-98C3-022D6148E9D8}"/>
              </a:ext>
            </a:extLst>
          </p:cNvPr>
          <p:cNvSpPr txBox="1"/>
          <p:nvPr/>
        </p:nvSpPr>
        <p:spPr>
          <a:xfrm>
            <a:off x="3566670" y="97540"/>
            <a:ext cx="7739762" cy="830997"/>
          </a:xfrm>
          <a:prstGeom prst="rect">
            <a:avLst/>
          </a:prstGeom>
          <a:solidFill>
            <a:srgbClr val="92D050"/>
          </a:solidFill>
        </p:spPr>
        <p:txBody>
          <a:bodyPr wrap="square" rtlCol="0">
            <a:spAutoFit/>
          </a:bodyPr>
          <a:lstStyle/>
          <a:p>
            <a:pPr algn="ctr"/>
            <a:r>
              <a:rPr lang="tr-TR" sz="2400" dirty="0"/>
              <a:t>Online Kamplar ile Arkadaşım Diyabet Kimliğini güçlendirdik ve daha fazla insanla buluştuk</a:t>
            </a:r>
          </a:p>
        </p:txBody>
      </p:sp>
      <p:pic>
        <p:nvPicPr>
          <p:cNvPr id="3" name="Resim 2">
            <a:extLst>
              <a:ext uri="{FF2B5EF4-FFF2-40B4-BE49-F238E27FC236}">
                <a16:creationId xmlns:a16="http://schemas.microsoft.com/office/drawing/2014/main" id="{01AAFF7E-1028-AD4A-B056-D2B82C74F5FE}"/>
              </a:ext>
            </a:extLst>
          </p:cNvPr>
          <p:cNvPicPr>
            <a:picLocks noChangeAspect="1"/>
          </p:cNvPicPr>
          <p:nvPr/>
        </p:nvPicPr>
        <p:blipFill>
          <a:blip r:embed="rId2"/>
          <a:stretch>
            <a:fillRect/>
          </a:stretch>
        </p:blipFill>
        <p:spPr>
          <a:xfrm>
            <a:off x="230660" y="0"/>
            <a:ext cx="3164365" cy="6858000"/>
          </a:xfrm>
          <a:prstGeom prst="rect">
            <a:avLst/>
          </a:prstGeom>
        </p:spPr>
      </p:pic>
      <p:pic>
        <p:nvPicPr>
          <p:cNvPr id="7" name="Resim 6">
            <a:extLst>
              <a:ext uri="{FF2B5EF4-FFF2-40B4-BE49-F238E27FC236}">
                <a16:creationId xmlns:a16="http://schemas.microsoft.com/office/drawing/2014/main" id="{9527A39D-860B-B74F-AD4C-6E6CBE5F3A57}"/>
              </a:ext>
            </a:extLst>
          </p:cNvPr>
          <p:cNvPicPr>
            <a:picLocks noChangeAspect="1"/>
          </p:cNvPicPr>
          <p:nvPr/>
        </p:nvPicPr>
        <p:blipFill>
          <a:blip r:embed="rId3"/>
          <a:stretch>
            <a:fillRect/>
          </a:stretch>
        </p:blipFill>
        <p:spPr>
          <a:xfrm>
            <a:off x="3566670" y="928537"/>
            <a:ext cx="5812108" cy="3591924"/>
          </a:xfrm>
          <a:prstGeom prst="rect">
            <a:avLst/>
          </a:prstGeom>
        </p:spPr>
      </p:pic>
      <p:pic>
        <p:nvPicPr>
          <p:cNvPr id="12" name="Resim 11">
            <a:extLst>
              <a:ext uri="{FF2B5EF4-FFF2-40B4-BE49-F238E27FC236}">
                <a16:creationId xmlns:a16="http://schemas.microsoft.com/office/drawing/2014/main" id="{E05F685C-CFA0-FD4E-955D-3E42D5429E04}"/>
              </a:ext>
            </a:extLst>
          </p:cNvPr>
          <p:cNvPicPr>
            <a:picLocks noChangeAspect="1"/>
          </p:cNvPicPr>
          <p:nvPr/>
        </p:nvPicPr>
        <p:blipFill>
          <a:blip r:embed="rId4"/>
          <a:stretch>
            <a:fillRect/>
          </a:stretch>
        </p:blipFill>
        <p:spPr>
          <a:xfrm>
            <a:off x="6472724" y="4041684"/>
            <a:ext cx="5232530" cy="2718776"/>
          </a:xfrm>
          <a:prstGeom prst="rect">
            <a:avLst/>
          </a:prstGeom>
        </p:spPr>
      </p:pic>
    </p:spTree>
    <p:extLst>
      <p:ext uri="{BB962C8B-B14F-4D97-AF65-F5344CB8AC3E}">
        <p14:creationId xmlns:p14="http://schemas.microsoft.com/office/powerpoint/2010/main" val="3763382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2BF11419-2DA3-C949-B35E-A62467C0F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99065" cy="6858000"/>
          </a:xfrm>
          <a:prstGeom prst="rect">
            <a:avLst/>
          </a:prstGeom>
        </p:spPr>
      </p:pic>
      <p:pic>
        <p:nvPicPr>
          <p:cNvPr id="9" name="Resim 8">
            <a:extLst>
              <a:ext uri="{FF2B5EF4-FFF2-40B4-BE49-F238E27FC236}">
                <a16:creationId xmlns:a16="http://schemas.microsoft.com/office/drawing/2014/main" id="{E6CF8F10-9A69-F545-AAF1-18C623F5C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439" y="0"/>
            <a:ext cx="4899065" cy="6858000"/>
          </a:xfrm>
          <a:prstGeom prst="rect">
            <a:avLst/>
          </a:prstGeom>
        </p:spPr>
      </p:pic>
      <p:pic>
        <p:nvPicPr>
          <p:cNvPr id="10" name="Resim 9" descr="metin, ekran görüntüsü, gazete içeren bir resim&#10;&#10;Açıklama otomatik olarak oluşturuldu">
            <a:extLst>
              <a:ext uri="{FF2B5EF4-FFF2-40B4-BE49-F238E27FC236}">
                <a16:creationId xmlns:a16="http://schemas.microsoft.com/office/drawing/2014/main" id="{A2958E1A-F577-E849-8190-6A21A7B5364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15034" y="-11832"/>
            <a:ext cx="4724399" cy="661543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7736" y="0"/>
            <a:ext cx="4717337" cy="6603606"/>
          </a:xfrm>
          <a:prstGeom prst="rect">
            <a:avLst/>
          </a:prstGeom>
        </p:spPr>
      </p:pic>
    </p:spTree>
    <p:extLst>
      <p:ext uri="{BB962C8B-B14F-4D97-AF65-F5344CB8AC3E}">
        <p14:creationId xmlns:p14="http://schemas.microsoft.com/office/powerpoint/2010/main" val="425126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F1EA35F-4128-A74B-B773-10C9BFDFF0A7}"/>
              </a:ext>
            </a:extLst>
          </p:cNvPr>
          <p:cNvPicPr>
            <a:picLocks noChangeAspect="1"/>
          </p:cNvPicPr>
          <p:nvPr/>
        </p:nvPicPr>
        <p:blipFill>
          <a:blip r:embed="rId2"/>
          <a:stretch>
            <a:fillRect/>
          </a:stretch>
        </p:blipFill>
        <p:spPr>
          <a:xfrm>
            <a:off x="0" y="0"/>
            <a:ext cx="5446630" cy="4003589"/>
          </a:xfrm>
          <a:prstGeom prst="rect">
            <a:avLst/>
          </a:prstGeom>
        </p:spPr>
      </p:pic>
      <p:pic>
        <p:nvPicPr>
          <p:cNvPr id="5" name="Resim 4" descr="kişi, poz, grup, kalabalık içeren bir resim&#10;&#10;Açıklama otomatik olarak oluşturuldu">
            <a:extLst>
              <a:ext uri="{FF2B5EF4-FFF2-40B4-BE49-F238E27FC236}">
                <a16:creationId xmlns:a16="http://schemas.microsoft.com/office/drawing/2014/main" id="{ACB16F34-9852-8245-9793-436E58CA3CA9}"/>
              </a:ext>
            </a:extLst>
          </p:cNvPr>
          <p:cNvPicPr>
            <a:picLocks noChangeAspect="1"/>
          </p:cNvPicPr>
          <p:nvPr/>
        </p:nvPicPr>
        <p:blipFill>
          <a:blip r:embed="rId3"/>
          <a:stretch>
            <a:fillRect/>
          </a:stretch>
        </p:blipFill>
        <p:spPr>
          <a:xfrm>
            <a:off x="6096000" y="83407"/>
            <a:ext cx="5210434" cy="3907825"/>
          </a:xfrm>
          <a:prstGeom prst="rect">
            <a:avLst/>
          </a:prstGeom>
        </p:spPr>
      </p:pic>
      <p:pic>
        <p:nvPicPr>
          <p:cNvPr id="7" name="Resim 6" descr="kişi, iç mekan, poz, dik içeren bir resim&#10;&#10;Açıklama otomatik olarak oluşturuldu">
            <a:extLst>
              <a:ext uri="{FF2B5EF4-FFF2-40B4-BE49-F238E27FC236}">
                <a16:creationId xmlns:a16="http://schemas.microsoft.com/office/drawing/2014/main" id="{70D73126-0B86-2D47-8417-3257009513B7}"/>
              </a:ext>
            </a:extLst>
          </p:cNvPr>
          <p:cNvPicPr>
            <a:picLocks noChangeAspect="1"/>
          </p:cNvPicPr>
          <p:nvPr/>
        </p:nvPicPr>
        <p:blipFill>
          <a:blip r:embed="rId4"/>
          <a:stretch>
            <a:fillRect/>
          </a:stretch>
        </p:blipFill>
        <p:spPr>
          <a:xfrm>
            <a:off x="807522" y="3150972"/>
            <a:ext cx="3831585" cy="3608173"/>
          </a:xfrm>
          <a:prstGeom prst="rect">
            <a:avLst/>
          </a:prstGeom>
        </p:spPr>
      </p:pic>
      <p:pic>
        <p:nvPicPr>
          <p:cNvPr id="9" name="Resim 8" descr="metin, kişi, duvar, iç mekan içeren bir resim&#10;&#10;Açıklama otomatik olarak oluşturuldu">
            <a:extLst>
              <a:ext uri="{FF2B5EF4-FFF2-40B4-BE49-F238E27FC236}">
                <a16:creationId xmlns:a16="http://schemas.microsoft.com/office/drawing/2014/main" id="{0853BBE7-ED8D-F046-85D3-0091BC07C1CF}"/>
              </a:ext>
            </a:extLst>
          </p:cNvPr>
          <p:cNvPicPr>
            <a:picLocks noChangeAspect="1"/>
          </p:cNvPicPr>
          <p:nvPr/>
        </p:nvPicPr>
        <p:blipFill>
          <a:blip r:embed="rId5"/>
          <a:stretch>
            <a:fillRect/>
          </a:stretch>
        </p:blipFill>
        <p:spPr>
          <a:xfrm>
            <a:off x="5533768" y="3062415"/>
            <a:ext cx="3684373" cy="3684373"/>
          </a:xfrm>
          <a:prstGeom prst="rect">
            <a:avLst/>
          </a:prstGeom>
        </p:spPr>
      </p:pic>
    </p:spTree>
    <p:extLst>
      <p:ext uri="{BB962C8B-B14F-4D97-AF65-F5344CB8AC3E}">
        <p14:creationId xmlns:p14="http://schemas.microsoft.com/office/powerpoint/2010/main" val="2643222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58BBAE0-D6E1-A448-A02A-5DA54A240AB2}"/>
              </a:ext>
            </a:extLst>
          </p:cNvPr>
          <p:cNvSpPr>
            <a:spLocks noGrp="1"/>
          </p:cNvSpPr>
          <p:nvPr>
            <p:ph type="title"/>
          </p:nvPr>
        </p:nvSpPr>
        <p:spPr>
          <a:xfrm>
            <a:off x="667603" y="2212691"/>
            <a:ext cx="10515600" cy="1216310"/>
          </a:xfrm>
          <a:solidFill>
            <a:srgbClr val="92D050"/>
          </a:solidFill>
        </p:spPr>
        <p:txBody>
          <a:bodyPr>
            <a:normAutofit/>
          </a:bodyPr>
          <a:lstStyle/>
          <a:p>
            <a:pPr algn="ctr"/>
            <a:r>
              <a:rPr lang="tr-TR" sz="4800" dirty="0"/>
              <a:t> «</a:t>
            </a:r>
            <a:r>
              <a:rPr lang="tr-TR" sz="4800" dirty="0" err="1"/>
              <a:t>Sensör</a:t>
            </a:r>
            <a:r>
              <a:rPr lang="tr-TR" sz="4800" dirty="0"/>
              <a:t> için parmak kaldır»</a:t>
            </a:r>
            <a:endParaRPr lang="tr-TR" dirty="0"/>
          </a:p>
        </p:txBody>
      </p:sp>
    </p:spTree>
    <p:extLst>
      <p:ext uri="{BB962C8B-B14F-4D97-AF65-F5344CB8AC3E}">
        <p14:creationId xmlns:p14="http://schemas.microsoft.com/office/powerpoint/2010/main" val="3353018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kişi içeren bir resim&#10;&#10;Açıklama otomatik olarak oluşturuldu">
            <a:extLst>
              <a:ext uri="{FF2B5EF4-FFF2-40B4-BE49-F238E27FC236}">
                <a16:creationId xmlns:a16="http://schemas.microsoft.com/office/drawing/2014/main" id="{70D72D8E-EE31-034A-B187-D0C363FCEE84}"/>
              </a:ext>
            </a:extLst>
          </p:cNvPr>
          <p:cNvPicPr>
            <a:picLocks noChangeAspect="1"/>
          </p:cNvPicPr>
          <p:nvPr/>
        </p:nvPicPr>
        <p:blipFill>
          <a:blip r:embed="rId4"/>
          <a:stretch>
            <a:fillRect/>
          </a:stretch>
        </p:blipFill>
        <p:spPr>
          <a:xfrm>
            <a:off x="0" y="1"/>
            <a:ext cx="4547209" cy="3892378"/>
          </a:xfrm>
          <a:prstGeom prst="rect">
            <a:avLst/>
          </a:prstGeom>
        </p:spPr>
      </p:pic>
      <p:pic>
        <p:nvPicPr>
          <p:cNvPr id="5" name="df4a88f4fbca4b4f9c5f79e0d678f027" descr="df4a88f4fbca4b4f9c5f79e0d678f027">
            <a:hlinkClick r:id="" action="ppaction://media"/>
            <a:extLst>
              <a:ext uri="{FF2B5EF4-FFF2-40B4-BE49-F238E27FC236}">
                <a16:creationId xmlns:a16="http://schemas.microsoft.com/office/drawing/2014/main" id="{F276150B-CE8B-6041-9420-2F42EFB793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24984" y="0"/>
            <a:ext cx="2932841" cy="5205370"/>
          </a:xfrm>
          <a:prstGeom prst="rect">
            <a:avLst/>
          </a:prstGeom>
        </p:spPr>
      </p:pic>
      <p:pic>
        <p:nvPicPr>
          <p:cNvPr id="7" name="Resim 6" descr="metin, gazete içeren bir resim&#10;&#10;Açıklama otomatik olarak oluşturuldu">
            <a:extLst>
              <a:ext uri="{FF2B5EF4-FFF2-40B4-BE49-F238E27FC236}">
                <a16:creationId xmlns:a16="http://schemas.microsoft.com/office/drawing/2014/main" id="{44208831-9305-4644-8617-82BD0FACE33C}"/>
              </a:ext>
            </a:extLst>
          </p:cNvPr>
          <p:cNvPicPr>
            <a:picLocks noChangeAspect="1"/>
          </p:cNvPicPr>
          <p:nvPr/>
        </p:nvPicPr>
        <p:blipFill>
          <a:blip r:embed="rId6"/>
          <a:stretch>
            <a:fillRect/>
          </a:stretch>
        </p:blipFill>
        <p:spPr>
          <a:xfrm>
            <a:off x="7645897" y="0"/>
            <a:ext cx="4546103" cy="4372089"/>
          </a:xfrm>
          <a:prstGeom prst="rect">
            <a:avLst/>
          </a:prstGeom>
        </p:spPr>
      </p:pic>
      <p:pic>
        <p:nvPicPr>
          <p:cNvPr id="9" name="Resim 8" descr="kişi, iç mekan, tavan, yer içeren bir resim&#10;&#10;Açıklama otomatik olarak oluşturuldu">
            <a:extLst>
              <a:ext uri="{FF2B5EF4-FFF2-40B4-BE49-F238E27FC236}">
                <a16:creationId xmlns:a16="http://schemas.microsoft.com/office/drawing/2014/main" id="{5C105262-51BE-A449-B637-423B29B1CF5B}"/>
              </a:ext>
            </a:extLst>
          </p:cNvPr>
          <p:cNvPicPr>
            <a:picLocks noChangeAspect="1"/>
          </p:cNvPicPr>
          <p:nvPr/>
        </p:nvPicPr>
        <p:blipFill>
          <a:blip r:embed="rId7"/>
          <a:stretch>
            <a:fillRect/>
          </a:stretch>
        </p:blipFill>
        <p:spPr>
          <a:xfrm>
            <a:off x="165847" y="4040660"/>
            <a:ext cx="3361037" cy="2520778"/>
          </a:xfrm>
          <a:prstGeom prst="rect">
            <a:avLst/>
          </a:prstGeom>
        </p:spPr>
      </p:pic>
      <p:pic>
        <p:nvPicPr>
          <p:cNvPr id="11" name="Resim 10" descr="metin, gazete, birkaç içeren bir resim&#10;&#10;Açıklama otomatik olarak oluşturuldu">
            <a:extLst>
              <a:ext uri="{FF2B5EF4-FFF2-40B4-BE49-F238E27FC236}">
                <a16:creationId xmlns:a16="http://schemas.microsoft.com/office/drawing/2014/main" id="{CF67F4ED-4FE6-2847-AD2B-8DE85B90A3A8}"/>
              </a:ext>
            </a:extLst>
          </p:cNvPr>
          <p:cNvPicPr>
            <a:picLocks noChangeAspect="1"/>
          </p:cNvPicPr>
          <p:nvPr/>
        </p:nvPicPr>
        <p:blipFill>
          <a:blip r:embed="rId8"/>
          <a:stretch>
            <a:fillRect/>
          </a:stretch>
        </p:blipFill>
        <p:spPr>
          <a:xfrm>
            <a:off x="3476989" y="3844601"/>
            <a:ext cx="2090545" cy="3013398"/>
          </a:xfrm>
          <a:prstGeom prst="rect">
            <a:avLst/>
          </a:prstGeom>
        </p:spPr>
      </p:pic>
      <p:sp>
        <p:nvSpPr>
          <p:cNvPr id="12" name="Metin kutusu 11">
            <a:extLst>
              <a:ext uri="{FF2B5EF4-FFF2-40B4-BE49-F238E27FC236}">
                <a16:creationId xmlns:a16="http://schemas.microsoft.com/office/drawing/2014/main" id="{85FF8289-550A-934A-BBD1-197A28E8AF50}"/>
              </a:ext>
            </a:extLst>
          </p:cNvPr>
          <p:cNvSpPr txBox="1"/>
          <p:nvPr/>
        </p:nvSpPr>
        <p:spPr>
          <a:xfrm>
            <a:off x="5567534" y="4303454"/>
            <a:ext cx="6532605" cy="2554545"/>
          </a:xfrm>
          <a:prstGeom prst="rect">
            <a:avLst/>
          </a:prstGeom>
          <a:solidFill>
            <a:srgbClr val="92D050"/>
          </a:solidFill>
        </p:spPr>
        <p:txBody>
          <a:bodyPr wrap="square" rtlCol="0">
            <a:spAutoFit/>
          </a:bodyPr>
          <a:lstStyle/>
          <a:p>
            <a:pPr algn="ctr"/>
            <a:r>
              <a:rPr lang="tr-TR" sz="2000" dirty="0" err="1"/>
              <a:t>Sensörlerin</a:t>
            </a:r>
            <a:r>
              <a:rPr lang="tr-TR" sz="2000" dirty="0"/>
              <a:t> geri ödenmesi ile ilgili kampanyayı çok yönlü olarak yükselttik. Öncelikle tip 1 diyabetli çocuklara geri ödeme yapılması fikri genel kabul görmüş durumda. Şimdiye kadar Tokat, Sivas, Kütahya, Bursa, </a:t>
            </a:r>
            <a:r>
              <a:rPr lang="tr-TR" sz="2000" dirty="0" err="1"/>
              <a:t>Kastomonu</a:t>
            </a:r>
            <a:r>
              <a:rPr lang="tr-TR" sz="2000" dirty="0"/>
              <a:t>, Bingöl ve son olarak Afyonkarahisar valilikleri çeşitli miktarlarda(genel olarak 1 yıllık) </a:t>
            </a:r>
            <a:r>
              <a:rPr lang="tr-TR" sz="2000" dirty="0" err="1"/>
              <a:t>sensör</a:t>
            </a:r>
            <a:r>
              <a:rPr lang="tr-TR" sz="2000" dirty="0"/>
              <a:t> desteği sağladı. Valilerin bu çabaları Sosyal Güvenlik Bakanlığı ve SGK üzerinde de bir baskı oluşturdu.</a:t>
            </a:r>
          </a:p>
        </p:txBody>
      </p:sp>
    </p:spTree>
    <p:extLst>
      <p:ext uri="{BB962C8B-B14F-4D97-AF65-F5344CB8AC3E}">
        <p14:creationId xmlns:p14="http://schemas.microsoft.com/office/powerpoint/2010/main" val="425476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tablo içeren bir resim&#10;&#10;Açıklama otomatik olarak oluşturuldu">
            <a:extLst>
              <a:ext uri="{FF2B5EF4-FFF2-40B4-BE49-F238E27FC236}">
                <a16:creationId xmlns:a16="http://schemas.microsoft.com/office/drawing/2014/main" id="{608C44A4-08C8-9744-BF91-B897084FD872}"/>
              </a:ext>
            </a:extLst>
          </p:cNvPr>
          <p:cNvPicPr>
            <a:picLocks noChangeAspect="1"/>
          </p:cNvPicPr>
          <p:nvPr/>
        </p:nvPicPr>
        <p:blipFill>
          <a:blip r:embed="rId2"/>
          <a:stretch>
            <a:fillRect/>
          </a:stretch>
        </p:blipFill>
        <p:spPr>
          <a:xfrm>
            <a:off x="-135923" y="1"/>
            <a:ext cx="5518996" cy="4077730"/>
          </a:xfrm>
          <a:prstGeom prst="rect">
            <a:avLst/>
          </a:prstGeom>
        </p:spPr>
      </p:pic>
      <p:pic>
        <p:nvPicPr>
          <p:cNvPr id="7" name="Resim 6" descr="metin, kişi, adam, takım içeren bir resim&#10;&#10;Açıklama otomatik olarak oluşturuldu">
            <a:extLst>
              <a:ext uri="{FF2B5EF4-FFF2-40B4-BE49-F238E27FC236}">
                <a16:creationId xmlns:a16="http://schemas.microsoft.com/office/drawing/2014/main" id="{F04477DA-DA77-E64F-A394-7AF67664E8DF}"/>
              </a:ext>
            </a:extLst>
          </p:cNvPr>
          <p:cNvPicPr>
            <a:picLocks noChangeAspect="1"/>
          </p:cNvPicPr>
          <p:nvPr/>
        </p:nvPicPr>
        <p:blipFill>
          <a:blip r:embed="rId3"/>
          <a:stretch>
            <a:fillRect/>
          </a:stretch>
        </p:blipFill>
        <p:spPr>
          <a:xfrm>
            <a:off x="3019600" y="4389106"/>
            <a:ext cx="2585249" cy="1603922"/>
          </a:xfrm>
          <a:prstGeom prst="rect">
            <a:avLst/>
          </a:prstGeom>
        </p:spPr>
      </p:pic>
      <p:pic>
        <p:nvPicPr>
          <p:cNvPr id="9" name="Resim 8" descr="iç mekan, kişi, tavan, yaşama içeren bir resim&#10;&#10;Açıklama otomatik olarak oluşturuldu">
            <a:extLst>
              <a:ext uri="{FF2B5EF4-FFF2-40B4-BE49-F238E27FC236}">
                <a16:creationId xmlns:a16="http://schemas.microsoft.com/office/drawing/2014/main" id="{76A0CA39-2C6C-2948-8514-867F26CF26C7}"/>
              </a:ext>
            </a:extLst>
          </p:cNvPr>
          <p:cNvPicPr>
            <a:picLocks noChangeAspect="1"/>
          </p:cNvPicPr>
          <p:nvPr/>
        </p:nvPicPr>
        <p:blipFill>
          <a:blip r:embed="rId4"/>
          <a:stretch>
            <a:fillRect/>
          </a:stretch>
        </p:blipFill>
        <p:spPr>
          <a:xfrm>
            <a:off x="5729930" y="66895"/>
            <a:ext cx="6024383" cy="3845084"/>
          </a:xfrm>
          <a:prstGeom prst="rect">
            <a:avLst/>
          </a:prstGeom>
        </p:spPr>
      </p:pic>
      <p:pic>
        <p:nvPicPr>
          <p:cNvPr id="11" name="Resim 10" descr="metin, vitrin, elektronik eşyalar, kişi içeren bir resim&#10;&#10;Açıklama otomatik olarak oluşturuldu">
            <a:extLst>
              <a:ext uri="{FF2B5EF4-FFF2-40B4-BE49-F238E27FC236}">
                <a16:creationId xmlns:a16="http://schemas.microsoft.com/office/drawing/2014/main" id="{B2D1C647-4D85-454B-BC20-76E1DDD22D85}"/>
              </a:ext>
            </a:extLst>
          </p:cNvPr>
          <p:cNvPicPr>
            <a:picLocks noChangeAspect="1"/>
          </p:cNvPicPr>
          <p:nvPr/>
        </p:nvPicPr>
        <p:blipFill>
          <a:blip r:embed="rId5"/>
          <a:stretch>
            <a:fillRect/>
          </a:stretch>
        </p:blipFill>
        <p:spPr>
          <a:xfrm>
            <a:off x="0" y="4389107"/>
            <a:ext cx="2985784" cy="1733128"/>
          </a:xfrm>
          <a:prstGeom prst="rect">
            <a:avLst/>
          </a:prstGeom>
        </p:spPr>
      </p:pic>
      <p:sp>
        <p:nvSpPr>
          <p:cNvPr id="12" name="Metin kutusu 11">
            <a:extLst>
              <a:ext uri="{FF2B5EF4-FFF2-40B4-BE49-F238E27FC236}">
                <a16:creationId xmlns:a16="http://schemas.microsoft.com/office/drawing/2014/main" id="{F3DCAE41-1348-4C4B-A863-79908BF99AD0}"/>
              </a:ext>
            </a:extLst>
          </p:cNvPr>
          <p:cNvSpPr txBox="1"/>
          <p:nvPr/>
        </p:nvSpPr>
        <p:spPr>
          <a:xfrm>
            <a:off x="5638665" y="4084975"/>
            <a:ext cx="6285604" cy="2585323"/>
          </a:xfrm>
          <a:prstGeom prst="rect">
            <a:avLst/>
          </a:prstGeom>
          <a:solidFill>
            <a:srgbClr val="92D050"/>
          </a:solidFill>
        </p:spPr>
        <p:txBody>
          <a:bodyPr wrap="square" rtlCol="0">
            <a:spAutoFit/>
          </a:bodyPr>
          <a:lstStyle/>
          <a:p>
            <a:r>
              <a:rPr lang="tr-TR" dirty="0"/>
              <a:t>22 </a:t>
            </a:r>
            <a:r>
              <a:rPr lang="tr-TR" dirty="0" err="1"/>
              <a:t>Şubet</a:t>
            </a:r>
            <a:r>
              <a:rPr lang="tr-TR" dirty="0"/>
              <a:t> 2022 günü Bursa milletvekili Erkan Aydın ile beraber Sosyal Güvenlik ve Çalışma Bakanı’nı ziyaret etme fırsatı bulduk. Görüşme çok iyi geçti. Bakanın çok iyi niyetli olduğunu, konuyu iyi bildiğini, çocuklar için her şeyi yapmak istediğini, ekibinin bir hazırlık yaptığını gördüm ve çok memnun oldum. Bakan ve ekibi açık bir şekilde çok yakında bu konuyu çözeceklerini söylediler. Ben de dilimin döndüğünce </a:t>
            </a:r>
            <a:r>
              <a:rPr lang="tr-TR" dirty="0" err="1"/>
              <a:t>sensörlerin</a:t>
            </a:r>
            <a:r>
              <a:rPr lang="tr-TR" dirty="0"/>
              <a:t> diyabet tedavisinde ve çocukların/ ailelerin yaşamında yarattığı farkı anlattım. Bu kez </a:t>
            </a:r>
            <a:r>
              <a:rPr lang="tr-TR" dirty="0" err="1"/>
              <a:t>sensörler</a:t>
            </a:r>
            <a:r>
              <a:rPr lang="tr-TR" dirty="0"/>
              <a:t> konusunda ilerleme </a:t>
            </a:r>
            <a:r>
              <a:rPr lang="tr-TR" dirty="0" err="1"/>
              <a:t>olcak</a:t>
            </a:r>
            <a:r>
              <a:rPr lang="tr-TR" dirty="0"/>
              <a:t> diye düşünüyorum</a:t>
            </a:r>
          </a:p>
        </p:txBody>
      </p:sp>
    </p:spTree>
    <p:extLst>
      <p:ext uri="{BB962C8B-B14F-4D97-AF65-F5344CB8AC3E}">
        <p14:creationId xmlns:p14="http://schemas.microsoft.com/office/powerpoint/2010/main" val="775604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9130439-D917-7F42-890F-AC8DD500E0F7}"/>
              </a:ext>
            </a:extLst>
          </p:cNvPr>
          <p:cNvSpPr>
            <a:spLocks noGrp="1"/>
          </p:cNvSpPr>
          <p:nvPr>
            <p:ph type="title"/>
          </p:nvPr>
        </p:nvSpPr>
        <p:spPr>
          <a:xfrm>
            <a:off x="50006" y="101175"/>
            <a:ext cx="12091987" cy="837939"/>
          </a:xfrm>
          <a:solidFill>
            <a:srgbClr val="92D050"/>
          </a:solidFill>
        </p:spPr>
        <p:txBody>
          <a:bodyPr/>
          <a:lstStyle/>
          <a:p>
            <a:r>
              <a:rPr lang="tr-TR" dirty="0"/>
              <a:t>		24 Şubat 2018 			16 Şubat 2019 </a:t>
            </a:r>
          </a:p>
        </p:txBody>
      </p:sp>
      <p:pic>
        <p:nvPicPr>
          <p:cNvPr id="5" name="Resim 4" descr="kişi, iç mekan, grup, insanlar içeren bir resim&#10;&#10;Açıklama otomatik olarak oluşturuldu">
            <a:extLst>
              <a:ext uri="{FF2B5EF4-FFF2-40B4-BE49-F238E27FC236}">
                <a16:creationId xmlns:a16="http://schemas.microsoft.com/office/drawing/2014/main" id="{6B3AE58F-74ED-D74E-B9F6-7DD303E714D7}"/>
              </a:ext>
            </a:extLst>
          </p:cNvPr>
          <p:cNvPicPr>
            <a:picLocks noChangeAspect="1"/>
          </p:cNvPicPr>
          <p:nvPr/>
        </p:nvPicPr>
        <p:blipFill>
          <a:blip r:embed="rId3"/>
          <a:stretch>
            <a:fillRect/>
          </a:stretch>
        </p:blipFill>
        <p:spPr>
          <a:xfrm>
            <a:off x="5985484" y="946811"/>
            <a:ext cx="6156509" cy="4617382"/>
          </a:xfrm>
          <a:prstGeom prst="rect">
            <a:avLst/>
          </a:prstGeom>
        </p:spPr>
      </p:pic>
      <p:pic>
        <p:nvPicPr>
          <p:cNvPr id="8" name="Resim 7" descr="kişi, grup, poz, insanlar içeren bir resim&#10;&#10;&#10;&#10;Açıklama otomatik olarak oluşturuldu">
            <a:extLst>
              <a:ext uri="{FF2B5EF4-FFF2-40B4-BE49-F238E27FC236}">
                <a16:creationId xmlns:a16="http://schemas.microsoft.com/office/drawing/2014/main" id="{3554D113-5CC2-B14C-988D-77E411E4AF06}"/>
              </a:ext>
            </a:extLst>
          </p:cNvPr>
          <p:cNvPicPr>
            <a:picLocks noChangeAspect="1"/>
          </p:cNvPicPr>
          <p:nvPr/>
        </p:nvPicPr>
        <p:blipFill>
          <a:blip r:embed="rId4"/>
          <a:stretch>
            <a:fillRect/>
          </a:stretch>
        </p:blipFill>
        <p:spPr>
          <a:xfrm>
            <a:off x="50007" y="939114"/>
            <a:ext cx="6156510" cy="4625079"/>
          </a:xfrm>
          <a:prstGeom prst="rect">
            <a:avLst/>
          </a:prstGeom>
        </p:spPr>
      </p:pic>
      <p:sp>
        <p:nvSpPr>
          <p:cNvPr id="9" name="Metin kutusu 8">
            <a:extLst>
              <a:ext uri="{FF2B5EF4-FFF2-40B4-BE49-F238E27FC236}">
                <a16:creationId xmlns:a16="http://schemas.microsoft.com/office/drawing/2014/main" id="{C1751964-6B76-B24F-8086-6F70BB9A26B9}"/>
              </a:ext>
            </a:extLst>
          </p:cNvPr>
          <p:cNvSpPr txBox="1"/>
          <p:nvPr/>
        </p:nvSpPr>
        <p:spPr>
          <a:xfrm>
            <a:off x="50006" y="5422384"/>
            <a:ext cx="12141994" cy="1261884"/>
          </a:xfrm>
          <a:prstGeom prst="rect">
            <a:avLst/>
          </a:prstGeom>
          <a:solidFill>
            <a:srgbClr val="00B0F0"/>
          </a:solidFill>
        </p:spPr>
        <p:txBody>
          <a:bodyPr wrap="square" rtlCol="0">
            <a:spAutoFit/>
          </a:bodyPr>
          <a:lstStyle/>
          <a:p>
            <a:pPr algn="ctr"/>
            <a:r>
              <a:rPr lang="tr-TR" sz="1900" dirty="0"/>
              <a:t>Toplantı sonrası resimler. Bu yıl da aynı masadayız. Ebru geçen yıl bebek beklediği için gelememişti ama bu yıl geldi. Onu ve Çağrı’yı iki çocuklu Tip 1 diyabetliler olarak selamlıyoruz. Bu yıl Tuğba Gökçe yok aramızda; Avustralya’da karbonhidrat, yağ ve protein sayımı ile ilgili konularda önemli  </a:t>
            </a:r>
            <a:r>
              <a:rPr lang="tr-TR" sz="1900" dirty="0" err="1"/>
              <a:t>araşatırmaları</a:t>
            </a:r>
            <a:r>
              <a:rPr lang="tr-TR" sz="1900" dirty="0"/>
              <a:t> olan </a:t>
            </a:r>
            <a:r>
              <a:rPr lang="tr-TR" sz="1900" dirty="0" err="1"/>
              <a:t>Carmel</a:t>
            </a:r>
            <a:r>
              <a:rPr lang="tr-TR" sz="1900" dirty="0"/>
              <a:t> Smart ile beraber. Orada da diyabetli çocuklar için çalışmaya devam ediyor.  Bu sunumu yönetim ve danışma kurulundaki arkadaşlara göndereceğiz.</a:t>
            </a:r>
          </a:p>
        </p:txBody>
      </p:sp>
      <p:pic>
        <p:nvPicPr>
          <p:cNvPr id="11" name="Resim 10" descr="kişi, tablo, iç mekan, pencere içeren bir resim&#10;&#10;Açıklama otomatik olarak oluşturuldu">
            <a:extLst>
              <a:ext uri="{FF2B5EF4-FFF2-40B4-BE49-F238E27FC236}">
                <a16:creationId xmlns:a16="http://schemas.microsoft.com/office/drawing/2014/main" id="{317D6EA5-5884-5E4A-8C8B-229401FE5401}"/>
              </a:ext>
            </a:extLst>
          </p:cNvPr>
          <p:cNvPicPr>
            <a:picLocks noChangeAspect="1"/>
          </p:cNvPicPr>
          <p:nvPr/>
        </p:nvPicPr>
        <p:blipFill>
          <a:blip r:embed="rId5"/>
          <a:stretch>
            <a:fillRect/>
          </a:stretch>
        </p:blipFill>
        <p:spPr>
          <a:xfrm>
            <a:off x="6206517" y="973682"/>
            <a:ext cx="2185670" cy="1706435"/>
          </a:xfrm>
          <a:prstGeom prst="rect">
            <a:avLst/>
          </a:prstGeom>
        </p:spPr>
      </p:pic>
      <p:pic>
        <p:nvPicPr>
          <p:cNvPr id="13" name="Resim 12" descr="kişi, açık hava, fotoğraf, çayır içeren bir resim&#10;&#10;Açıklama otomatik olarak oluşturuldu">
            <a:extLst>
              <a:ext uri="{FF2B5EF4-FFF2-40B4-BE49-F238E27FC236}">
                <a16:creationId xmlns:a16="http://schemas.microsoft.com/office/drawing/2014/main" id="{5BC72162-F007-7A4F-8D43-D6C4EE032DF7}"/>
              </a:ext>
            </a:extLst>
          </p:cNvPr>
          <p:cNvPicPr>
            <a:picLocks noChangeAspect="1"/>
          </p:cNvPicPr>
          <p:nvPr/>
        </p:nvPicPr>
        <p:blipFill>
          <a:blip r:embed="rId6"/>
          <a:stretch>
            <a:fillRect/>
          </a:stretch>
        </p:blipFill>
        <p:spPr>
          <a:xfrm>
            <a:off x="8550984" y="839897"/>
            <a:ext cx="1716106" cy="1560568"/>
          </a:xfrm>
          <a:prstGeom prst="rect">
            <a:avLst/>
          </a:prstGeom>
        </p:spPr>
      </p:pic>
    </p:spTree>
    <p:extLst>
      <p:ext uri="{BB962C8B-B14F-4D97-AF65-F5344CB8AC3E}">
        <p14:creationId xmlns:p14="http://schemas.microsoft.com/office/powerpoint/2010/main" val="134342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58BBAE0-D6E1-A448-A02A-5DA54A240AB2}"/>
              </a:ext>
            </a:extLst>
          </p:cNvPr>
          <p:cNvSpPr>
            <a:spLocks noGrp="1"/>
          </p:cNvSpPr>
          <p:nvPr>
            <p:ph type="title"/>
          </p:nvPr>
        </p:nvSpPr>
        <p:spPr>
          <a:xfrm>
            <a:off x="667603" y="2212691"/>
            <a:ext cx="10515600" cy="1216310"/>
          </a:xfrm>
          <a:solidFill>
            <a:srgbClr val="92D050"/>
          </a:solidFill>
        </p:spPr>
        <p:txBody>
          <a:bodyPr>
            <a:normAutofit/>
          </a:bodyPr>
          <a:lstStyle/>
          <a:p>
            <a:pPr algn="ctr"/>
            <a:r>
              <a:rPr lang="tr-TR" sz="4800" dirty="0"/>
              <a:t>2021 Diğer Etkinlikler</a:t>
            </a:r>
            <a:endParaRPr lang="tr-TR" dirty="0"/>
          </a:p>
        </p:txBody>
      </p:sp>
    </p:spTree>
    <p:extLst>
      <p:ext uri="{BB962C8B-B14F-4D97-AF65-F5344CB8AC3E}">
        <p14:creationId xmlns:p14="http://schemas.microsoft.com/office/powerpoint/2010/main" val="2417960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7CA8F6-8BCD-E345-8115-94689AC7E2F7}"/>
              </a:ext>
            </a:extLst>
          </p:cNvPr>
          <p:cNvSpPr>
            <a:spLocks noGrp="1"/>
          </p:cNvSpPr>
          <p:nvPr>
            <p:ph type="title"/>
          </p:nvPr>
        </p:nvSpPr>
        <p:spPr>
          <a:xfrm>
            <a:off x="1063487" y="126587"/>
            <a:ext cx="10515600" cy="639531"/>
          </a:xfrm>
          <a:solidFill>
            <a:srgbClr val="92D050"/>
          </a:solidFill>
        </p:spPr>
        <p:txBody>
          <a:bodyPr>
            <a:normAutofit fontScale="90000"/>
          </a:bodyPr>
          <a:lstStyle/>
          <a:p>
            <a:pPr algn="ctr"/>
            <a:r>
              <a:rPr lang="tr-TR" dirty="0"/>
              <a:t>Kitaplar </a:t>
            </a:r>
          </a:p>
        </p:txBody>
      </p:sp>
      <p:pic>
        <p:nvPicPr>
          <p:cNvPr id="5" name="Resim 4">
            <a:extLst>
              <a:ext uri="{FF2B5EF4-FFF2-40B4-BE49-F238E27FC236}">
                <a16:creationId xmlns:a16="http://schemas.microsoft.com/office/drawing/2014/main" id="{DDD468B1-46F6-9848-BD3C-985C7FFE76E5}"/>
              </a:ext>
            </a:extLst>
          </p:cNvPr>
          <p:cNvPicPr>
            <a:picLocks noChangeAspect="1"/>
          </p:cNvPicPr>
          <p:nvPr/>
        </p:nvPicPr>
        <p:blipFill>
          <a:blip r:embed="rId2"/>
          <a:stretch>
            <a:fillRect/>
          </a:stretch>
        </p:blipFill>
        <p:spPr>
          <a:xfrm>
            <a:off x="3991454" y="754731"/>
            <a:ext cx="4209092" cy="5152768"/>
          </a:xfrm>
          <a:prstGeom prst="rect">
            <a:avLst/>
          </a:prstGeom>
        </p:spPr>
      </p:pic>
      <p:pic>
        <p:nvPicPr>
          <p:cNvPr id="10" name="Resim 9" descr="metin içeren bir resim&#10;&#10;Açıklama otomatik olarak oluşturuldu">
            <a:extLst>
              <a:ext uri="{FF2B5EF4-FFF2-40B4-BE49-F238E27FC236}">
                <a16:creationId xmlns:a16="http://schemas.microsoft.com/office/drawing/2014/main" id="{77A835C8-0429-3544-A784-4113858496B9}"/>
              </a:ext>
            </a:extLst>
          </p:cNvPr>
          <p:cNvPicPr>
            <a:picLocks noChangeAspect="1"/>
          </p:cNvPicPr>
          <p:nvPr/>
        </p:nvPicPr>
        <p:blipFill>
          <a:blip r:embed="rId3"/>
          <a:stretch>
            <a:fillRect/>
          </a:stretch>
        </p:blipFill>
        <p:spPr>
          <a:xfrm>
            <a:off x="0" y="600985"/>
            <a:ext cx="3941678" cy="5460261"/>
          </a:xfrm>
          <a:prstGeom prst="rect">
            <a:avLst/>
          </a:prstGeom>
        </p:spPr>
      </p:pic>
      <p:pic>
        <p:nvPicPr>
          <p:cNvPr id="12" name="Resim 11">
            <a:extLst>
              <a:ext uri="{FF2B5EF4-FFF2-40B4-BE49-F238E27FC236}">
                <a16:creationId xmlns:a16="http://schemas.microsoft.com/office/drawing/2014/main" id="{CC2DBF30-787F-4F43-AD27-0BE60AB0F318}"/>
              </a:ext>
            </a:extLst>
          </p:cNvPr>
          <p:cNvPicPr>
            <a:picLocks noChangeAspect="1"/>
          </p:cNvPicPr>
          <p:nvPr/>
        </p:nvPicPr>
        <p:blipFill>
          <a:blip r:embed="rId4"/>
          <a:stretch>
            <a:fillRect/>
          </a:stretch>
        </p:blipFill>
        <p:spPr>
          <a:xfrm>
            <a:off x="8250322" y="908478"/>
            <a:ext cx="3811722" cy="3818238"/>
          </a:xfrm>
          <a:prstGeom prst="rect">
            <a:avLst/>
          </a:prstGeom>
        </p:spPr>
      </p:pic>
      <p:sp>
        <p:nvSpPr>
          <p:cNvPr id="13" name="Metin kutusu 12">
            <a:extLst>
              <a:ext uri="{FF2B5EF4-FFF2-40B4-BE49-F238E27FC236}">
                <a16:creationId xmlns:a16="http://schemas.microsoft.com/office/drawing/2014/main" id="{70B4818C-94D1-0B4C-B78A-BDACF3D3BBB9}"/>
              </a:ext>
            </a:extLst>
          </p:cNvPr>
          <p:cNvSpPr txBox="1"/>
          <p:nvPr/>
        </p:nvSpPr>
        <p:spPr>
          <a:xfrm>
            <a:off x="3941678" y="5816519"/>
            <a:ext cx="4399133" cy="1015663"/>
          </a:xfrm>
          <a:prstGeom prst="rect">
            <a:avLst/>
          </a:prstGeom>
          <a:solidFill>
            <a:srgbClr val="92D050"/>
          </a:solidFill>
        </p:spPr>
        <p:txBody>
          <a:bodyPr wrap="square" rtlCol="0">
            <a:spAutoFit/>
          </a:bodyPr>
          <a:lstStyle/>
          <a:p>
            <a:pPr algn="ctr"/>
            <a:r>
              <a:rPr lang="tr-TR" sz="2000" dirty="0" err="1"/>
              <a:t>Dyt.Tuğba</a:t>
            </a:r>
            <a:r>
              <a:rPr lang="tr-TR" sz="2000" dirty="0"/>
              <a:t> Gökçe kitabın geliri ile tip1 </a:t>
            </a:r>
            <a:r>
              <a:rPr lang="tr-TR" sz="2000" dirty="0" err="1"/>
              <a:t>diyabet+çölyak</a:t>
            </a:r>
            <a:r>
              <a:rPr lang="tr-TR" sz="2000" dirty="0"/>
              <a:t> olan çocuklara yiyecek yardımı organize ediyor</a:t>
            </a:r>
          </a:p>
        </p:txBody>
      </p:sp>
      <p:sp>
        <p:nvSpPr>
          <p:cNvPr id="14" name="Metin kutusu 13">
            <a:extLst>
              <a:ext uri="{FF2B5EF4-FFF2-40B4-BE49-F238E27FC236}">
                <a16:creationId xmlns:a16="http://schemas.microsoft.com/office/drawing/2014/main" id="{25C8C39A-9351-EF45-B21B-E1846DE7867D}"/>
              </a:ext>
            </a:extLst>
          </p:cNvPr>
          <p:cNvSpPr txBox="1"/>
          <p:nvPr/>
        </p:nvSpPr>
        <p:spPr>
          <a:xfrm>
            <a:off x="8550876" y="4979773"/>
            <a:ext cx="3237470" cy="1015663"/>
          </a:xfrm>
          <a:prstGeom prst="rect">
            <a:avLst/>
          </a:prstGeom>
          <a:solidFill>
            <a:srgbClr val="92D050"/>
          </a:solidFill>
        </p:spPr>
        <p:txBody>
          <a:bodyPr wrap="square" rtlCol="0">
            <a:spAutoFit/>
          </a:bodyPr>
          <a:lstStyle/>
          <a:p>
            <a:pPr algn="ctr"/>
            <a:r>
              <a:rPr lang="tr-TR" sz="2000" dirty="0"/>
              <a:t>Kağan Ege Karakuş uygulama ile ilgili bir makale yazdı. Değerlendirme aşamasında</a:t>
            </a:r>
          </a:p>
        </p:txBody>
      </p:sp>
    </p:spTree>
    <p:extLst>
      <p:ext uri="{BB962C8B-B14F-4D97-AF65-F5344CB8AC3E}">
        <p14:creationId xmlns:p14="http://schemas.microsoft.com/office/powerpoint/2010/main" val="2872995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840BC1-7C16-DE43-B92B-D7B01B11CAE7}"/>
              </a:ext>
            </a:extLst>
          </p:cNvPr>
          <p:cNvSpPr>
            <a:spLocks noGrp="1"/>
          </p:cNvSpPr>
          <p:nvPr>
            <p:ph type="title"/>
          </p:nvPr>
        </p:nvSpPr>
        <p:spPr>
          <a:xfrm>
            <a:off x="937053" y="105633"/>
            <a:ext cx="10665941" cy="845837"/>
          </a:xfrm>
          <a:solidFill>
            <a:srgbClr val="92D050"/>
          </a:solidFill>
        </p:spPr>
        <p:txBody>
          <a:bodyPr>
            <a:normAutofit fontScale="90000"/>
          </a:bodyPr>
          <a:lstStyle/>
          <a:p>
            <a:r>
              <a:rPr lang="tr-TR" dirty="0"/>
              <a:t>Arkadaşım Diyabet Aile Birliği ve </a:t>
            </a:r>
            <a:r>
              <a:rPr lang="tr-TR" dirty="0" err="1"/>
              <a:t>Podcast</a:t>
            </a:r>
            <a:r>
              <a:rPr lang="tr-TR" dirty="0"/>
              <a:t> yayınları</a:t>
            </a:r>
          </a:p>
        </p:txBody>
      </p:sp>
      <p:pic>
        <p:nvPicPr>
          <p:cNvPr id="4" name="Resim 3">
            <a:extLst>
              <a:ext uri="{FF2B5EF4-FFF2-40B4-BE49-F238E27FC236}">
                <a16:creationId xmlns:a16="http://schemas.microsoft.com/office/drawing/2014/main" id="{C9F9CE67-2242-A34C-922D-364824A5C4EC}"/>
              </a:ext>
            </a:extLst>
          </p:cNvPr>
          <p:cNvPicPr>
            <a:picLocks noChangeAspect="1"/>
          </p:cNvPicPr>
          <p:nvPr/>
        </p:nvPicPr>
        <p:blipFill>
          <a:blip r:embed="rId2"/>
          <a:stretch>
            <a:fillRect/>
          </a:stretch>
        </p:blipFill>
        <p:spPr>
          <a:xfrm>
            <a:off x="140174" y="1216540"/>
            <a:ext cx="4007167" cy="5424616"/>
          </a:xfrm>
          <a:prstGeom prst="rect">
            <a:avLst/>
          </a:prstGeom>
        </p:spPr>
      </p:pic>
      <p:pic>
        <p:nvPicPr>
          <p:cNvPr id="6" name="Resim 5" descr="iç mekan, kişi, yer, tavan içeren bir resim&#10;&#10;Açıklama otomatik olarak oluşturuldu">
            <a:extLst>
              <a:ext uri="{FF2B5EF4-FFF2-40B4-BE49-F238E27FC236}">
                <a16:creationId xmlns:a16="http://schemas.microsoft.com/office/drawing/2014/main" id="{2E605476-9B72-9D47-892C-A4DE1C1243D7}"/>
              </a:ext>
            </a:extLst>
          </p:cNvPr>
          <p:cNvPicPr>
            <a:picLocks noChangeAspect="1"/>
          </p:cNvPicPr>
          <p:nvPr/>
        </p:nvPicPr>
        <p:blipFill>
          <a:blip r:embed="rId3"/>
          <a:stretch>
            <a:fillRect/>
          </a:stretch>
        </p:blipFill>
        <p:spPr>
          <a:xfrm>
            <a:off x="4147341" y="1216540"/>
            <a:ext cx="3430669" cy="2573002"/>
          </a:xfrm>
          <a:prstGeom prst="rect">
            <a:avLst/>
          </a:prstGeom>
        </p:spPr>
      </p:pic>
      <p:pic>
        <p:nvPicPr>
          <p:cNvPr id="8" name="Resim 7" descr="iç mekan, kişi, duvar, yer içeren bir resim&#10;&#10;Açıklama otomatik olarak oluşturuldu">
            <a:extLst>
              <a:ext uri="{FF2B5EF4-FFF2-40B4-BE49-F238E27FC236}">
                <a16:creationId xmlns:a16="http://schemas.microsoft.com/office/drawing/2014/main" id="{A5928DDC-5CAF-6642-95A0-AFAC9944C4CF}"/>
              </a:ext>
            </a:extLst>
          </p:cNvPr>
          <p:cNvPicPr>
            <a:picLocks noChangeAspect="1"/>
          </p:cNvPicPr>
          <p:nvPr/>
        </p:nvPicPr>
        <p:blipFill>
          <a:blip r:embed="rId4"/>
          <a:stretch>
            <a:fillRect/>
          </a:stretch>
        </p:blipFill>
        <p:spPr>
          <a:xfrm>
            <a:off x="4045870" y="3928848"/>
            <a:ext cx="1766070" cy="2354760"/>
          </a:xfrm>
          <a:prstGeom prst="rect">
            <a:avLst/>
          </a:prstGeom>
        </p:spPr>
      </p:pic>
      <p:pic>
        <p:nvPicPr>
          <p:cNvPr id="10" name="Resim 9" descr="metin, kişi, iç mekan içeren bir resim&#10;&#10;Açıklama otomatik olarak oluşturuldu">
            <a:extLst>
              <a:ext uri="{FF2B5EF4-FFF2-40B4-BE49-F238E27FC236}">
                <a16:creationId xmlns:a16="http://schemas.microsoft.com/office/drawing/2014/main" id="{0E6D5A64-A91E-2643-9C30-695A9B27EEEB}"/>
              </a:ext>
            </a:extLst>
          </p:cNvPr>
          <p:cNvPicPr>
            <a:picLocks noChangeAspect="1"/>
          </p:cNvPicPr>
          <p:nvPr/>
        </p:nvPicPr>
        <p:blipFill>
          <a:blip r:embed="rId5"/>
          <a:stretch>
            <a:fillRect/>
          </a:stretch>
        </p:blipFill>
        <p:spPr>
          <a:xfrm>
            <a:off x="5913411" y="3928848"/>
            <a:ext cx="1766070" cy="2354760"/>
          </a:xfrm>
          <a:prstGeom prst="rect">
            <a:avLst/>
          </a:prstGeom>
        </p:spPr>
      </p:pic>
      <p:pic>
        <p:nvPicPr>
          <p:cNvPr id="12" name="Resim 11">
            <a:extLst>
              <a:ext uri="{FF2B5EF4-FFF2-40B4-BE49-F238E27FC236}">
                <a16:creationId xmlns:a16="http://schemas.microsoft.com/office/drawing/2014/main" id="{0B9FF1F1-DB88-1544-96AD-D32E265E7FB8}"/>
              </a:ext>
            </a:extLst>
          </p:cNvPr>
          <p:cNvPicPr>
            <a:picLocks noChangeAspect="1"/>
          </p:cNvPicPr>
          <p:nvPr/>
        </p:nvPicPr>
        <p:blipFill>
          <a:blip r:embed="rId6"/>
          <a:stretch>
            <a:fillRect/>
          </a:stretch>
        </p:blipFill>
        <p:spPr>
          <a:xfrm>
            <a:off x="7578010" y="1216540"/>
            <a:ext cx="2608455" cy="4092377"/>
          </a:xfrm>
          <a:prstGeom prst="rect">
            <a:avLst/>
          </a:prstGeom>
        </p:spPr>
      </p:pic>
      <p:pic>
        <p:nvPicPr>
          <p:cNvPr id="16" name="Resim 15">
            <a:extLst>
              <a:ext uri="{FF2B5EF4-FFF2-40B4-BE49-F238E27FC236}">
                <a16:creationId xmlns:a16="http://schemas.microsoft.com/office/drawing/2014/main" id="{1E884163-7596-654E-84BB-D8D88B5978C4}"/>
              </a:ext>
            </a:extLst>
          </p:cNvPr>
          <p:cNvPicPr>
            <a:picLocks noChangeAspect="1"/>
          </p:cNvPicPr>
          <p:nvPr/>
        </p:nvPicPr>
        <p:blipFill>
          <a:blip r:embed="rId7"/>
          <a:stretch>
            <a:fillRect/>
          </a:stretch>
        </p:blipFill>
        <p:spPr>
          <a:xfrm>
            <a:off x="10138507" y="3052118"/>
            <a:ext cx="2122692" cy="3589037"/>
          </a:xfrm>
          <a:prstGeom prst="rect">
            <a:avLst/>
          </a:prstGeom>
        </p:spPr>
      </p:pic>
      <p:sp>
        <p:nvSpPr>
          <p:cNvPr id="17" name="Metin kutusu 16">
            <a:extLst>
              <a:ext uri="{FF2B5EF4-FFF2-40B4-BE49-F238E27FC236}">
                <a16:creationId xmlns:a16="http://schemas.microsoft.com/office/drawing/2014/main" id="{9335BB43-0BE8-9747-BC22-FD2A39B1D9AE}"/>
              </a:ext>
            </a:extLst>
          </p:cNvPr>
          <p:cNvSpPr txBox="1"/>
          <p:nvPr/>
        </p:nvSpPr>
        <p:spPr>
          <a:xfrm>
            <a:off x="2597108" y="6356204"/>
            <a:ext cx="5378116" cy="369332"/>
          </a:xfrm>
          <a:prstGeom prst="rect">
            <a:avLst/>
          </a:prstGeom>
          <a:solidFill>
            <a:srgbClr val="FFC000"/>
          </a:solidFill>
        </p:spPr>
        <p:txBody>
          <a:bodyPr wrap="square" rtlCol="0">
            <a:spAutoFit/>
          </a:bodyPr>
          <a:lstStyle/>
          <a:p>
            <a:r>
              <a:rPr lang="tr-TR" dirty="0"/>
              <a:t>Rehberlik/danışmanlık ve yardım çalışmaları yapacaklar</a:t>
            </a:r>
          </a:p>
        </p:txBody>
      </p:sp>
      <p:sp>
        <p:nvSpPr>
          <p:cNvPr id="18" name="Metin kutusu 17">
            <a:extLst>
              <a:ext uri="{FF2B5EF4-FFF2-40B4-BE49-F238E27FC236}">
                <a16:creationId xmlns:a16="http://schemas.microsoft.com/office/drawing/2014/main" id="{73ABE5F4-7E2E-C648-9F28-3D6DB4302E88}"/>
              </a:ext>
            </a:extLst>
          </p:cNvPr>
          <p:cNvSpPr txBox="1"/>
          <p:nvPr/>
        </p:nvSpPr>
        <p:spPr>
          <a:xfrm>
            <a:off x="7975223" y="5448223"/>
            <a:ext cx="2163284" cy="646331"/>
          </a:xfrm>
          <a:prstGeom prst="rect">
            <a:avLst/>
          </a:prstGeom>
          <a:solidFill>
            <a:srgbClr val="00B0F0"/>
          </a:solidFill>
        </p:spPr>
        <p:txBody>
          <a:bodyPr wrap="square" rtlCol="0">
            <a:spAutoFit/>
          </a:bodyPr>
          <a:lstStyle/>
          <a:p>
            <a:pPr algn="ctr"/>
            <a:r>
              <a:rPr lang="tr-TR" dirty="0"/>
              <a:t>Elif </a:t>
            </a:r>
            <a:r>
              <a:rPr lang="tr-TR" dirty="0" err="1"/>
              <a:t>Dionyan</a:t>
            </a:r>
            <a:r>
              <a:rPr lang="tr-TR" dirty="0"/>
              <a:t> yürütüyor</a:t>
            </a:r>
          </a:p>
        </p:txBody>
      </p:sp>
    </p:spTree>
    <p:extLst>
      <p:ext uri="{BB962C8B-B14F-4D97-AF65-F5344CB8AC3E}">
        <p14:creationId xmlns:p14="http://schemas.microsoft.com/office/powerpoint/2010/main" val="1598598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2757B9-8177-FC4B-8F58-B47389304FA5}"/>
              </a:ext>
            </a:extLst>
          </p:cNvPr>
          <p:cNvSpPr>
            <a:spLocks noGrp="1"/>
          </p:cNvSpPr>
          <p:nvPr>
            <p:ph type="title"/>
          </p:nvPr>
        </p:nvSpPr>
        <p:spPr>
          <a:xfrm>
            <a:off x="80319" y="278628"/>
            <a:ext cx="12031362" cy="919978"/>
          </a:xfrm>
          <a:solidFill>
            <a:srgbClr val="92D050"/>
          </a:solidFill>
        </p:spPr>
        <p:txBody>
          <a:bodyPr>
            <a:noAutofit/>
          </a:bodyPr>
          <a:lstStyle/>
          <a:p>
            <a:pPr algn="ctr"/>
            <a:r>
              <a:rPr lang="tr-TR" sz="3600" dirty="0"/>
              <a:t>Resim yarışması ve </a:t>
            </a:r>
            <a:r>
              <a:rPr lang="tr-TR" sz="3600" dirty="0" err="1"/>
              <a:t>obeziteyi</a:t>
            </a:r>
            <a:r>
              <a:rPr lang="tr-TR" sz="3600" dirty="0"/>
              <a:t> değiştiren şehir İstanbul projesi</a:t>
            </a:r>
          </a:p>
        </p:txBody>
      </p:sp>
      <p:pic>
        <p:nvPicPr>
          <p:cNvPr id="4" name="Resim 3">
            <a:extLst>
              <a:ext uri="{FF2B5EF4-FFF2-40B4-BE49-F238E27FC236}">
                <a16:creationId xmlns:a16="http://schemas.microsoft.com/office/drawing/2014/main" id="{C6598EB2-8C92-C440-ACDD-FE936A28DEAE}"/>
              </a:ext>
            </a:extLst>
          </p:cNvPr>
          <p:cNvPicPr>
            <a:picLocks noChangeAspect="1"/>
          </p:cNvPicPr>
          <p:nvPr/>
        </p:nvPicPr>
        <p:blipFill>
          <a:blip r:embed="rId2"/>
          <a:stretch>
            <a:fillRect/>
          </a:stretch>
        </p:blipFill>
        <p:spPr>
          <a:xfrm>
            <a:off x="269792" y="1425915"/>
            <a:ext cx="3379622" cy="3379622"/>
          </a:xfrm>
          <a:prstGeom prst="rect">
            <a:avLst/>
          </a:prstGeom>
        </p:spPr>
      </p:pic>
      <p:pic>
        <p:nvPicPr>
          <p:cNvPr id="6" name="Resim 5" descr="metin, zarf içeren bir resim&#10;&#10;Açıklama otomatik olarak oluşturuldu">
            <a:extLst>
              <a:ext uri="{FF2B5EF4-FFF2-40B4-BE49-F238E27FC236}">
                <a16:creationId xmlns:a16="http://schemas.microsoft.com/office/drawing/2014/main" id="{E2E82705-820A-0E42-A399-EBB52C3C58EC}"/>
              </a:ext>
            </a:extLst>
          </p:cNvPr>
          <p:cNvPicPr>
            <a:picLocks noChangeAspect="1"/>
          </p:cNvPicPr>
          <p:nvPr/>
        </p:nvPicPr>
        <p:blipFill>
          <a:blip r:embed="rId3"/>
          <a:stretch>
            <a:fillRect/>
          </a:stretch>
        </p:blipFill>
        <p:spPr>
          <a:xfrm rot="5400000">
            <a:off x="3480223" y="1848369"/>
            <a:ext cx="3379624" cy="2534718"/>
          </a:xfrm>
          <a:prstGeom prst="rect">
            <a:avLst/>
          </a:prstGeom>
        </p:spPr>
      </p:pic>
      <p:pic>
        <p:nvPicPr>
          <p:cNvPr id="8" name="Resim 7" descr="metin, işaret, boyanmış, döşeli içeren bir resim&#10;&#10;Açıklama otomatik olarak oluşturuldu">
            <a:extLst>
              <a:ext uri="{FF2B5EF4-FFF2-40B4-BE49-F238E27FC236}">
                <a16:creationId xmlns:a16="http://schemas.microsoft.com/office/drawing/2014/main" id="{5777324E-9F38-4247-9051-503D0352704A}"/>
              </a:ext>
            </a:extLst>
          </p:cNvPr>
          <p:cNvPicPr>
            <a:picLocks noChangeAspect="1"/>
          </p:cNvPicPr>
          <p:nvPr/>
        </p:nvPicPr>
        <p:blipFill>
          <a:blip r:embed="rId4"/>
          <a:stretch>
            <a:fillRect/>
          </a:stretch>
        </p:blipFill>
        <p:spPr>
          <a:xfrm>
            <a:off x="1385449" y="3895576"/>
            <a:ext cx="3903243" cy="2814614"/>
          </a:xfrm>
          <a:prstGeom prst="rect">
            <a:avLst/>
          </a:prstGeom>
        </p:spPr>
      </p:pic>
      <p:pic>
        <p:nvPicPr>
          <p:cNvPr id="10" name="Resim 9" descr="metin, su, açık hava, şehir içeren bir resim&#10;&#10;Açıklama otomatik olarak oluşturuldu">
            <a:extLst>
              <a:ext uri="{FF2B5EF4-FFF2-40B4-BE49-F238E27FC236}">
                <a16:creationId xmlns:a16="http://schemas.microsoft.com/office/drawing/2014/main" id="{296F67F0-DE8E-1A47-B88A-B2EAEBDA1A22}"/>
              </a:ext>
            </a:extLst>
          </p:cNvPr>
          <p:cNvPicPr>
            <a:picLocks noChangeAspect="1"/>
          </p:cNvPicPr>
          <p:nvPr/>
        </p:nvPicPr>
        <p:blipFill>
          <a:blip r:embed="rId5"/>
          <a:stretch>
            <a:fillRect/>
          </a:stretch>
        </p:blipFill>
        <p:spPr>
          <a:xfrm>
            <a:off x="6975455" y="1425914"/>
            <a:ext cx="4793709" cy="3465435"/>
          </a:xfrm>
          <a:prstGeom prst="rect">
            <a:avLst/>
          </a:prstGeom>
        </p:spPr>
      </p:pic>
      <p:pic>
        <p:nvPicPr>
          <p:cNvPr id="12" name="Resim 11">
            <a:extLst>
              <a:ext uri="{FF2B5EF4-FFF2-40B4-BE49-F238E27FC236}">
                <a16:creationId xmlns:a16="http://schemas.microsoft.com/office/drawing/2014/main" id="{972A0915-9B1B-814C-8788-56E594A14400}"/>
              </a:ext>
            </a:extLst>
          </p:cNvPr>
          <p:cNvPicPr>
            <a:picLocks noChangeAspect="1"/>
          </p:cNvPicPr>
          <p:nvPr/>
        </p:nvPicPr>
        <p:blipFill>
          <a:blip r:embed="rId6"/>
          <a:stretch>
            <a:fillRect/>
          </a:stretch>
        </p:blipFill>
        <p:spPr>
          <a:xfrm>
            <a:off x="6708547" y="4891349"/>
            <a:ext cx="5010494" cy="1374887"/>
          </a:xfrm>
          <a:prstGeom prst="rect">
            <a:avLst/>
          </a:prstGeom>
        </p:spPr>
      </p:pic>
    </p:spTree>
    <p:extLst>
      <p:ext uri="{BB962C8B-B14F-4D97-AF65-F5344CB8AC3E}">
        <p14:creationId xmlns:p14="http://schemas.microsoft.com/office/powerpoint/2010/main" val="4224107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58BBAE0-D6E1-A448-A02A-5DA54A240AB2}"/>
              </a:ext>
            </a:extLst>
          </p:cNvPr>
          <p:cNvSpPr>
            <a:spLocks noGrp="1"/>
          </p:cNvSpPr>
          <p:nvPr>
            <p:ph type="title"/>
          </p:nvPr>
        </p:nvSpPr>
        <p:spPr>
          <a:xfrm>
            <a:off x="838200" y="159265"/>
            <a:ext cx="10515600" cy="670053"/>
          </a:xfrm>
          <a:solidFill>
            <a:srgbClr val="92D050"/>
          </a:solidFill>
        </p:spPr>
        <p:txBody>
          <a:bodyPr>
            <a:normAutofit fontScale="90000"/>
          </a:bodyPr>
          <a:lstStyle/>
          <a:p>
            <a:pPr algn="ctr"/>
            <a:r>
              <a:rPr lang="tr-TR" sz="4800" dirty="0"/>
              <a:t>2022 planları</a:t>
            </a:r>
            <a:endParaRPr lang="tr-TR" dirty="0"/>
          </a:p>
        </p:txBody>
      </p:sp>
      <p:sp>
        <p:nvSpPr>
          <p:cNvPr id="3" name="İçerik Yer Tutucusu 2">
            <a:extLst>
              <a:ext uri="{FF2B5EF4-FFF2-40B4-BE49-F238E27FC236}">
                <a16:creationId xmlns:a16="http://schemas.microsoft.com/office/drawing/2014/main" id="{6C8299B5-9A13-DB46-98E0-63158D6293E6}"/>
              </a:ext>
            </a:extLst>
          </p:cNvPr>
          <p:cNvSpPr>
            <a:spLocks noGrp="1"/>
          </p:cNvSpPr>
          <p:nvPr>
            <p:ph idx="1"/>
          </p:nvPr>
        </p:nvSpPr>
        <p:spPr>
          <a:xfrm>
            <a:off x="455141" y="1145453"/>
            <a:ext cx="3974087" cy="5403627"/>
          </a:xfrm>
        </p:spPr>
        <p:txBody>
          <a:bodyPr>
            <a:normAutofit/>
          </a:bodyPr>
          <a:lstStyle/>
          <a:p>
            <a:r>
              <a:rPr lang="tr-TR" dirty="0"/>
              <a:t>İzmir 2440. Bölge </a:t>
            </a:r>
            <a:r>
              <a:rPr lang="tr-TR" dirty="0" err="1"/>
              <a:t>Rotary</a:t>
            </a:r>
            <a:r>
              <a:rPr lang="tr-TR" dirty="0"/>
              <a:t> E Kulüp ile «Diyarbakır  </a:t>
            </a:r>
            <a:r>
              <a:rPr lang="tr-TR" dirty="0" err="1"/>
              <a:t>sensör</a:t>
            </a:r>
            <a:r>
              <a:rPr lang="tr-TR" dirty="0"/>
              <a:t> destek projesi»</a:t>
            </a:r>
          </a:p>
          <a:p>
            <a:r>
              <a:rPr lang="tr-TR" dirty="0" err="1"/>
              <a:t>Sensör</a:t>
            </a:r>
            <a:r>
              <a:rPr lang="tr-TR" dirty="0"/>
              <a:t> kampanyasının sürdürülmesi</a:t>
            </a:r>
          </a:p>
          <a:p>
            <a:r>
              <a:rPr lang="tr-TR" dirty="0"/>
              <a:t>Arkadaşım Diyabet Aile Birliği çalışmalarının güçlendirilmesi</a:t>
            </a:r>
          </a:p>
          <a:p>
            <a:r>
              <a:rPr lang="tr-TR" dirty="0"/>
              <a:t>Kampları yapma konusunda düşünce ve öneriler</a:t>
            </a:r>
          </a:p>
          <a:p>
            <a:r>
              <a:rPr lang="tr-TR" dirty="0"/>
              <a:t>Öneriler…</a:t>
            </a:r>
          </a:p>
        </p:txBody>
      </p:sp>
      <p:pic>
        <p:nvPicPr>
          <p:cNvPr id="5" name="Resim 4" descr="metin içeren bir resim&#10;&#10;Açıklama otomatik olarak oluşturuldu">
            <a:extLst>
              <a:ext uri="{FF2B5EF4-FFF2-40B4-BE49-F238E27FC236}">
                <a16:creationId xmlns:a16="http://schemas.microsoft.com/office/drawing/2014/main" id="{FEEBF934-5915-7A46-8939-DD47CA983355}"/>
              </a:ext>
            </a:extLst>
          </p:cNvPr>
          <p:cNvPicPr>
            <a:picLocks noChangeAspect="1"/>
          </p:cNvPicPr>
          <p:nvPr/>
        </p:nvPicPr>
        <p:blipFill>
          <a:blip r:embed="rId2"/>
          <a:stretch>
            <a:fillRect/>
          </a:stretch>
        </p:blipFill>
        <p:spPr>
          <a:xfrm>
            <a:off x="4596796" y="914426"/>
            <a:ext cx="4130890" cy="3844107"/>
          </a:xfrm>
          <a:prstGeom prst="rect">
            <a:avLst/>
          </a:prstGeom>
        </p:spPr>
      </p:pic>
      <p:pic>
        <p:nvPicPr>
          <p:cNvPr id="7" name="Resim 6" descr="metin içeren bir resim&#10;&#10;Açıklama otomatik olarak oluşturuldu">
            <a:extLst>
              <a:ext uri="{FF2B5EF4-FFF2-40B4-BE49-F238E27FC236}">
                <a16:creationId xmlns:a16="http://schemas.microsoft.com/office/drawing/2014/main" id="{C488CBA7-648F-FA49-9C99-05D3AAC942E4}"/>
              </a:ext>
            </a:extLst>
          </p:cNvPr>
          <p:cNvPicPr>
            <a:picLocks noChangeAspect="1"/>
          </p:cNvPicPr>
          <p:nvPr/>
        </p:nvPicPr>
        <p:blipFill>
          <a:blip r:embed="rId3"/>
          <a:stretch>
            <a:fillRect/>
          </a:stretch>
        </p:blipFill>
        <p:spPr>
          <a:xfrm>
            <a:off x="8895254" y="1640782"/>
            <a:ext cx="3235177" cy="2475665"/>
          </a:xfrm>
          <a:prstGeom prst="rect">
            <a:avLst/>
          </a:prstGeom>
        </p:spPr>
      </p:pic>
      <p:sp>
        <p:nvSpPr>
          <p:cNvPr id="8" name="Metin kutusu 7">
            <a:extLst>
              <a:ext uri="{FF2B5EF4-FFF2-40B4-BE49-F238E27FC236}">
                <a16:creationId xmlns:a16="http://schemas.microsoft.com/office/drawing/2014/main" id="{5CC5CA4B-E489-9F42-BEBD-9CE7D3FC55CE}"/>
              </a:ext>
            </a:extLst>
          </p:cNvPr>
          <p:cNvSpPr txBox="1"/>
          <p:nvPr/>
        </p:nvSpPr>
        <p:spPr>
          <a:xfrm>
            <a:off x="4596796" y="4927911"/>
            <a:ext cx="7379631" cy="1200329"/>
          </a:xfrm>
          <a:prstGeom prst="rect">
            <a:avLst/>
          </a:prstGeom>
          <a:solidFill>
            <a:srgbClr val="00B0F0"/>
          </a:solidFill>
        </p:spPr>
        <p:txBody>
          <a:bodyPr wrap="square" rtlCol="0">
            <a:spAutoFit/>
          </a:bodyPr>
          <a:lstStyle/>
          <a:p>
            <a:pPr algn="ctr"/>
            <a:r>
              <a:rPr lang="tr-TR" dirty="0"/>
              <a:t>ÇÖZGER raporu ile elde edilen hakların ayrıntılı olarak yazılması. Geçen bir anne bu yolla tip 1 diyabetli çocuğunu özel bir okula «engelli kontenjanından» ücretsiz yazdırdığını anlattı. Çalışan annelere iş saatleri ile ilgili de  destek sağlandığını biliyorum.</a:t>
            </a:r>
          </a:p>
        </p:txBody>
      </p:sp>
    </p:spTree>
    <p:extLst>
      <p:ext uri="{BB962C8B-B14F-4D97-AF65-F5344CB8AC3E}">
        <p14:creationId xmlns:p14="http://schemas.microsoft.com/office/powerpoint/2010/main" val="4227035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a:extLst>
              <a:ext uri="{FF2B5EF4-FFF2-40B4-BE49-F238E27FC236}">
                <a16:creationId xmlns:a16="http://schemas.microsoft.com/office/drawing/2014/main" id="{3AB00141-3F64-8F4E-85BD-42463B393489}"/>
              </a:ext>
            </a:extLst>
          </p:cNvPr>
          <p:cNvSpPr>
            <a:spLocks noGrp="1"/>
          </p:cNvSpPr>
          <p:nvPr>
            <p:ph type="title"/>
          </p:nvPr>
        </p:nvSpPr>
        <p:spPr>
          <a:xfrm>
            <a:off x="838200" y="365126"/>
            <a:ext cx="10515600" cy="895264"/>
          </a:xfrm>
          <a:solidFill>
            <a:srgbClr val="92D050"/>
          </a:solidFill>
        </p:spPr>
        <p:txBody>
          <a:bodyPr/>
          <a:lstStyle/>
          <a:p>
            <a:pPr algn="ctr"/>
            <a:r>
              <a:rPr lang="tr-TR" dirty="0"/>
              <a:t>Teşekkür</a:t>
            </a:r>
          </a:p>
        </p:txBody>
      </p:sp>
      <p:sp>
        <p:nvSpPr>
          <p:cNvPr id="4" name="İçerik Yer Tutucusu 3">
            <a:extLst>
              <a:ext uri="{FF2B5EF4-FFF2-40B4-BE49-F238E27FC236}">
                <a16:creationId xmlns:a16="http://schemas.microsoft.com/office/drawing/2014/main" id="{79F43FD2-D3C5-654B-A598-DD3FBC646F49}"/>
              </a:ext>
            </a:extLst>
          </p:cNvPr>
          <p:cNvSpPr>
            <a:spLocks noGrp="1"/>
          </p:cNvSpPr>
          <p:nvPr>
            <p:ph idx="1"/>
          </p:nvPr>
        </p:nvSpPr>
        <p:spPr>
          <a:xfrm>
            <a:off x="838200" y="1371600"/>
            <a:ext cx="10515600" cy="4805363"/>
          </a:xfrm>
        </p:spPr>
        <p:txBody>
          <a:bodyPr>
            <a:normAutofit lnSpcReduction="10000"/>
          </a:bodyPr>
          <a:lstStyle/>
          <a:p>
            <a:r>
              <a:rPr lang="tr-TR" dirty="0" err="1"/>
              <a:t>Modiki</a:t>
            </a:r>
            <a:r>
              <a:rPr lang="tr-TR" dirty="0"/>
              <a:t> yöneticisi Murat bey ve çalışanları </a:t>
            </a:r>
          </a:p>
          <a:p>
            <a:r>
              <a:rPr lang="tr-TR" dirty="0"/>
              <a:t>MES Creative  </a:t>
            </a:r>
            <a:r>
              <a:rPr lang="tr-TR" dirty="0" err="1"/>
              <a:t>Tecnology</a:t>
            </a:r>
            <a:r>
              <a:rPr lang="tr-TR" dirty="0"/>
              <a:t> ( www. </a:t>
            </a:r>
            <a:r>
              <a:rPr lang="tr-TR" dirty="0" err="1"/>
              <a:t>arkadasimdiyabet.com</a:t>
            </a:r>
            <a:r>
              <a:rPr lang="tr-TR" dirty="0"/>
              <a:t> için gönüllü desteği için)</a:t>
            </a:r>
          </a:p>
          <a:p>
            <a:r>
              <a:rPr lang="tr-TR" dirty="0"/>
              <a:t>Koç Üniversitesi Hastanesi Yönetimi/Kurumsal İletişim Birimi </a:t>
            </a:r>
          </a:p>
          <a:p>
            <a:r>
              <a:rPr lang="tr-TR" dirty="0" err="1"/>
              <a:t>NovoNordisk</a:t>
            </a:r>
            <a:r>
              <a:rPr lang="tr-TR" dirty="0"/>
              <a:t>, </a:t>
            </a:r>
            <a:r>
              <a:rPr lang="tr-TR" dirty="0" err="1"/>
              <a:t>Sanofi</a:t>
            </a:r>
            <a:r>
              <a:rPr lang="tr-TR" dirty="0"/>
              <a:t>, </a:t>
            </a:r>
            <a:r>
              <a:rPr lang="tr-TR" dirty="0" err="1"/>
              <a:t>Lilly</a:t>
            </a:r>
            <a:r>
              <a:rPr lang="tr-TR" dirty="0"/>
              <a:t>,  </a:t>
            </a:r>
            <a:r>
              <a:rPr lang="tr-TR" dirty="0" err="1"/>
              <a:t>Medtronic</a:t>
            </a:r>
            <a:r>
              <a:rPr lang="tr-TR" dirty="0"/>
              <a:t>, </a:t>
            </a:r>
            <a:r>
              <a:rPr lang="tr-TR" dirty="0" err="1"/>
              <a:t>Roche</a:t>
            </a:r>
            <a:r>
              <a:rPr lang="tr-TR" dirty="0"/>
              <a:t> </a:t>
            </a:r>
            <a:r>
              <a:rPr lang="tr-TR" dirty="0" err="1"/>
              <a:t>Diagnostic</a:t>
            </a:r>
            <a:r>
              <a:rPr lang="tr-TR" dirty="0"/>
              <a:t>, </a:t>
            </a:r>
            <a:r>
              <a:rPr lang="tr-TR" dirty="0" err="1"/>
              <a:t>Avicenna</a:t>
            </a:r>
            <a:r>
              <a:rPr lang="tr-TR" dirty="0"/>
              <a:t> ve </a:t>
            </a:r>
            <a:r>
              <a:rPr lang="tr-TR" dirty="0" err="1"/>
              <a:t>Abbott</a:t>
            </a:r>
            <a:r>
              <a:rPr lang="tr-TR" dirty="0"/>
              <a:t> firmaları yöneticileri</a:t>
            </a:r>
          </a:p>
          <a:p>
            <a:r>
              <a:rPr lang="tr-TR" dirty="0"/>
              <a:t>Dr. Levent Efe </a:t>
            </a:r>
          </a:p>
          <a:p>
            <a:r>
              <a:rPr lang="tr-TR" dirty="0"/>
              <a:t>Grafiker </a:t>
            </a:r>
            <a:r>
              <a:rPr lang="tr-TR" dirty="0" err="1"/>
              <a:t>Bergen</a:t>
            </a:r>
            <a:r>
              <a:rPr lang="tr-TR" dirty="0"/>
              <a:t> Yalçınkaya</a:t>
            </a:r>
          </a:p>
          <a:p>
            <a:r>
              <a:rPr lang="tr-TR" dirty="0"/>
              <a:t>Mali Müşavir Celal Yaşar</a:t>
            </a:r>
          </a:p>
          <a:p>
            <a:r>
              <a:rPr lang="tr-TR" dirty="0"/>
              <a:t>Hepimiz… </a:t>
            </a:r>
          </a:p>
          <a:p>
            <a:endParaRPr lang="tr-TR" dirty="0"/>
          </a:p>
          <a:p>
            <a:endParaRPr lang="tr-TR" dirty="0"/>
          </a:p>
        </p:txBody>
      </p:sp>
    </p:spTree>
    <p:extLst>
      <p:ext uri="{BB962C8B-B14F-4D97-AF65-F5344CB8AC3E}">
        <p14:creationId xmlns:p14="http://schemas.microsoft.com/office/powerpoint/2010/main" val="1614866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FC1C02-E55C-BA4F-9096-E93598554B77}"/>
              </a:ext>
            </a:extLst>
          </p:cNvPr>
          <p:cNvSpPr>
            <a:spLocks noGrp="1"/>
          </p:cNvSpPr>
          <p:nvPr>
            <p:ph type="title"/>
          </p:nvPr>
        </p:nvSpPr>
        <p:spPr>
          <a:xfrm>
            <a:off x="838200" y="247135"/>
            <a:ext cx="10515600" cy="1037969"/>
          </a:xfrm>
          <a:solidFill>
            <a:srgbClr val="92D050"/>
          </a:solidFill>
        </p:spPr>
        <p:txBody>
          <a:bodyPr/>
          <a:lstStyle/>
          <a:p>
            <a:pPr algn="ctr"/>
            <a:r>
              <a:rPr lang="tr-TR" dirty="0"/>
              <a:t>Nelere </a:t>
            </a:r>
            <a:r>
              <a:rPr lang="tr-TR" dirty="0" err="1"/>
              <a:t>odaklanmalıyız?Öneriler</a:t>
            </a:r>
            <a:endParaRPr lang="tr-TR" dirty="0"/>
          </a:p>
        </p:txBody>
      </p:sp>
      <p:sp>
        <p:nvSpPr>
          <p:cNvPr id="3" name="İçerik Yer Tutucusu 2">
            <a:extLst>
              <a:ext uri="{FF2B5EF4-FFF2-40B4-BE49-F238E27FC236}">
                <a16:creationId xmlns:a16="http://schemas.microsoft.com/office/drawing/2014/main" id="{D70F9660-218B-D54B-BD20-FDCBD7EE5D14}"/>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3110712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18A347-1842-BD45-8000-5D1AF4272CDD}"/>
              </a:ext>
            </a:extLst>
          </p:cNvPr>
          <p:cNvSpPr>
            <a:spLocks noGrp="1"/>
          </p:cNvSpPr>
          <p:nvPr>
            <p:ph type="title"/>
          </p:nvPr>
        </p:nvSpPr>
        <p:spPr>
          <a:xfrm>
            <a:off x="305086" y="130351"/>
            <a:ext cx="6419399" cy="895264"/>
          </a:xfrm>
          <a:solidFill>
            <a:srgbClr val="92D050"/>
          </a:solidFill>
        </p:spPr>
        <p:txBody>
          <a:bodyPr/>
          <a:lstStyle/>
          <a:p>
            <a:pPr algn="ctr"/>
            <a:r>
              <a:rPr lang="tr-TR" dirty="0"/>
              <a:t>15 Şubat 2020</a:t>
            </a:r>
          </a:p>
        </p:txBody>
      </p:sp>
      <p:pic>
        <p:nvPicPr>
          <p:cNvPr id="4" name="Resim 3" descr="bina, açık hava, cadde, şehir içeren bir resim&#10;&#10;Açıklama otomatik olarak oluşturuldu">
            <a:extLst>
              <a:ext uri="{FF2B5EF4-FFF2-40B4-BE49-F238E27FC236}">
                <a16:creationId xmlns:a16="http://schemas.microsoft.com/office/drawing/2014/main" id="{D4196D0E-BE33-6F44-AEE0-51E582813C15}"/>
              </a:ext>
            </a:extLst>
          </p:cNvPr>
          <p:cNvPicPr>
            <a:picLocks noChangeAspect="1"/>
          </p:cNvPicPr>
          <p:nvPr/>
        </p:nvPicPr>
        <p:blipFill>
          <a:blip r:embed="rId2"/>
          <a:stretch>
            <a:fillRect/>
          </a:stretch>
        </p:blipFill>
        <p:spPr>
          <a:xfrm>
            <a:off x="81046" y="1172942"/>
            <a:ext cx="3662675" cy="2747006"/>
          </a:xfrm>
          <a:prstGeom prst="rect">
            <a:avLst/>
          </a:prstGeom>
        </p:spPr>
      </p:pic>
      <p:pic>
        <p:nvPicPr>
          <p:cNvPr id="6" name="Resim 5" descr="tablo, kişi, oturma, iç mekan içeren bir resim&#10;&#10;Açıklama otomatik olarak oluşturuldu">
            <a:extLst>
              <a:ext uri="{FF2B5EF4-FFF2-40B4-BE49-F238E27FC236}">
                <a16:creationId xmlns:a16="http://schemas.microsoft.com/office/drawing/2014/main" id="{79C2BA88-C1B3-1148-8BB1-443E2F422EE7}"/>
              </a:ext>
            </a:extLst>
          </p:cNvPr>
          <p:cNvPicPr>
            <a:picLocks noChangeAspect="1"/>
          </p:cNvPicPr>
          <p:nvPr/>
        </p:nvPicPr>
        <p:blipFill>
          <a:blip r:embed="rId3"/>
          <a:stretch>
            <a:fillRect/>
          </a:stretch>
        </p:blipFill>
        <p:spPr>
          <a:xfrm>
            <a:off x="3232175" y="1172942"/>
            <a:ext cx="3662675" cy="2747006"/>
          </a:xfrm>
          <a:prstGeom prst="rect">
            <a:avLst/>
          </a:prstGeom>
        </p:spPr>
      </p:pic>
      <p:pic>
        <p:nvPicPr>
          <p:cNvPr id="8" name="Resim 7" descr="kişi, iç mekan içeren bir resim&#10;&#10;Açıklama otomatik olarak oluşturuldu">
            <a:extLst>
              <a:ext uri="{FF2B5EF4-FFF2-40B4-BE49-F238E27FC236}">
                <a16:creationId xmlns:a16="http://schemas.microsoft.com/office/drawing/2014/main" id="{8BAACA4E-E062-5E40-B3FD-8551177BD625}"/>
              </a:ext>
            </a:extLst>
          </p:cNvPr>
          <p:cNvPicPr>
            <a:picLocks noChangeAspect="1"/>
          </p:cNvPicPr>
          <p:nvPr/>
        </p:nvPicPr>
        <p:blipFill>
          <a:blip r:embed="rId4"/>
          <a:stretch>
            <a:fillRect/>
          </a:stretch>
        </p:blipFill>
        <p:spPr>
          <a:xfrm rot="5400000">
            <a:off x="6224259" y="971307"/>
            <a:ext cx="6727651" cy="5045739"/>
          </a:xfrm>
          <a:prstGeom prst="rect">
            <a:avLst/>
          </a:prstGeom>
        </p:spPr>
      </p:pic>
      <p:pic>
        <p:nvPicPr>
          <p:cNvPr id="10" name="Resim 9" descr="iç mekan, kişi, pencere içeren bir resim&#10;&#10;Açıklama otomatik olarak oluşturuldu">
            <a:extLst>
              <a:ext uri="{FF2B5EF4-FFF2-40B4-BE49-F238E27FC236}">
                <a16:creationId xmlns:a16="http://schemas.microsoft.com/office/drawing/2014/main" id="{3B6F6335-BA88-F945-8CA6-5F6F832909F4}"/>
              </a:ext>
            </a:extLst>
          </p:cNvPr>
          <p:cNvPicPr>
            <a:picLocks noChangeAspect="1"/>
          </p:cNvPicPr>
          <p:nvPr/>
        </p:nvPicPr>
        <p:blipFill>
          <a:blip r:embed="rId5"/>
          <a:stretch>
            <a:fillRect/>
          </a:stretch>
        </p:blipFill>
        <p:spPr>
          <a:xfrm rot="5400000">
            <a:off x="-285274" y="4293760"/>
            <a:ext cx="2930560" cy="2197920"/>
          </a:xfrm>
          <a:prstGeom prst="rect">
            <a:avLst/>
          </a:prstGeom>
        </p:spPr>
      </p:pic>
      <p:pic>
        <p:nvPicPr>
          <p:cNvPr id="12" name="Resim 11" descr="kişi, iç mekan, oda içeren bir resim&#10;&#10;Açıklama otomatik olarak oluşturuldu">
            <a:extLst>
              <a:ext uri="{FF2B5EF4-FFF2-40B4-BE49-F238E27FC236}">
                <a16:creationId xmlns:a16="http://schemas.microsoft.com/office/drawing/2014/main" id="{5A26DE47-4C80-454A-93F3-3A62AD5A8295}"/>
              </a:ext>
            </a:extLst>
          </p:cNvPr>
          <p:cNvPicPr>
            <a:picLocks noChangeAspect="1"/>
          </p:cNvPicPr>
          <p:nvPr/>
        </p:nvPicPr>
        <p:blipFill>
          <a:blip r:embed="rId6"/>
          <a:stretch>
            <a:fillRect/>
          </a:stretch>
        </p:blipFill>
        <p:spPr>
          <a:xfrm>
            <a:off x="2004016" y="4067275"/>
            <a:ext cx="3479409" cy="2609557"/>
          </a:xfrm>
          <a:prstGeom prst="rect">
            <a:avLst/>
          </a:prstGeom>
        </p:spPr>
      </p:pic>
      <p:pic>
        <p:nvPicPr>
          <p:cNvPr id="15" name="Resim 14" descr="kişi, poz, duvar, iç mekan içeren bir resim&#10;&#10;Açıklama otomatik olarak oluşturuldu">
            <a:extLst>
              <a:ext uri="{FF2B5EF4-FFF2-40B4-BE49-F238E27FC236}">
                <a16:creationId xmlns:a16="http://schemas.microsoft.com/office/drawing/2014/main" id="{73643812-D733-7B4D-A6F4-7B8E9BC0B812}"/>
              </a:ext>
            </a:extLst>
          </p:cNvPr>
          <p:cNvPicPr>
            <a:picLocks noChangeAspect="1"/>
          </p:cNvPicPr>
          <p:nvPr/>
        </p:nvPicPr>
        <p:blipFill>
          <a:blip r:embed="rId7"/>
          <a:stretch>
            <a:fillRect/>
          </a:stretch>
        </p:blipFill>
        <p:spPr>
          <a:xfrm>
            <a:off x="4703176" y="4325694"/>
            <a:ext cx="2785648" cy="2092718"/>
          </a:xfrm>
          <a:prstGeom prst="rect">
            <a:avLst/>
          </a:prstGeom>
        </p:spPr>
      </p:pic>
      <p:pic>
        <p:nvPicPr>
          <p:cNvPr id="5" name="Resim 4" descr="metin, kişi, duvar, iç mekan içeren bir resim&#10;&#10;Açıklama otomatik olarak oluşturuldu">
            <a:extLst>
              <a:ext uri="{FF2B5EF4-FFF2-40B4-BE49-F238E27FC236}">
                <a16:creationId xmlns:a16="http://schemas.microsoft.com/office/drawing/2014/main" id="{97AB9439-7996-D44D-B708-4CF41E44C2DB}"/>
              </a:ext>
            </a:extLst>
          </p:cNvPr>
          <p:cNvPicPr>
            <a:picLocks noChangeAspect="1"/>
          </p:cNvPicPr>
          <p:nvPr/>
        </p:nvPicPr>
        <p:blipFill>
          <a:blip r:embed="rId8"/>
          <a:stretch>
            <a:fillRect/>
          </a:stretch>
        </p:blipFill>
        <p:spPr>
          <a:xfrm rot="5400000">
            <a:off x="6291070" y="475340"/>
            <a:ext cx="2558743" cy="1919057"/>
          </a:xfrm>
          <a:prstGeom prst="rect">
            <a:avLst/>
          </a:prstGeom>
        </p:spPr>
      </p:pic>
      <p:pic>
        <p:nvPicPr>
          <p:cNvPr id="7" name="Resim 6" descr="metin içeren bir resim&#10;&#10;Açıklama otomatik olarak oluşturuldu">
            <a:extLst>
              <a:ext uri="{FF2B5EF4-FFF2-40B4-BE49-F238E27FC236}">
                <a16:creationId xmlns:a16="http://schemas.microsoft.com/office/drawing/2014/main" id="{668C3966-283E-2747-AC3C-EBC972B12CDE}"/>
              </a:ext>
            </a:extLst>
          </p:cNvPr>
          <p:cNvPicPr>
            <a:picLocks noChangeAspect="1"/>
          </p:cNvPicPr>
          <p:nvPr/>
        </p:nvPicPr>
        <p:blipFill>
          <a:blip r:embed="rId9"/>
          <a:stretch>
            <a:fillRect/>
          </a:stretch>
        </p:blipFill>
        <p:spPr>
          <a:xfrm>
            <a:off x="8643137" y="155496"/>
            <a:ext cx="3517288" cy="2034547"/>
          </a:xfrm>
          <a:prstGeom prst="rect">
            <a:avLst/>
          </a:prstGeom>
        </p:spPr>
      </p:pic>
      <p:pic>
        <p:nvPicPr>
          <p:cNvPr id="11" name="Resim 10" descr="kişi, iç mekan, adam içeren bir resim&#10;&#10;Açıklama otomatik olarak oluşturuldu">
            <a:extLst>
              <a:ext uri="{FF2B5EF4-FFF2-40B4-BE49-F238E27FC236}">
                <a16:creationId xmlns:a16="http://schemas.microsoft.com/office/drawing/2014/main" id="{C0F7BB50-7B70-DE4F-9556-63E1E2864159}"/>
              </a:ext>
            </a:extLst>
          </p:cNvPr>
          <p:cNvPicPr>
            <a:picLocks noChangeAspect="1"/>
          </p:cNvPicPr>
          <p:nvPr/>
        </p:nvPicPr>
        <p:blipFill>
          <a:blip r:embed="rId10"/>
          <a:stretch>
            <a:fillRect/>
          </a:stretch>
        </p:blipFill>
        <p:spPr>
          <a:xfrm>
            <a:off x="108110" y="3920779"/>
            <a:ext cx="2170856" cy="2895888"/>
          </a:xfrm>
          <a:prstGeom prst="rect">
            <a:avLst/>
          </a:prstGeom>
        </p:spPr>
      </p:pic>
    </p:spTree>
    <p:extLst>
      <p:ext uri="{BB962C8B-B14F-4D97-AF65-F5344CB8AC3E}">
        <p14:creationId xmlns:p14="http://schemas.microsoft.com/office/powerpoint/2010/main" val="283214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a:extLst>
              <a:ext uri="{FF2B5EF4-FFF2-40B4-BE49-F238E27FC236}">
                <a16:creationId xmlns:a16="http://schemas.microsoft.com/office/drawing/2014/main" id="{2000C07C-0C6D-7746-8554-D24F2955FFC6}"/>
              </a:ext>
            </a:extLst>
          </p:cNvPr>
          <p:cNvSpPr>
            <a:spLocks noGrp="1"/>
          </p:cNvSpPr>
          <p:nvPr>
            <p:ph type="title"/>
          </p:nvPr>
        </p:nvSpPr>
        <p:spPr>
          <a:xfrm>
            <a:off x="495299" y="152401"/>
            <a:ext cx="11422065" cy="1085850"/>
          </a:xfrm>
          <a:solidFill>
            <a:srgbClr val="92D050"/>
          </a:solidFill>
        </p:spPr>
        <p:txBody>
          <a:bodyPr/>
          <a:lstStyle/>
          <a:p>
            <a:pPr algn="ctr"/>
            <a:r>
              <a:rPr lang="tr-TR" dirty="0"/>
              <a:t>Diyabetli Çocuklar Vakfı-DİYAÇEV</a:t>
            </a:r>
          </a:p>
        </p:txBody>
      </p:sp>
      <p:sp>
        <p:nvSpPr>
          <p:cNvPr id="4" name="İçerik Yer Tutucusu 3">
            <a:extLst>
              <a:ext uri="{FF2B5EF4-FFF2-40B4-BE49-F238E27FC236}">
                <a16:creationId xmlns:a16="http://schemas.microsoft.com/office/drawing/2014/main" id="{4BAE060F-E9B1-3D48-8B0F-8D6585D3A75A}"/>
              </a:ext>
            </a:extLst>
          </p:cNvPr>
          <p:cNvSpPr>
            <a:spLocks noGrp="1"/>
          </p:cNvSpPr>
          <p:nvPr>
            <p:ph idx="1"/>
          </p:nvPr>
        </p:nvSpPr>
        <p:spPr>
          <a:xfrm>
            <a:off x="495300" y="1369616"/>
            <a:ext cx="7429500" cy="5354240"/>
          </a:xfrm>
        </p:spPr>
        <p:txBody>
          <a:bodyPr>
            <a:normAutofit lnSpcReduction="10000"/>
          </a:bodyPr>
          <a:lstStyle/>
          <a:p>
            <a:r>
              <a:rPr lang="tr-TR" dirty="0"/>
              <a:t>Çocuk diyabeti alanında uzun yıllardır sürdürülen çalışmaların ve </a:t>
            </a:r>
            <a:r>
              <a:rPr lang="tr-TR" dirty="0">
                <a:solidFill>
                  <a:srgbClr val="FF0000"/>
                </a:solidFill>
              </a:rPr>
              <a:t>diyabet kamplarında biriken duyguların  etkisiyle </a:t>
            </a:r>
            <a:r>
              <a:rPr lang="tr-TR" dirty="0"/>
              <a:t> </a:t>
            </a:r>
            <a:r>
              <a:rPr lang="en-US" altLang="tr-TR" dirty="0">
                <a:latin typeface="Calibri" panose="020F0502020204030204" pitchFamily="34" charset="0"/>
                <a:cs typeface="Calibri" panose="020F0502020204030204" pitchFamily="34" charset="0"/>
              </a:rPr>
              <a:t>2014’de </a:t>
            </a:r>
            <a:r>
              <a:rPr lang="en-US" altLang="tr-TR" dirty="0" err="1">
                <a:latin typeface="Calibri" panose="020F0502020204030204" pitchFamily="34" charset="0"/>
                <a:cs typeface="Calibri" panose="020F0502020204030204" pitchFamily="34" charset="0"/>
              </a:rPr>
              <a:t>kuruldu</a:t>
            </a:r>
            <a:r>
              <a:rPr lang="en-US" altLang="tr-TR" dirty="0">
                <a:latin typeface="Calibri" panose="020F0502020204030204" pitchFamily="34" charset="0"/>
                <a:cs typeface="Calibri" panose="020F0502020204030204" pitchFamily="34" charset="0"/>
              </a:rPr>
              <a:t>. </a:t>
            </a:r>
          </a:p>
          <a:p>
            <a:r>
              <a:rPr lang="en-US" altLang="tr-TR" dirty="0" err="1">
                <a:latin typeface="Calibri" panose="020F0502020204030204" pitchFamily="34" charset="0"/>
                <a:cs typeface="Calibri" panose="020F0502020204030204" pitchFamily="34" charset="0"/>
              </a:rPr>
              <a:t>Kuruluş</a:t>
            </a:r>
            <a:r>
              <a:rPr lang="en-US" altLang="tr-TR" dirty="0">
                <a:latin typeface="Calibri" panose="020F0502020204030204" pitchFamily="34" charset="0"/>
                <a:cs typeface="Calibri" panose="020F0502020204030204" pitchFamily="34" charset="0"/>
              </a:rPr>
              <a:t> </a:t>
            </a:r>
            <a:r>
              <a:rPr lang="en-US" altLang="tr-TR" dirty="0" err="1">
                <a:latin typeface="Calibri" panose="020F0502020204030204" pitchFamily="34" charset="0"/>
                <a:cs typeface="Calibri" panose="020F0502020204030204" pitchFamily="34" charset="0"/>
              </a:rPr>
              <a:t>amaçları</a:t>
            </a:r>
            <a:endParaRPr lang="en-US" altLang="tr-TR" dirty="0">
              <a:latin typeface="Calibri" panose="020F0502020204030204" pitchFamily="34" charset="0"/>
              <a:cs typeface="Calibri" panose="020F0502020204030204" pitchFamily="34" charset="0"/>
            </a:endParaRPr>
          </a:p>
          <a:p>
            <a:pPr lvl="1"/>
            <a:r>
              <a:rPr lang="en-US" altLang="tr-TR" sz="2800" dirty="0" err="1">
                <a:latin typeface="Calibri" panose="020F0502020204030204" pitchFamily="34" charset="0"/>
                <a:cs typeface="Calibri" panose="020F0502020204030204" pitchFamily="34" charset="0"/>
              </a:rPr>
              <a:t>Diyabetli</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çocuk</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kamplarını</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sürdürmek</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ve</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sayılarını</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arttırmak</a:t>
            </a:r>
            <a:r>
              <a:rPr lang="en-US" altLang="tr-TR" sz="2800" dirty="0">
                <a:latin typeface="Calibri" panose="020F0502020204030204" pitchFamily="34" charset="0"/>
                <a:cs typeface="Calibri" panose="020F0502020204030204" pitchFamily="34" charset="0"/>
              </a:rPr>
              <a:t>,</a:t>
            </a:r>
          </a:p>
          <a:p>
            <a:pPr lvl="1"/>
            <a:r>
              <a:rPr lang="en-US" altLang="tr-TR" sz="2800" dirty="0" err="1">
                <a:latin typeface="Calibri" panose="020F0502020204030204" pitchFamily="34" charset="0"/>
                <a:cs typeface="Calibri" panose="020F0502020204030204" pitchFamily="34" charset="0"/>
              </a:rPr>
              <a:t>Diyabetli</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öğrencilere</a:t>
            </a:r>
            <a:r>
              <a:rPr lang="en-US" altLang="tr-TR" sz="2800" dirty="0">
                <a:latin typeface="Calibri" panose="020F0502020204030204" pitchFamily="34" charset="0"/>
                <a:cs typeface="Calibri" panose="020F0502020204030204" pitchFamily="34" charset="0"/>
              </a:rPr>
              <a:t> burs </a:t>
            </a:r>
            <a:r>
              <a:rPr lang="en-US" altLang="tr-TR" sz="2800" dirty="0" err="1">
                <a:latin typeface="Calibri" panose="020F0502020204030204" pitchFamily="34" charset="0"/>
                <a:cs typeface="Calibri" panose="020F0502020204030204" pitchFamily="34" charset="0"/>
              </a:rPr>
              <a:t>ve</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tedavi</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desteği</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sağlamak</a:t>
            </a:r>
            <a:r>
              <a:rPr lang="en-US" altLang="tr-TR" sz="2800" dirty="0">
                <a:latin typeface="Calibri" panose="020F0502020204030204" pitchFamily="34" charset="0"/>
                <a:cs typeface="Calibri" panose="020F0502020204030204" pitchFamily="34" charset="0"/>
              </a:rPr>
              <a:t>,</a:t>
            </a:r>
          </a:p>
          <a:p>
            <a:pPr lvl="1"/>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Diyabetli</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çocukların,ailelerinin</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ve</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diyabet</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ekibinin</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eğitimini</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geliştirmek</a:t>
            </a:r>
            <a:endParaRPr lang="en-US" altLang="tr-TR" sz="2800" dirty="0">
              <a:latin typeface="Calibri" panose="020F0502020204030204" pitchFamily="34" charset="0"/>
              <a:cs typeface="Calibri" panose="020F0502020204030204" pitchFamily="34" charset="0"/>
            </a:endParaRPr>
          </a:p>
          <a:p>
            <a:pPr lvl="1"/>
            <a:r>
              <a:rPr lang="en-US" altLang="tr-TR" sz="2800" dirty="0" err="1">
                <a:latin typeface="Calibri" panose="020F0502020204030204" pitchFamily="34" charset="0"/>
                <a:cs typeface="Calibri" panose="020F0502020204030204" pitchFamily="34" charset="0"/>
              </a:rPr>
              <a:t>Diyabet</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teknolojilerinin</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ülke</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gerçekleri</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ve</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diyabetli</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çocukların</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gereksinmeleri</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çerçevesinde</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kullanımının</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yaygınlaştırılması</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için</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çaba</a:t>
            </a:r>
            <a:r>
              <a:rPr lang="en-US" altLang="tr-TR" sz="2800" dirty="0">
                <a:latin typeface="Calibri" panose="020F0502020204030204" pitchFamily="34" charset="0"/>
                <a:cs typeface="Calibri" panose="020F0502020204030204" pitchFamily="34" charset="0"/>
              </a:rPr>
              <a:t> </a:t>
            </a:r>
            <a:r>
              <a:rPr lang="en-US" altLang="tr-TR" sz="2800" dirty="0" err="1">
                <a:latin typeface="Calibri" panose="020F0502020204030204" pitchFamily="34" charset="0"/>
                <a:cs typeface="Calibri" panose="020F0502020204030204" pitchFamily="34" charset="0"/>
              </a:rPr>
              <a:t>göstermek</a:t>
            </a:r>
            <a:endParaRPr lang="en-US" altLang="tr-TR" sz="2800" dirty="0">
              <a:latin typeface="Calibri" panose="020F0502020204030204" pitchFamily="34" charset="0"/>
              <a:cs typeface="Calibri" panose="020F0502020204030204" pitchFamily="34" charset="0"/>
            </a:endParaRPr>
          </a:p>
          <a:p>
            <a:endParaRPr lang="tr-TR" dirty="0"/>
          </a:p>
        </p:txBody>
      </p:sp>
      <p:pic>
        <p:nvPicPr>
          <p:cNvPr id="5" name="Kamp2013.jpeg" descr="Kamp2013.jpg">
            <a:extLst>
              <a:ext uri="{FF2B5EF4-FFF2-40B4-BE49-F238E27FC236}">
                <a16:creationId xmlns:a16="http://schemas.microsoft.com/office/drawing/2014/main" id="{4F7946D7-D66A-2C4B-98B0-B75E986C17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69277" y="1369616"/>
            <a:ext cx="374808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GölKenarıToplu.jpeg" descr="GölKenarıToplu.JPG">
            <a:extLst>
              <a:ext uri="{FF2B5EF4-FFF2-40B4-BE49-F238E27FC236}">
                <a16:creationId xmlns:a16="http://schemas.microsoft.com/office/drawing/2014/main" id="{6DBBC343-9DB6-C644-B18A-8B2D652EE7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9278" y="3911971"/>
            <a:ext cx="3748088" cy="281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 name="Resim 7">
            <a:extLst>
              <a:ext uri="{FF2B5EF4-FFF2-40B4-BE49-F238E27FC236}">
                <a16:creationId xmlns:a16="http://schemas.microsoft.com/office/drawing/2014/main" id="{FF6E2C0C-4145-114D-A4DF-A747A4641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8350" y="3182612"/>
            <a:ext cx="1584326" cy="107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485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CF37630-A27F-4942-92A6-16C96C436663}"/>
              </a:ext>
            </a:extLst>
          </p:cNvPr>
          <p:cNvSpPr>
            <a:spLocks noGrp="1"/>
          </p:cNvSpPr>
          <p:nvPr>
            <p:ph type="title"/>
          </p:nvPr>
        </p:nvSpPr>
        <p:spPr>
          <a:xfrm>
            <a:off x="666750" y="333374"/>
            <a:ext cx="10172700" cy="1114426"/>
          </a:xfrm>
          <a:solidFill>
            <a:srgbClr val="92D050"/>
          </a:solidFill>
        </p:spPr>
        <p:txBody>
          <a:bodyPr>
            <a:normAutofit/>
          </a:bodyPr>
          <a:lstStyle/>
          <a:p>
            <a:pPr algn="ctr">
              <a:defRPr/>
            </a:pPr>
            <a:r>
              <a:rPr lang="tr-TR" sz="6000" dirty="0"/>
              <a:t>Yönetim Kurulu</a:t>
            </a:r>
          </a:p>
        </p:txBody>
      </p:sp>
      <p:sp>
        <p:nvSpPr>
          <p:cNvPr id="25602" name="İçerik Yer Tutucusu 2">
            <a:extLst>
              <a:ext uri="{FF2B5EF4-FFF2-40B4-BE49-F238E27FC236}">
                <a16:creationId xmlns:a16="http://schemas.microsoft.com/office/drawing/2014/main" id="{EE1582B0-1E66-2A49-BCF3-3E6ADD03AC48}"/>
              </a:ext>
            </a:extLst>
          </p:cNvPr>
          <p:cNvSpPr>
            <a:spLocks noGrp="1"/>
          </p:cNvSpPr>
          <p:nvPr>
            <p:ph idx="1"/>
          </p:nvPr>
        </p:nvSpPr>
        <p:spPr>
          <a:xfrm>
            <a:off x="876300" y="1654177"/>
            <a:ext cx="10115550" cy="4289424"/>
          </a:xfrm>
        </p:spPr>
        <p:txBody>
          <a:bodyPr>
            <a:normAutofit/>
          </a:bodyPr>
          <a:lstStyle/>
          <a:p>
            <a:r>
              <a:rPr lang="en-US" altLang="tr-TR" sz="3600" dirty="0">
                <a:latin typeface="Calibri" panose="020F0502020204030204" pitchFamily="34" charset="0"/>
                <a:cs typeface="Calibri" panose="020F0502020204030204" pitchFamily="34" charset="0"/>
              </a:rPr>
              <a:t>Prof. Dr. </a:t>
            </a:r>
            <a:r>
              <a:rPr lang="en-US" altLang="tr-TR" sz="3600" dirty="0" err="1">
                <a:latin typeface="Calibri" panose="020F0502020204030204" pitchFamily="34" charset="0"/>
                <a:cs typeface="Calibri" panose="020F0502020204030204" pitchFamily="34" charset="0"/>
              </a:rPr>
              <a:t>Şükrü</a:t>
            </a:r>
            <a:r>
              <a:rPr lang="en-US" altLang="tr-TR" sz="3600" dirty="0">
                <a:latin typeface="Calibri" panose="020F0502020204030204" pitchFamily="34" charset="0"/>
                <a:cs typeface="Calibri" panose="020F0502020204030204" pitchFamily="34" charset="0"/>
              </a:rPr>
              <a:t> </a:t>
            </a:r>
            <a:r>
              <a:rPr lang="en-US" altLang="tr-TR" sz="3600" dirty="0" err="1">
                <a:latin typeface="Calibri" panose="020F0502020204030204" pitchFamily="34" charset="0"/>
                <a:cs typeface="Calibri" panose="020F0502020204030204" pitchFamily="34" charset="0"/>
              </a:rPr>
              <a:t>Hatun-Başkan</a:t>
            </a:r>
            <a:endParaRPr lang="tr-TR" altLang="tr-TR" sz="3600" dirty="0">
              <a:latin typeface="Calibri" panose="020F0502020204030204" pitchFamily="34" charset="0"/>
              <a:cs typeface="Calibri" panose="020F0502020204030204" pitchFamily="34" charset="0"/>
            </a:endParaRPr>
          </a:p>
          <a:p>
            <a:r>
              <a:rPr lang="en-US" altLang="tr-TR" sz="3600" dirty="0">
                <a:latin typeface="Calibri" panose="020F0502020204030204" pitchFamily="34" charset="0"/>
                <a:cs typeface="Calibri" panose="020F0502020204030204" pitchFamily="34" charset="0"/>
              </a:rPr>
              <a:t>Av. </a:t>
            </a:r>
            <a:r>
              <a:rPr lang="en-US" altLang="tr-TR" sz="3600" dirty="0" err="1">
                <a:latin typeface="Calibri" panose="020F0502020204030204" pitchFamily="34" charset="0"/>
                <a:cs typeface="Calibri" panose="020F0502020204030204" pitchFamily="34" charset="0"/>
              </a:rPr>
              <a:t>Çağrı</a:t>
            </a:r>
            <a:r>
              <a:rPr lang="en-US" altLang="tr-TR" sz="3600" dirty="0">
                <a:latin typeface="Calibri" panose="020F0502020204030204" pitchFamily="34" charset="0"/>
                <a:cs typeface="Calibri" panose="020F0502020204030204" pitchFamily="34" charset="0"/>
              </a:rPr>
              <a:t> </a:t>
            </a:r>
            <a:r>
              <a:rPr lang="en-US" altLang="tr-TR" sz="3600" dirty="0" err="1">
                <a:latin typeface="Calibri" panose="020F0502020204030204" pitchFamily="34" charset="0"/>
                <a:cs typeface="Calibri" panose="020F0502020204030204" pitchFamily="34" charset="0"/>
              </a:rPr>
              <a:t>Çakıcı-Başkan</a:t>
            </a:r>
            <a:r>
              <a:rPr lang="en-US" altLang="tr-TR" sz="3600" dirty="0">
                <a:latin typeface="Calibri" panose="020F0502020204030204" pitchFamily="34" charset="0"/>
                <a:cs typeface="Calibri" panose="020F0502020204030204" pitchFamily="34" charset="0"/>
              </a:rPr>
              <a:t> </a:t>
            </a:r>
            <a:r>
              <a:rPr lang="en-US" altLang="tr-TR" sz="3600" dirty="0" err="1">
                <a:latin typeface="Calibri" panose="020F0502020204030204" pitchFamily="34" charset="0"/>
                <a:cs typeface="Calibri" panose="020F0502020204030204" pitchFamily="34" charset="0"/>
              </a:rPr>
              <a:t>Yardımcısı</a:t>
            </a:r>
            <a:r>
              <a:rPr lang="en-US" altLang="tr-TR" sz="3600" dirty="0">
                <a:latin typeface="Calibri" panose="020F0502020204030204" pitchFamily="34" charset="0"/>
                <a:cs typeface="Calibri" panose="020F0502020204030204" pitchFamily="34" charset="0"/>
              </a:rPr>
              <a:t> ( Tip 1 </a:t>
            </a:r>
            <a:r>
              <a:rPr lang="en-US" altLang="tr-TR" sz="3600" dirty="0" err="1">
                <a:latin typeface="Calibri" panose="020F0502020204030204" pitchFamily="34" charset="0"/>
                <a:cs typeface="Calibri" panose="020F0502020204030204" pitchFamily="34" charset="0"/>
              </a:rPr>
              <a:t>diyabetli</a:t>
            </a:r>
            <a:r>
              <a:rPr lang="en-US" altLang="tr-TR" sz="3600" dirty="0">
                <a:latin typeface="Calibri" panose="020F0502020204030204" pitchFamily="34" charset="0"/>
                <a:cs typeface="Calibri" panose="020F0502020204030204" pitchFamily="34" charset="0"/>
              </a:rPr>
              <a:t>)</a:t>
            </a:r>
            <a:endParaRPr lang="tr-TR" altLang="tr-TR" sz="3600" dirty="0">
              <a:latin typeface="Calibri" panose="020F0502020204030204" pitchFamily="34" charset="0"/>
              <a:cs typeface="Calibri" panose="020F0502020204030204" pitchFamily="34" charset="0"/>
            </a:endParaRPr>
          </a:p>
          <a:p>
            <a:r>
              <a:rPr lang="en-US" altLang="tr-TR" sz="3600" dirty="0" err="1">
                <a:latin typeface="Calibri" panose="020F0502020204030204" pitchFamily="34" charset="0"/>
                <a:cs typeface="Calibri" panose="020F0502020204030204" pitchFamily="34" charset="0"/>
              </a:rPr>
              <a:t>Prof.Dr</a:t>
            </a:r>
            <a:r>
              <a:rPr lang="en-US" altLang="tr-TR" sz="3600" dirty="0">
                <a:latin typeface="Calibri" panose="020F0502020204030204" pitchFamily="34" charset="0"/>
                <a:cs typeface="Calibri" panose="020F0502020204030204" pitchFamily="34" charset="0"/>
              </a:rPr>
              <a:t>. </a:t>
            </a:r>
            <a:r>
              <a:rPr lang="en-US" altLang="tr-TR" sz="3600" dirty="0" err="1">
                <a:latin typeface="Calibri" panose="020F0502020204030204" pitchFamily="34" charset="0"/>
                <a:cs typeface="Calibri" panose="020F0502020204030204" pitchFamily="34" charset="0"/>
              </a:rPr>
              <a:t>Gül</a:t>
            </a:r>
            <a:r>
              <a:rPr lang="en-US" altLang="tr-TR" sz="3600" dirty="0">
                <a:latin typeface="Calibri" panose="020F0502020204030204" pitchFamily="34" charset="0"/>
                <a:cs typeface="Calibri" panose="020F0502020204030204" pitchFamily="34" charset="0"/>
              </a:rPr>
              <a:t> </a:t>
            </a:r>
            <a:r>
              <a:rPr lang="en-US" altLang="tr-TR" sz="3600" dirty="0" err="1">
                <a:latin typeface="Calibri" panose="020F0502020204030204" pitchFamily="34" charset="0"/>
                <a:cs typeface="Calibri" panose="020F0502020204030204" pitchFamily="34" charset="0"/>
              </a:rPr>
              <a:t>Yeşiltepe</a:t>
            </a:r>
            <a:r>
              <a:rPr lang="en-US" altLang="tr-TR" sz="3600" dirty="0">
                <a:latin typeface="Calibri" panose="020F0502020204030204" pitchFamily="34" charset="0"/>
                <a:cs typeface="Calibri" panose="020F0502020204030204" pitchFamily="34" charset="0"/>
              </a:rPr>
              <a:t> </a:t>
            </a:r>
            <a:r>
              <a:rPr lang="en-US" altLang="tr-TR" sz="3600" dirty="0" err="1">
                <a:latin typeface="Calibri" panose="020F0502020204030204" pitchFamily="34" charset="0"/>
                <a:cs typeface="Calibri" panose="020F0502020204030204" pitchFamily="34" charset="0"/>
              </a:rPr>
              <a:t>Mutlu-Sekreter</a:t>
            </a:r>
            <a:endParaRPr lang="tr-TR" altLang="tr-TR" sz="3600" dirty="0">
              <a:latin typeface="Calibri" panose="020F0502020204030204" pitchFamily="34" charset="0"/>
              <a:cs typeface="Calibri" panose="020F0502020204030204" pitchFamily="34" charset="0"/>
            </a:endParaRPr>
          </a:p>
          <a:p>
            <a:r>
              <a:rPr lang="en-US" altLang="tr-TR" sz="3600" dirty="0" err="1">
                <a:latin typeface="Calibri" panose="020F0502020204030204" pitchFamily="34" charset="0"/>
                <a:cs typeface="Calibri" panose="020F0502020204030204" pitchFamily="34" charset="0"/>
              </a:rPr>
              <a:t>Hemşire</a:t>
            </a:r>
            <a:r>
              <a:rPr lang="en-US" altLang="tr-TR" sz="3600" dirty="0">
                <a:latin typeface="Calibri" panose="020F0502020204030204" pitchFamily="34" charset="0"/>
                <a:cs typeface="Calibri" panose="020F0502020204030204" pitchFamily="34" charset="0"/>
              </a:rPr>
              <a:t> </a:t>
            </a:r>
            <a:r>
              <a:rPr lang="en-US" altLang="tr-TR" sz="3600" dirty="0" err="1">
                <a:latin typeface="Calibri" panose="020F0502020204030204" pitchFamily="34" charset="0"/>
                <a:cs typeface="Calibri" panose="020F0502020204030204" pitchFamily="34" charset="0"/>
              </a:rPr>
              <a:t>Ebru</a:t>
            </a:r>
            <a:r>
              <a:rPr lang="en-US" altLang="tr-TR" sz="3600" dirty="0">
                <a:latin typeface="Calibri" panose="020F0502020204030204" pitchFamily="34" charset="0"/>
                <a:cs typeface="Calibri" panose="020F0502020204030204" pitchFamily="34" charset="0"/>
              </a:rPr>
              <a:t> </a:t>
            </a:r>
            <a:r>
              <a:rPr lang="en-US" altLang="tr-TR" sz="3600" dirty="0" err="1">
                <a:latin typeface="Calibri" panose="020F0502020204030204" pitchFamily="34" charset="0"/>
                <a:cs typeface="Calibri" panose="020F0502020204030204" pitchFamily="34" charset="0"/>
              </a:rPr>
              <a:t>Ercanlı</a:t>
            </a:r>
            <a:r>
              <a:rPr lang="tr-TR" altLang="tr-TR" sz="3600" dirty="0">
                <a:latin typeface="Calibri" panose="020F0502020204030204" pitchFamily="34" charset="0"/>
                <a:cs typeface="Calibri" panose="020F0502020204030204" pitchFamily="34" charset="0"/>
              </a:rPr>
              <a:t>- Tip 1 diyabetli</a:t>
            </a:r>
          </a:p>
          <a:p>
            <a:r>
              <a:rPr lang="en-US" altLang="tr-TR" sz="3600" dirty="0" err="1">
                <a:latin typeface="Calibri" panose="020F0502020204030204" pitchFamily="34" charset="0"/>
                <a:cs typeface="Calibri" panose="020F0502020204030204" pitchFamily="34" charset="0"/>
              </a:rPr>
              <a:t>Avukat</a:t>
            </a:r>
            <a:r>
              <a:rPr lang="en-US" altLang="tr-TR" sz="3600" dirty="0">
                <a:latin typeface="Calibri" panose="020F0502020204030204" pitchFamily="34" charset="0"/>
                <a:cs typeface="Calibri" panose="020F0502020204030204" pitchFamily="34" charset="0"/>
              </a:rPr>
              <a:t> Gamze </a:t>
            </a:r>
            <a:r>
              <a:rPr lang="en-US" altLang="tr-TR" sz="3600" dirty="0" err="1">
                <a:latin typeface="Calibri" panose="020F0502020204030204" pitchFamily="34" charset="0"/>
                <a:cs typeface="Calibri" panose="020F0502020204030204" pitchFamily="34" charset="0"/>
              </a:rPr>
              <a:t>Gedikli</a:t>
            </a:r>
            <a:r>
              <a:rPr lang="en-US" altLang="tr-TR" sz="3600" dirty="0">
                <a:latin typeface="Calibri" panose="020F0502020204030204" pitchFamily="34" charset="0"/>
                <a:cs typeface="Calibri" panose="020F0502020204030204" pitchFamily="34" charset="0"/>
              </a:rPr>
              <a:t>-Tip 1 </a:t>
            </a:r>
            <a:r>
              <a:rPr lang="en-US" altLang="tr-TR" sz="3600" dirty="0" err="1">
                <a:latin typeface="Calibri" panose="020F0502020204030204" pitchFamily="34" charset="0"/>
                <a:cs typeface="Calibri" panose="020F0502020204030204" pitchFamily="34" charset="0"/>
              </a:rPr>
              <a:t>diyabetli</a:t>
            </a:r>
            <a:endParaRPr lang="tr-TR" altLang="tr-TR" sz="3600" dirty="0">
              <a:latin typeface="Calibri" panose="020F0502020204030204" pitchFamily="34" charset="0"/>
              <a:cs typeface="Calibri" panose="020F0502020204030204" pitchFamily="34" charset="0"/>
            </a:endParaRPr>
          </a:p>
          <a:p>
            <a:endParaRPr lang="tr-TR" altLang="tr-TR" dirty="0"/>
          </a:p>
        </p:txBody>
      </p:sp>
    </p:spTree>
    <p:extLst>
      <p:ext uri="{BB962C8B-B14F-4D97-AF65-F5344CB8AC3E}">
        <p14:creationId xmlns:p14="http://schemas.microsoft.com/office/powerpoint/2010/main" val="463403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666B58CD-A3BB-4946-B55E-71CE1DF58D97}"/>
              </a:ext>
            </a:extLst>
          </p:cNvPr>
          <p:cNvPicPr>
            <a:picLocks noChangeAspect="1"/>
          </p:cNvPicPr>
          <p:nvPr/>
        </p:nvPicPr>
        <p:blipFill>
          <a:blip r:embed="rId2"/>
          <a:stretch>
            <a:fillRect/>
          </a:stretch>
        </p:blipFill>
        <p:spPr>
          <a:xfrm>
            <a:off x="571501" y="634948"/>
            <a:ext cx="11277600" cy="6118530"/>
          </a:xfrm>
          <a:prstGeom prst="rect">
            <a:avLst/>
          </a:prstGeom>
        </p:spPr>
      </p:pic>
      <p:sp>
        <p:nvSpPr>
          <p:cNvPr id="7" name="Unvan 3">
            <a:extLst>
              <a:ext uri="{FF2B5EF4-FFF2-40B4-BE49-F238E27FC236}">
                <a16:creationId xmlns:a16="http://schemas.microsoft.com/office/drawing/2014/main" id="{3247C886-2523-8F42-99E1-F9FE60658EF1}"/>
              </a:ext>
            </a:extLst>
          </p:cNvPr>
          <p:cNvSpPr>
            <a:spLocks noGrp="1"/>
          </p:cNvSpPr>
          <p:nvPr>
            <p:ph type="title"/>
          </p:nvPr>
        </p:nvSpPr>
        <p:spPr>
          <a:xfrm>
            <a:off x="571499" y="1"/>
            <a:ext cx="11470255" cy="1143000"/>
          </a:xfrm>
          <a:solidFill>
            <a:srgbClr val="92D050"/>
          </a:solidFill>
        </p:spPr>
        <p:txBody>
          <a:bodyPr>
            <a:normAutofit/>
          </a:bodyPr>
          <a:lstStyle/>
          <a:p>
            <a:pPr algn="ctr"/>
            <a:r>
              <a:rPr lang="tr-TR" sz="5400" dirty="0"/>
              <a:t>Danışma Kurulu</a:t>
            </a:r>
          </a:p>
        </p:txBody>
      </p:sp>
    </p:spTree>
    <p:extLst>
      <p:ext uri="{BB962C8B-B14F-4D97-AF65-F5344CB8AC3E}">
        <p14:creationId xmlns:p14="http://schemas.microsoft.com/office/powerpoint/2010/main" val="3263088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818E2C-5600-6347-B39E-FC636C5D4BD4}"/>
              </a:ext>
            </a:extLst>
          </p:cNvPr>
          <p:cNvSpPr>
            <a:spLocks noGrp="1"/>
          </p:cNvSpPr>
          <p:nvPr>
            <p:ph type="title"/>
          </p:nvPr>
        </p:nvSpPr>
        <p:spPr>
          <a:solidFill>
            <a:srgbClr val="92D050"/>
          </a:solidFill>
        </p:spPr>
        <p:txBody>
          <a:bodyPr/>
          <a:lstStyle/>
          <a:p>
            <a:pPr algn="ctr"/>
            <a:r>
              <a:rPr lang="tr-TR" dirty="0"/>
              <a:t>İlk denetlememiz geçen yılın sonunda yapıldı</a:t>
            </a:r>
          </a:p>
        </p:txBody>
      </p:sp>
      <p:sp>
        <p:nvSpPr>
          <p:cNvPr id="3" name="İçerik Yer Tutucusu 2">
            <a:extLst>
              <a:ext uri="{FF2B5EF4-FFF2-40B4-BE49-F238E27FC236}">
                <a16:creationId xmlns:a16="http://schemas.microsoft.com/office/drawing/2014/main" id="{B41C96C1-CA4B-2347-94F0-D91D510FEE23}"/>
              </a:ext>
            </a:extLst>
          </p:cNvPr>
          <p:cNvSpPr>
            <a:spLocks noGrp="1"/>
          </p:cNvSpPr>
          <p:nvPr>
            <p:ph idx="1"/>
          </p:nvPr>
        </p:nvSpPr>
        <p:spPr/>
        <p:txBody>
          <a:bodyPr/>
          <a:lstStyle/>
          <a:p>
            <a:r>
              <a:rPr lang="tr-TR" dirty="0"/>
              <a:t>Vakıflar Genel Müdürlüğü İstanbul Bölge Müdürlüğü’ne bağlı müfettişlerce yapılan denetlemede, vakfımızın hesapları, tutulan defterler, harcamaları ve diğer konular incelendi ve hiçbir sorun olmadığı bildirildi.</a:t>
            </a:r>
          </a:p>
          <a:p>
            <a:r>
              <a:rPr lang="tr-TR" dirty="0"/>
              <a:t>Denetim hazırlığını vakfımızın </a:t>
            </a:r>
            <a:r>
              <a:rPr lang="tr-TR" dirty="0" err="1"/>
              <a:t>beyannemelerini</a:t>
            </a:r>
            <a:r>
              <a:rPr lang="tr-TR" dirty="0"/>
              <a:t> hazırlayan, tip 1 diyabetli çocuk dayısı mali müşavir Celal Yaşar ile birlikte hazırladık. Kendisine çok teşekkür ediyoruz.</a:t>
            </a:r>
          </a:p>
          <a:p>
            <a:r>
              <a:rPr lang="tr-TR" dirty="0"/>
              <a:t>Daha önceki yıllardaki bağışın devamı olarak ABD’deki  </a:t>
            </a:r>
            <a:r>
              <a:rPr lang="tr-TR" dirty="0" err="1"/>
              <a:t>Medtronik</a:t>
            </a:r>
            <a:r>
              <a:rPr lang="tr-TR" dirty="0"/>
              <a:t> Vakfından 103.588 TL bağış aldık. Bu konudaki yazışmaları yapan Serra Muradoğlu ve Tuğba Gökçe’ye teşekkürler</a:t>
            </a:r>
          </a:p>
        </p:txBody>
      </p:sp>
    </p:spTree>
    <p:extLst>
      <p:ext uri="{BB962C8B-B14F-4D97-AF65-F5344CB8AC3E}">
        <p14:creationId xmlns:p14="http://schemas.microsoft.com/office/powerpoint/2010/main" val="3907082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58BBAE0-D6E1-A448-A02A-5DA54A240AB2}"/>
              </a:ext>
            </a:extLst>
          </p:cNvPr>
          <p:cNvSpPr>
            <a:spLocks noGrp="1"/>
          </p:cNvSpPr>
          <p:nvPr>
            <p:ph type="title"/>
          </p:nvPr>
        </p:nvSpPr>
        <p:spPr>
          <a:xfrm>
            <a:off x="667603" y="2212691"/>
            <a:ext cx="10515600" cy="1216310"/>
          </a:xfrm>
          <a:solidFill>
            <a:srgbClr val="92D050"/>
          </a:solidFill>
        </p:spPr>
        <p:txBody>
          <a:bodyPr>
            <a:normAutofit/>
          </a:bodyPr>
          <a:lstStyle/>
          <a:p>
            <a:pPr algn="ctr"/>
            <a:r>
              <a:rPr lang="tr-TR" sz="4800" dirty="0"/>
              <a:t>2021 Etkinlikleri</a:t>
            </a:r>
            <a:endParaRPr lang="tr-TR" dirty="0"/>
          </a:p>
        </p:txBody>
      </p:sp>
    </p:spTree>
    <p:extLst>
      <p:ext uri="{BB962C8B-B14F-4D97-AF65-F5344CB8AC3E}">
        <p14:creationId xmlns:p14="http://schemas.microsoft.com/office/powerpoint/2010/main" val="4236370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967E2CB7-2369-E646-A8CB-37A68107F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753"/>
            <a:ext cx="3138836" cy="3135933"/>
          </a:xfrm>
          <a:prstGeom prst="rect">
            <a:avLst/>
          </a:prstGeom>
        </p:spPr>
      </p:pic>
      <p:pic>
        <p:nvPicPr>
          <p:cNvPr id="10" name="Resim 9">
            <a:extLst>
              <a:ext uri="{FF2B5EF4-FFF2-40B4-BE49-F238E27FC236}">
                <a16:creationId xmlns:a16="http://schemas.microsoft.com/office/drawing/2014/main" id="{BB054290-B0D7-274A-86C0-ED52899E4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393" y="69567"/>
            <a:ext cx="3118942" cy="3116057"/>
          </a:xfrm>
          <a:prstGeom prst="rect">
            <a:avLst/>
          </a:prstGeom>
        </p:spPr>
      </p:pic>
      <p:pic>
        <p:nvPicPr>
          <p:cNvPr id="7" name="Resim 6">
            <a:extLst>
              <a:ext uri="{FF2B5EF4-FFF2-40B4-BE49-F238E27FC236}">
                <a16:creationId xmlns:a16="http://schemas.microsoft.com/office/drawing/2014/main" id="{9DB41341-45D2-AF45-8B29-04DC7D83B1F3}"/>
              </a:ext>
            </a:extLst>
          </p:cNvPr>
          <p:cNvPicPr>
            <a:picLocks noChangeAspect="1"/>
          </p:cNvPicPr>
          <p:nvPr/>
        </p:nvPicPr>
        <p:blipFill>
          <a:blip r:embed="rId4"/>
          <a:stretch>
            <a:fillRect/>
          </a:stretch>
        </p:blipFill>
        <p:spPr>
          <a:xfrm>
            <a:off x="6096000" y="49690"/>
            <a:ext cx="3116057" cy="3116057"/>
          </a:xfrm>
          <a:prstGeom prst="rect">
            <a:avLst/>
          </a:prstGeom>
        </p:spPr>
      </p:pic>
      <p:pic>
        <p:nvPicPr>
          <p:cNvPr id="13" name="Resim 12">
            <a:extLst>
              <a:ext uri="{FF2B5EF4-FFF2-40B4-BE49-F238E27FC236}">
                <a16:creationId xmlns:a16="http://schemas.microsoft.com/office/drawing/2014/main" id="{09133BEB-A4D1-F14D-B4C7-10958F8E2587}"/>
              </a:ext>
            </a:extLst>
          </p:cNvPr>
          <p:cNvPicPr>
            <a:picLocks noChangeAspect="1"/>
          </p:cNvPicPr>
          <p:nvPr/>
        </p:nvPicPr>
        <p:blipFill>
          <a:blip r:embed="rId5"/>
          <a:stretch>
            <a:fillRect/>
          </a:stretch>
        </p:blipFill>
        <p:spPr>
          <a:xfrm>
            <a:off x="9141498" y="61783"/>
            <a:ext cx="3015049" cy="3015049"/>
          </a:xfrm>
          <a:prstGeom prst="rect">
            <a:avLst/>
          </a:prstGeom>
        </p:spPr>
      </p:pic>
      <p:pic>
        <p:nvPicPr>
          <p:cNvPr id="15" name="Resim 14">
            <a:extLst>
              <a:ext uri="{FF2B5EF4-FFF2-40B4-BE49-F238E27FC236}">
                <a16:creationId xmlns:a16="http://schemas.microsoft.com/office/drawing/2014/main" id="{4B8A04BD-D6E7-474B-827F-EFB345B5C39D}"/>
              </a:ext>
            </a:extLst>
          </p:cNvPr>
          <p:cNvPicPr>
            <a:picLocks noChangeAspect="1"/>
          </p:cNvPicPr>
          <p:nvPr/>
        </p:nvPicPr>
        <p:blipFill>
          <a:blip r:embed="rId6"/>
          <a:stretch>
            <a:fillRect/>
          </a:stretch>
        </p:blipFill>
        <p:spPr>
          <a:xfrm>
            <a:off x="32719" y="3429000"/>
            <a:ext cx="3106118" cy="3106118"/>
          </a:xfrm>
          <a:prstGeom prst="rect">
            <a:avLst/>
          </a:prstGeom>
        </p:spPr>
      </p:pic>
      <p:pic>
        <p:nvPicPr>
          <p:cNvPr id="17" name="Resim 16">
            <a:extLst>
              <a:ext uri="{FF2B5EF4-FFF2-40B4-BE49-F238E27FC236}">
                <a16:creationId xmlns:a16="http://schemas.microsoft.com/office/drawing/2014/main" id="{4AA1D4D3-2665-0448-81D3-BEEF963C66BD}"/>
              </a:ext>
            </a:extLst>
          </p:cNvPr>
          <p:cNvPicPr>
            <a:picLocks noChangeAspect="1"/>
          </p:cNvPicPr>
          <p:nvPr/>
        </p:nvPicPr>
        <p:blipFill>
          <a:blip r:embed="rId7"/>
          <a:stretch>
            <a:fillRect/>
          </a:stretch>
        </p:blipFill>
        <p:spPr>
          <a:xfrm>
            <a:off x="3174238" y="3429000"/>
            <a:ext cx="3106118" cy="3106118"/>
          </a:xfrm>
          <a:prstGeom prst="rect">
            <a:avLst/>
          </a:prstGeom>
        </p:spPr>
      </p:pic>
      <p:pic>
        <p:nvPicPr>
          <p:cNvPr id="19" name="Resim 18">
            <a:extLst>
              <a:ext uri="{FF2B5EF4-FFF2-40B4-BE49-F238E27FC236}">
                <a16:creationId xmlns:a16="http://schemas.microsoft.com/office/drawing/2014/main" id="{96199DCA-A7A4-1146-A457-BC7B3D8CAD54}"/>
              </a:ext>
            </a:extLst>
          </p:cNvPr>
          <p:cNvPicPr>
            <a:picLocks noChangeAspect="1"/>
          </p:cNvPicPr>
          <p:nvPr/>
        </p:nvPicPr>
        <p:blipFill>
          <a:blip r:embed="rId8"/>
          <a:stretch>
            <a:fillRect/>
          </a:stretch>
        </p:blipFill>
        <p:spPr>
          <a:xfrm>
            <a:off x="6184335" y="3448877"/>
            <a:ext cx="3106118" cy="3106118"/>
          </a:xfrm>
          <a:prstGeom prst="rect">
            <a:avLst/>
          </a:prstGeom>
        </p:spPr>
      </p:pic>
      <p:pic>
        <p:nvPicPr>
          <p:cNvPr id="21" name="Resim 20">
            <a:extLst>
              <a:ext uri="{FF2B5EF4-FFF2-40B4-BE49-F238E27FC236}">
                <a16:creationId xmlns:a16="http://schemas.microsoft.com/office/drawing/2014/main" id="{B67EFF7D-D171-AC40-99CA-C7E63D09FA14}"/>
              </a:ext>
            </a:extLst>
          </p:cNvPr>
          <p:cNvPicPr>
            <a:picLocks noChangeAspect="1"/>
          </p:cNvPicPr>
          <p:nvPr/>
        </p:nvPicPr>
        <p:blipFill>
          <a:blip r:embed="rId9"/>
          <a:stretch>
            <a:fillRect/>
          </a:stretch>
        </p:blipFill>
        <p:spPr>
          <a:xfrm>
            <a:off x="9053165" y="3429000"/>
            <a:ext cx="3116057" cy="3116057"/>
          </a:xfrm>
          <a:prstGeom prst="rect">
            <a:avLst/>
          </a:prstGeom>
        </p:spPr>
      </p:pic>
    </p:spTree>
    <p:extLst>
      <p:ext uri="{BB962C8B-B14F-4D97-AF65-F5344CB8AC3E}">
        <p14:creationId xmlns:p14="http://schemas.microsoft.com/office/powerpoint/2010/main" val="313613638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TotalTime>
  <Words>780</Words>
  <Application>Microsoft Macintosh PowerPoint</Application>
  <PresentationFormat>Geniş ekran</PresentationFormat>
  <Paragraphs>63</Paragraphs>
  <Slides>26</Slides>
  <Notes>1</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26</vt:i4>
      </vt:variant>
    </vt:vector>
  </HeadingPairs>
  <TitlesOfParts>
    <vt:vector size="30" baseType="lpstr">
      <vt:lpstr>Arial</vt:lpstr>
      <vt:lpstr>Calibri</vt:lpstr>
      <vt:lpstr>Calibri Light</vt:lpstr>
      <vt:lpstr>Office Teması</vt:lpstr>
      <vt:lpstr>Diyabetli Çocuklar Vakfı Yönetim ve Danışma Kurulu Toplantısı 26 Şubat 2022-Çevrimiçi Toplantı</vt:lpstr>
      <vt:lpstr>  24 Şubat 2018    16 Şubat 2019 </vt:lpstr>
      <vt:lpstr>15 Şubat 2020</vt:lpstr>
      <vt:lpstr>Diyabetli Çocuklar Vakfı-DİYAÇEV</vt:lpstr>
      <vt:lpstr>Yönetim Kurulu</vt:lpstr>
      <vt:lpstr>Danışma Kurulu</vt:lpstr>
      <vt:lpstr>İlk denetlememiz geçen yılın sonunda yapıldı</vt:lpstr>
      <vt:lpstr>2021 Etkinlikleri</vt:lpstr>
      <vt:lpstr>PowerPoint Sunusu</vt:lpstr>
      <vt:lpstr>Online Kamptan Kalanlar</vt:lpstr>
      <vt:lpstr>PowerPoint Sunusu</vt:lpstr>
      <vt:lpstr>PowerPoint Sunusu</vt:lpstr>
      <vt:lpstr>PowerPoint Sunusu</vt:lpstr>
      <vt:lpstr>PowerPoint Sunusu</vt:lpstr>
      <vt:lpstr>PowerPoint Sunusu</vt:lpstr>
      <vt:lpstr>PowerPoint Sunusu</vt:lpstr>
      <vt:lpstr> «Sensör için parmak kaldır»</vt:lpstr>
      <vt:lpstr>PowerPoint Sunusu</vt:lpstr>
      <vt:lpstr>PowerPoint Sunusu</vt:lpstr>
      <vt:lpstr>2021 Diğer Etkinlikler</vt:lpstr>
      <vt:lpstr>Kitaplar </vt:lpstr>
      <vt:lpstr>Arkadaşım Diyabet Aile Birliği ve Podcast yayınları</vt:lpstr>
      <vt:lpstr>Resim yarışması ve obeziteyi değiştiren şehir İstanbul projesi</vt:lpstr>
      <vt:lpstr>2022 planları</vt:lpstr>
      <vt:lpstr>Teşekkür</vt:lpstr>
      <vt:lpstr>Nelere odaklanmalıyız?Öneriler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Diyabetli Çocuklar Vakfı Yönetim ve Danışma Kurulu Toplantısı 15 Şubat 2020-İstanbul</dc:title>
  <dc:creator>Şükrü Hatun</dc:creator>
  <cp:lastModifiedBy>Şükrü Hatun</cp:lastModifiedBy>
  <cp:revision>37</cp:revision>
  <dcterms:created xsi:type="dcterms:W3CDTF">2020-02-15T08:26:00Z</dcterms:created>
  <dcterms:modified xsi:type="dcterms:W3CDTF">2022-02-26T08:00:27Z</dcterms:modified>
</cp:coreProperties>
</file>