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323" r:id="rId4"/>
    <p:sldId id="470" r:id="rId5"/>
    <p:sldId id="303" r:id="rId6"/>
    <p:sldId id="471" r:id="rId7"/>
    <p:sldId id="472" r:id="rId8"/>
    <p:sldId id="473" r:id="rId9"/>
    <p:sldId id="478" r:id="rId10"/>
    <p:sldId id="480" r:id="rId11"/>
    <p:sldId id="479" r:id="rId12"/>
    <p:sldId id="318" r:id="rId13"/>
    <p:sldId id="266" r:id="rId14"/>
    <p:sldId id="469" r:id="rId15"/>
    <p:sldId id="302" r:id="rId16"/>
    <p:sldId id="307" r:id="rId17"/>
    <p:sldId id="260" r:id="rId18"/>
    <p:sldId id="475" r:id="rId19"/>
    <p:sldId id="474" r:id="rId20"/>
    <p:sldId id="308" r:id="rId21"/>
    <p:sldId id="310" r:id="rId22"/>
    <p:sldId id="467" r:id="rId23"/>
    <p:sldId id="468" r:id="rId24"/>
    <p:sldId id="309" r:id="rId25"/>
    <p:sldId id="262" r:id="rId26"/>
    <p:sldId id="284" r:id="rId27"/>
    <p:sldId id="486" r:id="rId28"/>
    <p:sldId id="494" r:id="rId29"/>
    <p:sldId id="495" r:id="rId30"/>
    <p:sldId id="311" r:id="rId31"/>
    <p:sldId id="268" r:id="rId32"/>
    <p:sldId id="481" r:id="rId33"/>
    <p:sldId id="257" r:id="rId34"/>
    <p:sldId id="258" r:id="rId35"/>
    <p:sldId id="492" r:id="rId36"/>
    <p:sldId id="490" r:id="rId37"/>
    <p:sldId id="491" r:id="rId38"/>
    <p:sldId id="489" r:id="rId39"/>
    <p:sldId id="487" r:id="rId40"/>
    <p:sldId id="488" r:id="rId41"/>
    <p:sldId id="482" r:id="rId42"/>
    <p:sldId id="485" r:id="rId43"/>
    <p:sldId id="493" r:id="rId44"/>
    <p:sldId id="313" r:id="rId45"/>
    <p:sldId id="304" r:id="rId46"/>
    <p:sldId id="32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37" d="100"/>
          <a:sy n="37" d="100"/>
        </p:scale>
        <p:origin x="11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1043B-B4DD-4D78-B338-2A1D9D19E75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82C5539-3AA4-454E-930E-6BEF25B3F3DB}">
      <dgm:prSet/>
      <dgm:spPr/>
      <dgm:t>
        <a:bodyPr/>
        <a:lstStyle/>
        <a:p>
          <a:r>
            <a:rPr lang="en-US"/>
            <a:t>Gluten ilişkili sorunlar giderek artmaktadır ancak tek başına etken değildir.</a:t>
          </a:r>
        </a:p>
      </dgm:t>
    </dgm:pt>
    <dgm:pt modelId="{8A4CB9B0-79DE-4207-8E0E-7B044743ECD4}" type="parTrans" cxnId="{D4310721-2713-4E11-ADD6-B194748A0012}">
      <dgm:prSet/>
      <dgm:spPr/>
      <dgm:t>
        <a:bodyPr/>
        <a:lstStyle/>
        <a:p>
          <a:endParaRPr lang="en-US"/>
        </a:p>
      </dgm:t>
    </dgm:pt>
    <dgm:pt modelId="{7D897636-7E2C-4C97-8D1D-01086527B0A8}" type="sibTrans" cxnId="{D4310721-2713-4E11-ADD6-B194748A0012}">
      <dgm:prSet/>
      <dgm:spPr/>
      <dgm:t>
        <a:bodyPr/>
        <a:lstStyle/>
        <a:p>
          <a:endParaRPr lang="en-US"/>
        </a:p>
      </dgm:t>
    </dgm:pt>
    <dgm:pt modelId="{9BC089D8-A0C4-4936-8F27-EAD6724D716A}">
      <dgm:prSet/>
      <dgm:spPr/>
      <dgm:t>
        <a:bodyPr/>
        <a:lstStyle/>
        <a:p>
          <a:r>
            <a:rPr lang="en-US"/>
            <a:t>Tanısız uzun süreli diyetlere gerek yoktur.</a:t>
          </a:r>
        </a:p>
      </dgm:t>
    </dgm:pt>
    <dgm:pt modelId="{13DBDAD3-79CA-43CE-8278-D1E034999281}" type="parTrans" cxnId="{5CD075D0-CCB5-430F-B607-9D9934F41E08}">
      <dgm:prSet/>
      <dgm:spPr/>
      <dgm:t>
        <a:bodyPr/>
        <a:lstStyle/>
        <a:p>
          <a:endParaRPr lang="en-US"/>
        </a:p>
      </dgm:t>
    </dgm:pt>
    <dgm:pt modelId="{3BB23DAE-26A5-4006-A0E4-DFC3E422789C}" type="sibTrans" cxnId="{5CD075D0-CCB5-430F-B607-9D9934F41E08}">
      <dgm:prSet/>
      <dgm:spPr/>
      <dgm:t>
        <a:bodyPr/>
        <a:lstStyle/>
        <a:p>
          <a:endParaRPr lang="en-US"/>
        </a:p>
      </dgm:t>
    </dgm:pt>
    <dgm:pt modelId="{4476A2BD-A4D7-429C-9AED-D32289867CAD}">
      <dgm:prSet/>
      <dgm:spPr/>
      <dgm:t>
        <a:bodyPr/>
        <a:lstStyle/>
        <a:p>
          <a:r>
            <a:rPr lang="en-US"/>
            <a:t>Çölyak Hastalığı ve dışındaki gluten ilişkili hastalıklar daha sık aklımıza gelmelidir.</a:t>
          </a:r>
        </a:p>
      </dgm:t>
    </dgm:pt>
    <dgm:pt modelId="{4677F365-6ECE-4E70-8AE8-8186E7BB5212}" type="parTrans" cxnId="{095402A3-CBD9-46F7-88CD-D4A9125599B0}">
      <dgm:prSet/>
      <dgm:spPr/>
      <dgm:t>
        <a:bodyPr/>
        <a:lstStyle/>
        <a:p>
          <a:endParaRPr lang="en-US"/>
        </a:p>
      </dgm:t>
    </dgm:pt>
    <dgm:pt modelId="{6D5E6EAB-F70F-4EF9-B242-98053F141F72}" type="sibTrans" cxnId="{095402A3-CBD9-46F7-88CD-D4A9125599B0}">
      <dgm:prSet/>
      <dgm:spPr/>
      <dgm:t>
        <a:bodyPr/>
        <a:lstStyle/>
        <a:p>
          <a:endParaRPr lang="en-US"/>
        </a:p>
      </dgm:t>
    </dgm:pt>
    <dgm:pt modelId="{AD5EFAA3-AC82-461B-9DE3-39321F84DB4C}">
      <dgm:prSet/>
      <dgm:spPr/>
      <dgm:t>
        <a:bodyPr/>
        <a:lstStyle/>
        <a:p>
          <a:r>
            <a:rPr lang="en-US"/>
            <a:t>NGS ile ilgili daha çok bilgilere ihtiyacımız var.</a:t>
          </a:r>
        </a:p>
      </dgm:t>
    </dgm:pt>
    <dgm:pt modelId="{5D766336-8313-4AD3-8A79-962A9DE841F4}" type="parTrans" cxnId="{15734517-5F97-4E6F-BD2E-86476ED09A69}">
      <dgm:prSet/>
      <dgm:spPr/>
      <dgm:t>
        <a:bodyPr/>
        <a:lstStyle/>
        <a:p>
          <a:endParaRPr lang="en-US"/>
        </a:p>
      </dgm:t>
    </dgm:pt>
    <dgm:pt modelId="{78C32FC4-D351-43D5-A1D3-8C907A2472D5}" type="sibTrans" cxnId="{15734517-5F97-4E6F-BD2E-86476ED09A69}">
      <dgm:prSet/>
      <dgm:spPr/>
      <dgm:t>
        <a:bodyPr/>
        <a:lstStyle/>
        <a:p>
          <a:endParaRPr lang="en-US"/>
        </a:p>
      </dgm:t>
    </dgm:pt>
    <dgm:pt modelId="{7C821A9F-5732-404C-AF20-5093179CC11D}">
      <dgm:prSet/>
      <dgm:spPr/>
      <dgm:t>
        <a:bodyPr/>
        <a:lstStyle/>
        <a:p>
          <a:r>
            <a:rPr lang="en-US"/>
            <a:t>Sorunlara çözümde kitlesel değil bireysel olarak yaklaşılmalıdır.</a:t>
          </a:r>
        </a:p>
      </dgm:t>
    </dgm:pt>
    <dgm:pt modelId="{8D18F72F-F8F8-4057-BB3B-3630333D132B}" type="parTrans" cxnId="{4C9820A2-642B-4A62-8AEF-AA3D8FA11A3D}">
      <dgm:prSet/>
      <dgm:spPr/>
      <dgm:t>
        <a:bodyPr/>
        <a:lstStyle/>
        <a:p>
          <a:endParaRPr lang="en-US"/>
        </a:p>
      </dgm:t>
    </dgm:pt>
    <dgm:pt modelId="{B1B1264C-C718-471C-9647-26085D478A65}" type="sibTrans" cxnId="{4C9820A2-642B-4A62-8AEF-AA3D8FA11A3D}">
      <dgm:prSet/>
      <dgm:spPr/>
      <dgm:t>
        <a:bodyPr/>
        <a:lstStyle/>
        <a:p>
          <a:endParaRPr lang="en-US"/>
        </a:p>
      </dgm:t>
    </dgm:pt>
    <dgm:pt modelId="{21D85C55-4841-B74D-A62F-48C770F75A01}" type="pres">
      <dgm:prSet presAssocID="{CF21043B-B4DD-4D78-B338-2A1D9D19E7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E0E16E-7A18-D54D-B6E8-3083D4445696}" type="pres">
      <dgm:prSet presAssocID="{082C5539-3AA4-454E-930E-6BEF25B3F3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B82D2-85A7-CB46-AB3A-A6A6676D6797}" type="pres">
      <dgm:prSet presAssocID="{7D897636-7E2C-4C97-8D1D-01086527B0A8}" presName="spacer" presStyleCnt="0"/>
      <dgm:spPr/>
    </dgm:pt>
    <dgm:pt modelId="{A86C5F75-3777-CA4A-9C44-5174E63EF16B}" type="pres">
      <dgm:prSet presAssocID="{9BC089D8-A0C4-4936-8F27-EAD6724D716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55779-BDE9-3B47-96DA-DC37AD85FE82}" type="pres">
      <dgm:prSet presAssocID="{3BB23DAE-26A5-4006-A0E4-DFC3E422789C}" presName="spacer" presStyleCnt="0"/>
      <dgm:spPr/>
    </dgm:pt>
    <dgm:pt modelId="{12815804-2F50-D54C-9A60-4183B724FFB7}" type="pres">
      <dgm:prSet presAssocID="{4476A2BD-A4D7-429C-9AED-D32289867CA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EFE9D-0767-5D40-AAA2-D0057A1C17D5}" type="pres">
      <dgm:prSet presAssocID="{6D5E6EAB-F70F-4EF9-B242-98053F141F72}" presName="spacer" presStyleCnt="0"/>
      <dgm:spPr/>
    </dgm:pt>
    <dgm:pt modelId="{0916B3B8-43DC-8842-ABA1-251BEA8D8275}" type="pres">
      <dgm:prSet presAssocID="{AD5EFAA3-AC82-461B-9DE3-39321F84DB4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2C21A-A33D-394A-BD73-D99F2E81A0DA}" type="pres">
      <dgm:prSet presAssocID="{78C32FC4-D351-43D5-A1D3-8C907A2472D5}" presName="spacer" presStyleCnt="0"/>
      <dgm:spPr/>
    </dgm:pt>
    <dgm:pt modelId="{A125C4AE-FC11-1544-A5D0-246FBEF1903A}" type="pres">
      <dgm:prSet presAssocID="{7C821A9F-5732-404C-AF20-5093179CC11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5BADE9-25CC-1D49-B170-3BE1D95C5B27}" type="presOf" srcId="{082C5539-3AA4-454E-930E-6BEF25B3F3DB}" destId="{6FE0E16E-7A18-D54D-B6E8-3083D4445696}" srcOrd="0" destOrd="0" presId="urn:microsoft.com/office/officeart/2005/8/layout/vList2"/>
    <dgm:cxn modelId="{F8889718-14F5-9749-AEEC-B9D6D50A5A08}" type="presOf" srcId="{4476A2BD-A4D7-429C-9AED-D32289867CAD}" destId="{12815804-2F50-D54C-9A60-4183B724FFB7}" srcOrd="0" destOrd="0" presId="urn:microsoft.com/office/officeart/2005/8/layout/vList2"/>
    <dgm:cxn modelId="{1CB19F13-10E8-0246-A250-4FCF781F18F2}" type="presOf" srcId="{CF21043B-B4DD-4D78-B338-2A1D9D19E75C}" destId="{21D85C55-4841-B74D-A62F-48C770F75A01}" srcOrd="0" destOrd="0" presId="urn:microsoft.com/office/officeart/2005/8/layout/vList2"/>
    <dgm:cxn modelId="{D4310721-2713-4E11-ADD6-B194748A0012}" srcId="{CF21043B-B4DD-4D78-B338-2A1D9D19E75C}" destId="{082C5539-3AA4-454E-930E-6BEF25B3F3DB}" srcOrd="0" destOrd="0" parTransId="{8A4CB9B0-79DE-4207-8E0E-7B044743ECD4}" sibTransId="{7D897636-7E2C-4C97-8D1D-01086527B0A8}"/>
    <dgm:cxn modelId="{AE1BFCDC-800E-8E48-B0B2-DD624F683A05}" type="presOf" srcId="{7C821A9F-5732-404C-AF20-5093179CC11D}" destId="{A125C4AE-FC11-1544-A5D0-246FBEF1903A}" srcOrd="0" destOrd="0" presId="urn:microsoft.com/office/officeart/2005/8/layout/vList2"/>
    <dgm:cxn modelId="{970B2505-3087-2A4D-9381-32498B8F71FE}" type="presOf" srcId="{AD5EFAA3-AC82-461B-9DE3-39321F84DB4C}" destId="{0916B3B8-43DC-8842-ABA1-251BEA8D8275}" srcOrd="0" destOrd="0" presId="urn:microsoft.com/office/officeart/2005/8/layout/vList2"/>
    <dgm:cxn modelId="{15734517-5F97-4E6F-BD2E-86476ED09A69}" srcId="{CF21043B-B4DD-4D78-B338-2A1D9D19E75C}" destId="{AD5EFAA3-AC82-461B-9DE3-39321F84DB4C}" srcOrd="3" destOrd="0" parTransId="{5D766336-8313-4AD3-8A79-962A9DE841F4}" sibTransId="{78C32FC4-D351-43D5-A1D3-8C907A2472D5}"/>
    <dgm:cxn modelId="{4C9820A2-642B-4A62-8AEF-AA3D8FA11A3D}" srcId="{CF21043B-B4DD-4D78-B338-2A1D9D19E75C}" destId="{7C821A9F-5732-404C-AF20-5093179CC11D}" srcOrd="4" destOrd="0" parTransId="{8D18F72F-F8F8-4057-BB3B-3630333D132B}" sibTransId="{B1B1264C-C718-471C-9647-26085D478A65}"/>
    <dgm:cxn modelId="{5CD075D0-CCB5-430F-B607-9D9934F41E08}" srcId="{CF21043B-B4DD-4D78-B338-2A1D9D19E75C}" destId="{9BC089D8-A0C4-4936-8F27-EAD6724D716A}" srcOrd="1" destOrd="0" parTransId="{13DBDAD3-79CA-43CE-8278-D1E034999281}" sibTransId="{3BB23DAE-26A5-4006-A0E4-DFC3E422789C}"/>
    <dgm:cxn modelId="{F2F8F787-6699-CF43-A214-0FA0E504FFA6}" type="presOf" srcId="{9BC089D8-A0C4-4936-8F27-EAD6724D716A}" destId="{A86C5F75-3777-CA4A-9C44-5174E63EF16B}" srcOrd="0" destOrd="0" presId="urn:microsoft.com/office/officeart/2005/8/layout/vList2"/>
    <dgm:cxn modelId="{095402A3-CBD9-46F7-88CD-D4A9125599B0}" srcId="{CF21043B-B4DD-4D78-B338-2A1D9D19E75C}" destId="{4476A2BD-A4D7-429C-9AED-D32289867CAD}" srcOrd="2" destOrd="0" parTransId="{4677F365-6ECE-4E70-8AE8-8186E7BB5212}" sibTransId="{6D5E6EAB-F70F-4EF9-B242-98053F141F72}"/>
    <dgm:cxn modelId="{859CC84A-4FDE-6F47-9EA1-3856A2D76B80}" type="presParOf" srcId="{21D85C55-4841-B74D-A62F-48C770F75A01}" destId="{6FE0E16E-7A18-D54D-B6E8-3083D4445696}" srcOrd="0" destOrd="0" presId="urn:microsoft.com/office/officeart/2005/8/layout/vList2"/>
    <dgm:cxn modelId="{7851AE0E-E36C-F84E-8820-904E7822B6D6}" type="presParOf" srcId="{21D85C55-4841-B74D-A62F-48C770F75A01}" destId="{09FB82D2-85A7-CB46-AB3A-A6A6676D6797}" srcOrd="1" destOrd="0" presId="urn:microsoft.com/office/officeart/2005/8/layout/vList2"/>
    <dgm:cxn modelId="{999AE794-7873-C94B-8803-425864C57079}" type="presParOf" srcId="{21D85C55-4841-B74D-A62F-48C770F75A01}" destId="{A86C5F75-3777-CA4A-9C44-5174E63EF16B}" srcOrd="2" destOrd="0" presId="urn:microsoft.com/office/officeart/2005/8/layout/vList2"/>
    <dgm:cxn modelId="{6BE5F186-8FDA-C24B-8F43-26BF1B8B81BC}" type="presParOf" srcId="{21D85C55-4841-B74D-A62F-48C770F75A01}" destId="{4B955779-BDE9-3B47-96DA-DC37AD85FE82}" srcOrd="3" destOrd="0" presId="urn:microsoft.com/office/officeart/2005/8/layout/vList2"/>
    <dgm:cxn modelId="{364E754E-B324-7B42-AB60-E33B478D1D88}" type="presParOf" srcId="{21D85C55-4841-B74D-A62F-48C770F75A01}" destId="{12815804-2F50-D54C-9A60-4183B724FFB7}" srcOrd="4" destOrd="0" presId="urn:microsoft.com/office/officeart/2005/8/layout/vList2"/>
    <dgm:cxn modelId="{253CDC51-6125-9340-BBF7-6C0CD23F4FE5}" type="presParOf" srcId="{21D85C55-4841-B74D-A62F-48C770F75A01}" destId="{AF0EFE9D-0767-5D40-AAA2-D0057A1C17D5}" srcOrd="5" destOrd="0" presId="urn:microsoft.com/office/officeart/2005/8/layout/vList2"/>
    <dgm:cxn modelId="{21316693-993D-1F45-B5B0-45D2E1C372A1}" type="presParOf" srcId="{21D85C55-4841-B74D-A62F-48C770F75A01}" destId="{0916B3B8-43DC-8842-ABA1-251BEA8D8275}" srcOrd="6" destOrd="0" presId="urn:microsoft.com/office/officeart/2005/8/layout/vList2"/>
    <dgm:cxn modelId="{0551A271-C7B0-044D-8C99-CF824AC66CDE}" type="presParOf" srcId="{21D85C55-4841-B74D-A62F-48C770F75A01}" destId="{A7B2C21A-A33D-394A-BD73-D99F2E81A0DA}" srcOrd="7" destOrd="0" presId="urn:microsoft.com/office/officeart/2005/8/layout/vList2"/>
    <dgm:cxn modelId="{83A68157-578B-C244-B7DB-24CC7FE1199F}" type="presParOf" srcId="{21D85C55-4841-B74D-A62F-48C770F75A01}" destId="{A125C4AE-FC11-1544-A5D0-246FBEF1903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0E16E-7A18-D54D-B6E8-3083D4445696}">
      <dsp:nvSpPr>
        <dsp:cNvPr id="0" name=""/>
        <dsp:cNvSpPr/>
      </dsp:nvSpPr>
      <dsp:spPr>
        <a:xfrm>
          <a:off x="0" y="437723"/>
          <a:ext cx="5257800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Gluten ilişkili sorunlar giderek artmaktadır ancak tek başına etken değildir.</a:t>
          </a:r>
        </a:p>
      </dsp:txBody>
      <dsp:txXfrm>
        <a:off x="42722" y="480445"/>
        <a:ext cx="5172356" cy="789716"/>
      </dsp:txXfrm>
    </dsp:sp>
    <dsp:sp modelId="{A86C5F75-3777-CA4A-9C44-5174E63EF16B}">
      <dsp:nvSpPr>
        <dsp:cNvPr id="0" name=""/>
        <dsp:cNvSpPr/>
      </dsp:nvSpPr>
      <dsp:spPr>
        <a:xfrm>
          <a:off x="0" y="1376243"/>
          <a:ext cx="5257800" cy="8751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Tanısız uzun süreli diyetlere gerek yoktur.</a:t>
          </a:r>
        </a:p>
      </dsp:txBody>
      <dsp:txXfrm>
        <a:off x="42722" y="1418965"/>
        <a:ext cx="5172356" cy="789716"/>
      </dsp:txXfrm>
    </dsp:sp>
    <dsp:sp modelId="{12815804-2F50-D54C-9A60-4183B724FFB7}">
      <dsp:nvSpPr>
        <dsp:cNvPr id="0" name=""/>
        <dsp:cNvSpPr/>
      </dsp:nvSpPr>
      <dsp:spPr>
        <a:xfrm>
          <a:off x="0" y="2314763"/>
          <a:ext cx="5257800" cy="8751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Çölyak Hastalığı ve dışındaki gluten ilişkili hastalıklar daha sık aklımıza gelmelidir.</a:t>
          </a:r>
        </a:p>
      </dsp:txBody>
      <dsp:txXfrm>
        <a:off x="42722" y="2357485"/>
        <a:ext cx="5172356" cy="789716"/>
      </dsp:txXfrm>
    </dsp:sp>
    <dsp:sp modelId="{0916B3B8-43DC-8842-ABA1-251BEA8D8275}">
      <dsp:nvSpPr>
        <dsp:cNvPr id="0" name=""/>
        <dsp:cNvSpPr/>
      </dsp:nvSpPr>
      <dsp:spPr>
        <a:xfrm>
          <a:off x="0" y="3253284"/>
          <a:ext cx="5257800" cy="8751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NGS ile ilgili daha çok bilgilere ihtiyacımız var.</a:t>
          </a:r>
        </a:p>
      </dsp:txBody>
      <dsp:txXfrm>
        <a:off x="42722" y="3296006"/>
        <a:ext cx="5172356" cy="789716"/>
      </dsp:txXfrm>
    </dsp:sp>
    <dsp:sp modelId="{A125C4AE-FC11-1544-A5D0-246FBEF1903A}">
      <dsp:nvSpPr>
        <dsp:cNvPr id="0" name=""/>
        <dsp:cNvSpPr/>
      </dsp:nvSpPr>
      <dsp:spPr>
        <a:xfrm>
          <a:off x="0" y="4191804"/>
          <a:ext cx="5257800" cy="8751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Sorunlara çözümde kitlesel değil bireysel olarak yaklaşılmalıdır.</a:t>
          </a:r>
        </a:p>
      </dsp:txBody>
      <dsp:txXfrm>
        <a:off x="42722" y="4234526"/>
        <a:ext cx="5172356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56282-F3CD-0E45-A3D1-3B92A689E696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61595-7BB6-E049-B79F-4D8A9E50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0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Mezopotamya’da çok sayıda tahıl tanrıçası kabul görmüş ve genellikle silindir mühürler üzerinde betimlenmiştir. </a:t>
            </a:r>
            <a:r>
              <a:rPr lang="tr-TR" dirty="0" err="1"/>
              <a:t>Ninlil</a:t>
            </a:r>
            <a:r>
              <a:rPr lang="tr-TR" dirty="0"/>
              <a:t>, </a:t>
            </a:r>
            <a:r>
              <a:rPr lang="tr-TR" dirty="0" err="1"/>
              <a:t>Ninbarsheghunu</a:t>
            </a:r>
            <a:r>
              <a:rPr lang="tr-TR" dirty="0"/>
              <a:t> ve </a:t>
            </a:r>
            <a:r>
              <a:rPr lang="tr-TR" dirty="0" err="1"/>
              <a:t>Nissaba</a:t>
            </a:r>
            <a:r>
              <a:rPr lang="tr-TR" dirty="0"/>
              <a:t> mühürlerde ekinlerin üstüne oturmuş ya da ellerinde tahıl sapları tutar şekilde betimlenir.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5D3D6-AC51-D84F-B52B-A67B4D466A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0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8FBD-D1A4-493D-9F6A-996D6CF8F9B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6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Endosperm:  83% of kernel’s weight; source of white flour; contains protein, carbohydrates, B vitamins, iron and soluble fiber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Bran:  14.5% of kernel’s weight; contains antioxidants, B vitamins and fiber; hard, outer covering of the kernel that is part of whole wheat flour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Germ:  2.5% of kernel; contains B vitamins, minerals, antioxidants and healthy fats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EC231B-D091-4A5F-926A-9D19D084A653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45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Formed by </a:t>
            </a:r>
            <a:r>
              <a:rPr lang="en-US" altLang="en-US" dirty="0" err="1"/>
              <a:t>gliadin</a:t>
            </a:r>
            <a:r>
              <a:rPr lang="en-US" altLang="en-US" dirty="0"/>
              <a:t> and </a:t>
            </a:r>
            <a:r>
              <a:rPr lang="en-US" altLang="en-US" dirty="0" err="1"/>
              <a:t>glutenin</a:t>
            </a:r>
            <a:r>
              <a:rPr lang="en-US" altLang="en-US" dirty="0"/>
              <a:t> which are both proteins that interact to form a matrix known as gluten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b="0" dirty="0"/>
              <a:t>Gluten is found in wheat, barley and rye and their relatives.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The offending proteins </a:t>
            </a:r>
            <a:r>
              <a:rPr lang="en-US" dirty="0" err="1"/>
              <a:t>gliadin</a:t>
            </a:r>
            <a:r>
              <a:rPr lang="en-US" dirty="0"/>
              <a:t> and </a:t>
            </a:r>
            <a:r>
              <a:rPr lang="en-US" dirty="0" err="1"/>
              <a:t>glutenin</a:t>
            </a:r>
            <a:r>
              <a:rPr lang="en-US" dirty="0"/>
              <a:t> are also found in unleavened wheat, barley and rye products such as wheat berries, breakfast cereals, crackers, beer and pasta</a:t>
            </a:r>
            <a:endParaRPr lang="en-US" altLang="en-US" b="1" dirty="0"/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Wheat is the only grain with enough gluten to produce raised breads (rye and barley also contain gluten but can’t do this)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Makes pockets that trap carbon dioxide formed by leavening agents (yeast, baking powder or baking soda)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Gluten is what gives bread and baked goods their porous structure (air spaces) and lightness of texture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Gluten-free breads and products are denser and heavier because they don’t trap air the same way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D2B64E-0487-464C-95F3-BE4C2789A5FE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07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Tetraploid emmer </a:t>
            </a:r>
            <a:r>
              <a:rPr lang="en-US" dirty="0" err="1"/>
              <a:t>kavuzlu</a:t>
            </a:r>
            <a:r>
              <a:rPr lang="en-US" dirty="0"/>
              <a:t> </a:t>
            </a:r>
            <a:r>
              <a:rPr lang="en-US" dirty="0" err="1"/>
              <a:t>makarnalık</a:t>
            </a:r>
            <a:r>
              <a:rPr lang="en-US" dirty="0"/>
              <a:t> </a:t>
            </a:r>
            <a:r>
              <a:rPr lang="en-US" dirty="0" err="1"/>
              <a:t>buğday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61595-7BB6-E049-B79F-4D8A9E5096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7E5A-0098-F648-9EAF-35E5C6A49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D10D9-7190-2A49-B285-62A5F198F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298BE-9D0B-8245-92F0-F62CF545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4B6-CEDD-A740-9A95-162EF5C348A5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77998-6733-FE40-9340-C1D50AA2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8BB6C-C571-F940-A3A4-726AB559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7F8C-DB56-E84C-BACB-F4319EB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B590-DF89-DF4E-9DCD-F36D10B6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93E5F-2C43-AB48-97FF-95A0DD322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2D69D-F7EE-8A40-91F8-5047DAD4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4B6-CEDD-A740-9A95-162EF5C348A5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08CA-7320-8F4E-801F-7636B538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4EA5F-3BE7-6C45-81E7-81A100C3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7F8C-DB56-E84C-BACB-F4319EB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3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F9B22-DD27-C644-A76F-BFC1DF3FE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8474D-C20F-1C48-AEA8-02C401BD3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217CB-B15D-A940-843E-67229C55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4B6-CEDD-A740-9A95-162EF5C348A5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6A904-6460-834B-B997-71397450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AAAB-DB9A-CF45-A945-AAB4A82B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7F8C-DB56-E84C-BACB-F4319EB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4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E89B-67B1-A746-9F84-0DC44EDF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C2946-8974-0F4A-9867-4A3A94DE3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71E83-182D-ED4A-BAB2-388E4728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4B6-CEDD-A740-9A95-162EF5C348A5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9675-F60E-A84A-822A-40A90B108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C5F48-827C-9847-9DF7-F9D7F5E1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7F8C-DB56-E84C-BACB-F4319EB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1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E8E1-3A0D-2D46-8298-A27608BB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EA82B-E657-194F-B4BB-03E089793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9A923-D9C0-FD4D-A7DC-9F090E01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4B6-CEDD-A740-9A95-162EF5C348A5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89F7-867C-4A4D-8573-E89045CB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9D226-0843-EF4E-8E5E-9E4F5038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7F8C-DB56-E84C-BACB-F4319EB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4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0623-7F1D-7B41-9666-87209BE2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02A84-B988-B64E-B846-BEC047B14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0749E-240D-F44F-93D1-EE0CEBC3C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ECEC1-DC33-5F4E-BCFE-5C8620EA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4B6-CEDD-A740-9A95-162EF5C348A5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332A7-AA32-0243-99F5-D55547B72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533F7-02DD-0047-B351-E932EAB7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7F8C-DB56-E84C-BACB-F4319EB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0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5E91-2015-D344-A4AF-7A7A9296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F3F49-16C8-7648-9752-52086F1BC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CED48-749A-204F-B6BD-1254C88A3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41C57-82BF-C64E-848A-15167D5AF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4BF41-C25E-0B42-94F4-8905D9F91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FF8F1-9233-5346-9947-6986D359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4B6-CEDD-A740-9A95-162EF5C348A5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8D2809-288F-3B4A-AB5B-DB75986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028F2-FC82-C24E-9909-0131C151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7F8C-DB56-E84C-BACB-F4319EB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1DB1-0574-6E4B-BAC4-2D0AB65AA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9C4C8-EABA-1743-93B2-9E0D61F8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4B6-CEDD-A740-9A95-162EF5C348A5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BB130-AFAE-724A-AF0D-627807D7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53B0E-0F14-6B47-BBB5-B35EDB71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7F8C-DB56-E84C-BACB-F4319EB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3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821633-79D2-BD4A-8A6E-968A412A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4B6-CEDD-A740-9A95-162EF5C348A5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9FC36-8DD0-2A42-801C-C9502071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9F885-5953-F84C-AC30-7B7131E0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7F8C-DB56-E84C-BACB-F4319EB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2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A49A-05CF-EB48-A26D-AF2A1ECF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0DECB-6D29-E343-8B90-7E57F31A0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26C9C-B449-2F4D-AAE4-9AAD961C3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6A9A4-8457-B141-8BF7-F5247FD8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4B6-CEDD-A740-9A95-162EF5C348A5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DC8C3-5625-8646-9C69-2EFE767B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49E96-362A-B14F-A9E3-3E4DEC55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7F8C-DB56-E84C-BACB-F4319EB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1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A9387-9AC9-044D-87DD-F36A86E3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DF462-5EF4-9B4D-AB27-8A1D4FEA3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B5562-2C0A-D443-BF28-BEC882924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3CB2F-AE9E-2D48-843E-3284B43D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4B6-CEDD-A740-9A95-162EF5C348A5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EFD64-4208-374A-9DFE-178EBFFD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A1135-D32D-CB49-979D-E7BA0191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7F8C-DB56-E84C-BACB-F4319EB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6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E9763-E7D9-5643-BDB7-7A2D620D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0A26F-75DA-3C4D-BDEC-113B7B866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36153-2680-B844-9CED-2E270F573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784B6-CEDD-A740-9A95-162EF5C348A5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C7E34-334B-E643-B40F-C60D96691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8CE97-5F7A-1A48-8D23-7B89BCDF2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7F8C-DB56-E84C-BACB-F4319EBE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677194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Başak, Sarı, Buğday">
            <a:extLst>
              <a:ext uri="{FF2B5EF4-FFF2-40B4-BE49-F238E27FC236}">
                <a16:creationId xmlns:a16="http://schemas.microsoft.com/office/drawing/2014/main" id="{6F5ADAB1-A4B2-684A-A904-03895AEB2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7" b="-1"/>
          <a:stretch/>
        </p:blipFill>
        <p:spPr bwMode="auto">
          <a:xfrm>
            <a:off x="5627182" y="10"/>
            <a:ext cx="656481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074B4-4FDB-9845-B1B2-CFB68F256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Gluten </a:t>
            </a:r>
            <a:r>
              <a:rPr lang="en-US" sz="4400" b="1" dirty="0" err="1"/>
              <a:t>İlişkili</a:t>
            </a:r>
            <a:r>
              <a:rPr lang="en-US" sz="4400" b="1" dirty="0"/>
              <a:t> </a:t>
            </a:r>
            <a:br>
              <a:rPr lang="en-US" sz="4400" b="1" dirty="0"/>
            </a:br>
            <a:r>
              <a:rPr lang="en-US" sz="4400" b="1" dirty="0" err="1"/>
              <a:t>Çölyak</a:t>
            </a:r>
            <a:r>
              <a:rPr lang="en-US" sz="4400" b="1" dirty="0"/>
              <a:t> </a:t>
            </a:r>
            <a:r>
              <a:rPr lang="en-US" sz="4400" b="1" dirty="0" err="1"/>
              <a:t>Hastalığı</a:t>
            </a:r>
            <a:r>
              <a:rPr lang="en-US" sz="4400" b="1" dirty="0"/>
              <a:t> </a:t>
            </a:r>
            <a:r>
              <a:rPr lang="en-US" sz="4400" b="1" dirty="0" err="1"/>
              <a:t>Dışındaki</a:t>
            </a:r>
            <a:r>
              <a:rPr lang="en-US" sz="4400" b="1" dirty="0"/>
              <a:t> </a:t>
            </a:r>
            <a:r>
              <a:rPr lang="en-US" sz="4400" b="1" dirty="0" err="1"/>
              <a:t>Sorunlar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FFEF-7721-A046-B89A-125176C36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Prof Dr </a:t>
            </a:r>
            <a:r>
              <a:rPr lang="en-US" sz="2000"/>
              <a:t>Çiğdem</a:t>
            </a:r>
            <a:r>
              <a:rPr lang="en-US" sz="2000" dirty="0"/>
              <a:t> </a:t>
            </a:r>
            <a:r>
              <a:rPr lang="en-US" sz="2000"/>
              <a:t>Arıkan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708AE1-2BF6-1B42-916C-11E095A4C61B}"/>
              </a:ext>
            </a:extLst>
          </p:cNvPr>
          <p:cNvSpPr/>
          <p:nvPr/>
        </p:nvSpPr>
        <p:spPr>
          <a:xfrm>
            <a:off x="477980" y="558372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Koç</a:t>
            </a:r>
            <a:r>
              <a:rPr lang="en-US" dirty="0"/>
              <a:t> </a:t>
            </a:r>
            <a:r>
              <a:rPr lang="en-US" dirty="0" err="1"/>
              <a:t>Üniversitesi</a:t>
            </a:r>
            <a:r>
              <a:rPr lang="en-US" dirty="0"/>
              <a:t> </a:t>
            </a:r>
            <a:r>
              <a:rPr lang="en-US" dirty="0" err="1"/>
              <a:t>Çocuk</a:t>
            </a:r>
            <a:r>
              <a:rPr lang="en-US" dirty="0"/>
              <a:t> </a:t>
            </a:r>
            <a:r>
              <a:rPr lang="en-US" dirty="0" err="1"/>
              <a:t>Gastroenteroloji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err="1"/>
              <a:t>Koç</a:t>
            </a:r>
            <a:r>
              <a:rPr lang="en-US" dirty="0"/>
              <a:t> </a:t>
            </a:r>
            <a:r>
              <a:rPr lang="en-US" dirty="0" err="1"/>
              <a:t>Üniversitesi</a:t>
            </a:r>
            <a:r>
              <a:rPr lang="en-US" dirty="0"/>
              <a:t> Organ </a:t>
            </a:r>
            <a:r>
              <a:rPr lang="en-US" dirty="0" err="1"/>
              <a:t>Nakli</a:t>
            </a:r>
            <a:r>
              <a:rPr lang="en-US" dirty="0"/>
              <a:t> </a:t>
            </a:r>
            <a:r>
              <a:rPr lang="en-US" dirty="0" err="1"/>
              <a:t>Merkezi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KUTTAM </a:t>
            </a:r>
            <a:r>
              <a:rPr lang="en-US" dirty="0" err="1"/>
              <a:t>Karaciğer</a:t>
            </a:r>
            <a:r>
              <a:rPr lang="en-US" dirty="0"/>
              <a:t> </a:t>
            </a:r>
            <a:r>
              <a:rPr lang="en-US" dirty="0" err="1"/>
              <a:t>İmmunoloji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Grubu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D4BE56-6B07-4A4F-915F-EE56C34CC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7" y="166053"/>
            <a:ext cx="5149201" cy="956305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2AF6AB-901B-C942-AC41-E7502A428407}"/>
              </a:ext>
            </a:extLst>
          </p:cNvPr>
          <p:cNvSpPr/>
          <p:nvPr/>
        </p:nvSpPr>
        <p:spPr>
          <a:xfrm>
            <a:off x="8610788" y="63267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B616B"/>
                </a:solidFill>
                <a:latin typeface="BlinkMacSystemFont"/>
              </a:rPr>
              <a:t>Nutrients</a:t>
            </a:r>
            <a:r>
              <a:rPr lang="en-US" dirty="0">
                <a:solidFill>
                  <a:srgbClr val="0071BC"/>
                </a:solidFill>
                <a:latin typeface="BlinkMacSystemFont"/>
              </a:rPr>
              <a:t> </a:t>
            </a:r>
            <a:r>
              <a:rPr lang="en-US" dirty="0">
                <a:solidFill>
                  <a:srgbClr val="5B616B"/>
                </a:solidFill>
                <a:latin typeface="BlinkMacSystemFont"/>
              </a:rPr>
              <a:t>2018 Nov 13;10(11):1746.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68FA-FA36-B34B-8B16-B68D1740E8F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FODMAP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ürünler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E589-2428-6741-B2FE-A96382D2F9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651B7-4781-814B-A9C9-A00D641633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75B19-80A6-534E-86F8-C3E2F64A4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" t="17576" r="2921"/>
          <a:stretch/>
        </p:blipFill>
        <p:spPr>
          <a:xfrm>
            <a:off x="-1" y="1690688"/>
            <a:ext cx="12192001" cy="31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4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B0A4-5783-C64D-AB90-79E64D41D98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oranda</a:t>
            </a:r>
            <a:r>
              <a:rPr lang="en-US" dirty="0"/>
              <a:t> FODMAP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ürünler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CF3EA-CD6E-CE45-B62E-90FC73BB3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768780"/>
            <a:ext cx="12192000" cy="332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8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8-12-10 00.37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b="3912"/>
          <a:stretch>
            <a:fillRect/>
          </a:stretch>
        </p:blipFill>
        <p:spPr>
          <a:xfrm>
            <a:off x="114140" y="0"/>
            <a:ext cx="5981860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C607D9-1115-8249-A222-EE03E0535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288" y="0"/>
            <a:ext cx="568356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30EF0D-31C1-5243-B7BD-9AC47A53DF0C}"/>
              </a:ext>
            </a:extLst>
          </p:cNvPr>
          <p:cNvSpPr/>
          <p:nvPr/>
        </p:nvSpPr>
        <p:spPr>
          <a:xfrm>
            <a:off x="198150" y="6642556"/>
            <a:ext cx="14798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Lato"/>
              </a:rPr>
              <a:t>Allergy. </a:t>
            </a:r>
            <a:r>
              <a:rPr lang="en-US" sz="800" dirty="0">
                <a:latin typeface="Lato"/>
              </a:rPr>
              <a:t>2018;73:1359–1368.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9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E7972-678E-1A47-A678-BF090F52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A0A32-E6DA-CE4A-AD5F-4B95D1684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F0381-9581-7E4E-BEDD-9A6FABFF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1" y="365125"/>
            <a:ext cx="11332217" cy="589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2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05CC-7E39-FB43-9AE7-B8FA6572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7BE92-7584-A549-9FEE-E0ADF3F3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6279E-85E7-0E44-8A58-C39BB024E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539750"/>
            <a:ext cx="11493500" cy="5778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4F7885-D26F-2149-8CFA-F77209D2725F}"/>
              </a:ext>
            </a:extLst>
          </p:cNvPr>
          <p:cNvSpPr/>
          <p:nvPr/>
        </p:nvSpPr>
        <p:spPr>
          <a:xfrm>
            <a:off x="571500" y="1985963"/>
            <a:ext cx="2986088" cy="2543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2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 b="1" dirty="0" err="1">
                <a:solidFill>
                  <a:schemeClr val="bg1"/>
                </a:solidFill>
              </a:rPr>
              <a:t>Çölyak</a:t>
            </a:r>
            <a:r>
              <a:rPr lang="en-US" sz="5200" b="1" dirty="0">
                <a:solidFill>
                  <a:schemeClr val="bg1"/>
                </a:solidFill>
              </a:rPr>
              <a:t> </a:t>
            </a:r>
            <a:r>
              <a:rPr lang="en-US" sz="5200" b="1" dirty="0" err="1">
                <a:solidFill>
                  <a:schemeClr val="bg1"/>
                </a:solidFill>
              </a:rPr>
              <a:t>Olmayan</a:t>
            </a:r>
            <a:r>
              <a:rPr lang="en-US" sz="5200" b="1" dirty="0">
                <a:solidFill>
                  <a:schemeClr val="bg1"/>
                </a:solidFill>
              </a:rPr>
              <a:t> Gluten </a:t>
            </a:r>
            <a:r>
              <a:rPr lang="en-US" sz="5200" b="1" dirty="0" err="1">
                <a:solidFill>
                  <a:schemeClr val="bg1"/>
                </a:solidFill>
              </a:rPr>
              <a:t>Hassasiyeti</a:t>
            </a:r>
            <a:r>
              <a:rPr lang="en-US" sz="5200" b="1" dirty="0">
                <a:solidFill>
                  <a:schemeClr val="bg1"/>
                </a:solidFill>
              </a:rPr>
              <a:t> (</a:t>
            </a:r>
            <a:r>
              <a:rPr lang="en-US" sz="5200" b="1" dirty="0" smtClean="0">
                <a:solidFill>
                  <a:schemeClr val="bg1"/>
                </a:solidFill>
              </a:rPr>
              <a:t>N</a:t>
            </a:r>
            <a:r>
              <a:rPr lang="tr-TR" sz="5200" b="1" dirty="0">
                <a:solidFill>
                  <a:schemeClr val="bg1"/>
                </a:solidFill>
              </a:rPr>
              <a:t>C</a:t>
            </a:r>
            <a:r>
              <a:rPr lang="en-US" sz="5200" b="1" dirty="0" smtClean="0">
                <a:solidFill>
                  <a:schemeClr val="bg1"/>
                </a:solidFill>
              </a:rPr>
              <a:t>GS</a:t>
            </a:r>
            <a:r>
              <a:rPr lang="en-US" sz="5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tr-TR" sz="2400">
                <a:latin typeface="Corbel"/>
              </a:rPr>
              <a:t>1978 -Ellis ve Linaker </a:t>
            </a:r>
          </a:p>
          <a:p>
            <a:pPr>
              <a:defRPr/>
            </a:pPr>
            <a:r>
              <a:rPr lang="tr-TR" sz="2400">
                <a:latin typeface="Corbel"/>
              </a:rPr>
              <a:t>1980- Cooper ve ark</a:t>
            </a:r>
          </a:p>
          <a:p>
            <a:pPr>
              <a:defRPr/>
            </a:pPr>
            <a:endParaRPr lang="tr-TR" sz="2400">
              <a:latin typeface="Corbel"/>
            </a:endParaRPr>
          </a:p>
          <a:p>
            <a:pPr>
              <a:defRPr/>
            </a:pPr>
            <a:r>
              <a:rPr lang="en-US" sz="2400">
                <a:latin typeface="Corbel"/>
              </a:rPr>
              <a:t>G</a:t>
            </a:r>
            <a:r>
              <a:rPr lang="tr-TR" sz="2400">
                <a:latin typeface="Corbel"/>
              </a:rPr>
              <a:t>erçek sıklık bilinmemekte</a:t>
            </a:r>
          </a:p>
          <a:p>
            <a:pPr>
              <a:defRPr/>
            </a:pPr>
            <a:r>
              <a:rPr lang="tr-TR" sz="2400">
                <a:latin typeface="Corbel"/>
              </a:rPr>
              <a:t>Tanısal belirteç yok</a:t>
            </a:r>
          </a:p>
          <a:p>
            <a:pPr>
              <a:defRPr/>
            </a:pPr>
            <a:r>
              <a:rPr lang="tr-TR" sz="2400">
                <a:latin typeface="Corbel"/>
              </a:rPr>
              <a:t>ÇH ve allerji dışlanması+klinik bulgular</a:t>
            </a:r>
          </a:p>
          <a:p>
            <a:pPr marL="0" indent="0">
              <a:buNone/>
              <a:defRPr/>
            </a:pPr>
            <a:r>
              <a:rPr lang="tr-TR" sz="2400">
                <a:latin typeface="Corbel"/>
              </a:rPr>
              <a:t> </a:t>
            </a:r>
          </a:p>
          <a:p>
            <a:pPr marL="0" indent="0">
              <a:buNone/>
              <a:defRPr/>
            </a:pPr>
            <a:endParaRPr lang="tr-TR" sz="2400">
              <a:latin typeface="Verdana" panose="020B0604030504040204" pitchFamily="34" charset="0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59200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 dirty="0" err="1">
                <a:solidFill>
                  <a:schemeClr val="bg1"/>
                </a:solidFill>
              </a:rPr>
              <a:t>Çölyak</a:t>
            </a:r>
            <a:r>
              <a:rPr lang="en-US" sz="5200" dirty="0">
                <a:solidFill>
                  <a:schemeClr val="bg1"/>
                </a:solidFill>
              </a:rPr>
              <a:t> </a:t>
            </a:r>
            <a:r>
              <a:rPr lang="en-US" sz="5200" dirty="0" err="1">
                <a:solidFill>
                  <a:schemeClr val="bg1"/>
                </a:solidFill>
              </a:rPr>
              <a:t>Olmayan</a:t>
            </a:r>
            <a:r>
              <a:rPr lang="en-US" sz="5200" dirty="0">
                <a:solidFill>
                  <a:schemeClr val="bg1"/>
                </a:solidFill>
              </a:rPr>
              <a:t> Gluten </a:t>
            </a:r>
            <a:r>
              <a:rPr lang="en-US" sz="5200" dirty="0" err="1">
                <a:solidFill>
                  <a:schemeClr val="bg1"/>
                </a:solidFill>
              </a:rPr>
              <a:t>Hassasiyeti</a:t>
            </a:r>
            <a:r>
              <a:rPr lang="en-US" sz="5200" dirty="0">
                <a:solidFill>
                  <a:schemeClr val="bg1"/>
                </a:solidFill>
              </a:rPr>
              <a:t> (</a:t>
            </a:r>
            <a:r>
              <a:rPr lang="en-US" sz="5200" dirty="0" smtClean="0">
                <a:solidFill>
                  <a:schemeClr val="bg1"/>
                </a:solidFill>
              </a:rPr>
              <a:t>N</a:t>
            </a:r>
            <a:r>
              <a:rPr lang="tr-TR" sz="5200" dirty="0" smtClean="0">
                <a:solidFill>
                  <a:schemeClr val="bg1"/>
                </a:solidFill>
              </a:rPr>
              <a:t>C</a:t>
            </a:r>
            <a:r>
              <a:rPr lang="en-US" sz="5200" dirty="0" smtClean="0">
                <a:solidFill>
                  <a:schemeClr val="bg1"/>
                </a:solidFill>
              </a:rPr>
              <a:t>GS</a:t>
            </a:r>
            <a:r>
              <a:rPr lang="en-US" sz="5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Karın</a:t>
            </a:r>
            <a:r>
              <a:rPr lang="en-US" sz="2400" dirty="0"/>
              <a:t> </a:t>
            </a:r>
            <a:r>
              <a:rPr lang="en-US" sz="2400" dirty="0" err="1"/>
              <a:t>ağrısı</a:t>
            </a:r>
            <a:r>
              <a:rPr lang="en-US" sz="2400" dirty="0"/>
              <a:t>, </a:t>
            </a:r>
            <a:r>
              <a:rPr lang="en-US" sz="2400" dirty="0" err="1"/>
              <a:t>ishal</a:t>
            </a:r>
            <a:r>
              <a:rPr lang="en-US" sz="2400" dirty="0"/>
              <a:t>, </a:t>
            </a:r>
            <a:r>
              <a:rPr lang="en-US" sz="2400" dirty="0" err="1"/>
              <a:t>kabızlık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bulantı</a:t>
            </a:r>
            <a:r>
              <a:rPr lang="en-US" sz="2400" dirty="0"/>
              <a:t>, </a:t>
            </a:r>
            <a:r>
              <a:rPr lang="en-US" sz="2400" dirty="0" err="1"/>
              <a:t>doluluk</a:t>
            </a:r>
            <a:r>
              <a:rPr lang="en-US" sz="2400" dirty="0"/>
              <a:t> </a:t>
            </a:r>
            <a:r>
              <a:rPr lang="en-US" sz="2400" dirty="0" err="1"/>
              <a:t>hissi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Extraintestinal </a:t>
            </a:r>
            <a:r>
              <a:rPr lang="en-US" sz="2400" dirty="0" err="1"/>
              <a:t>semptomlar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Yorgunluk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Baş</a:t>
            </a:r>
            <a:r>
              <a:rPr lang="en-US" sz="2400" dirty="0"/>
              <a:t> </a:t>
            </a:r>
            <a:r>
              <a:rPr lang="en-US" sz="2400" dirty="0" err="1"/>
              <a:t>ağrısı</a:t>
            </a:r>
            <a:r>
              <a:rPr lang="en-US" sz="2400" dirty="0"/>
              <a:t>, </a:t>
            </a:r>
            <a:r>
              <a:rPr lang="en-US" sz="2400" dirty="0" err="1"/>
              <a:t>myalji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Kaslarda</a:t>
            </a:r>
            <a:r>
              <a:rPr lang="en-US" sz="2400" dirty="0"/>
              <a:t> </a:t>
            </a:r>
            <a:r>
              <a:rPr lang="en-US" sz="2400" dirty="0" err="1"/>
              <a:t>kasılma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Unutkanlık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Depresyon</a:t>
            </a:r>
            <a:r>
              <a:rPr lang="en-US" sz="2400" dirty="0"/>
              <a:t>, </a:t>
            </a:r>
            <a:r>
              <a:rPr lang="en-US" sz="2400" dirty="0" err="1"/>
              <a:t>davranış</a:t>
            </a:r>
            <a:r>
              <a:rPr lang="en-US" sz="2400" dirty="0"/>
              <a:t> </a:t>
            </a:r>
            <a:r>
              <a:rPr lang="en-US" sz="2400" dirty="0" err="1"/>
              <a:t>bozuklukları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Dikkat</a:t>
            </a:r>
            <a:r>
              <a:rPr lang="en-US" sz="2400" dirty="0"/>
              <a:t> </a:t>
            </a:r>
            <a:r>
              <a:rPr lang="en-US" sz="2400" dirty="0" err="1"/>
              <a:t>eksikliği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33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3572-E68B-6C42-B110-3CE5E47B1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340" y="667646"/>
            <a:ext cx="3135086" cy="4808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2400" dirty="0">
                <a:highlight>
                  <a:srgbClr val="FFFF00"/>
                </a:highlight>
              </a:rPr>
              <a:t>α-</a:t>
            </a:r>
            <a:r>
              <a:rPr lang="en-US" sz="2400" dirty="0">
                <a:highlight>
                  <a:srgbClr val="FFFF00"/>
                </a:highlight>
              </a:rPr>
              <a:t>amylase/trypsin         inhibitors (ATIs )</a:t>
            </a:r>
            <a:br>
              <a:rPr lang="en-US" sz="2400" dirty="0">
                <a:highlight>
                  <a:srgbClr val="FFFF00"/>
                </a:highlight>
              </a:rPr>
            </a:br>
            <a:r>
              <a:rPr lang="en-US" sz="2400" dirty="0" err="1">
                <a:highlight>
                  <a:srgbClr val="FFFF00"/>
                </a:highlight>
              </a:rPr>
              <a:t>sindirime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dayanaklı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/>
              <a:t>sadece</a:t>
            </a:r>
            <a:r>
              <a:rPr lang="en-US" sz="2400" b="1" dirty="0"/>
              <a:t> gluten </a:t>
            </a:r>
            <a:r>
              <a:rPr lang="en-US" sz="2400" b="1" dirty="0" err="1"/>
              <a:t>değil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gluten </a:t>
            </a:r>
            <a:r>
              <a:rPr lang="en-US" sz="2400" b="1" dirty="0" err="1"/>
              <a:t>dışı</a:t>
            </a:r>
            <a:r>
              <a:rPr lang="en-US" sz="2400" b="1" dirty="0"/>
              <a:t> </a:t>
            </a:r>
            <a:r>
              <a:rPr lang="en-US" sz="2400" b="1" dirty="0" err="1"/>
              <a:t>buğday</a:t>
            </a:r>
            <a:r>
              <a:rPr lang="en-US" sz="2400" b="1" dirty="0"/>
              <a:t> </a:t>
            </a:r>
            <a:r>
              <a:rPr lang="en-US" sz="2400" b="1" dirty="0" err="1"/>
              <a:t>proteinleri</a:t>
            </a:r>
            <a:r>
              <a:rPr lang="en-US" sz="2400" b="1" dirty="0"/>
              <a:t> de </a:t>
            </a:r>
            <a:r>
              <a:rPr lang="en-US" sz="2400" b="1" dirty="0" err="1"/>
              <a:t>reaksiyon</a:t>
            </a:r>
            <a:r>
              <a:rPr lang="en-US" sz="2400" b="1" dirty="0"/>
              <a:t> </a:t>
            </a:r>
            <a:r>
              <a:rPr lang="en-US" sz="2400" b="1" dirty="0" err="1"/>
              <a:t>yaratıyor</a:t>
            </a:r>
            <a:r>
              <a:rPr lang="en-US" sz="2400" b="1" dirty="0"/>
              <a:t>…</a:t>
            </a:r>
            <a:br>
              <a:rPr lang="en-US" sz="2400" b="1" dirty="0"/>
            </a:br>
            <a:r>
              <a:rPr lang="en-US" sz="2400" b="1" dirty="0"/>
              <a:t>	</a:t>
            </a:r>
            <a:r>
              <a:rPr lang="en-US" sz="2400" b="1" dirty="0">
                <a:solidFill>
                  <a:srgbClr val="C00000"/>
                </a:solidFill>
              </a:rPr>
              <a:t>Gluten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	FODMAPs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	ATIs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	lectin (wheat-	germ agglutinin)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22C35B-52EF-4746-9B2D-2151C61EE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68" b="2"/>
          <a:stretch/>
        </p:blipFill>
        <p:spPr>
          <a:xfrm>
            <a:off x="579654" y="667647"/>
            <a:ext cx="7163222" cy="4808332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85B786-54AE-F744-977F-69965605C84D}"/>
              </a:ext>
            </a:extLst>
          </p:cNvPr>
          <p:cNvSpPr/>
          <p:nvPr/>
        </p:nvSpPr>
        <p:spPr>
          <a:xfrm>
            <a:off x="386861" y="5833166"/>
            <a:ext cx="11187113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/>
              <a:t>Çölyak</a:t>
            </a:r>
            <a:r>
              <a:rPr lang="en-US" sz="3200" dirty="0"/>
              <a:t> </a:t>
            </a:r>
            <a:r>
              <a:rPr lang="en-US" sz="3200" dirty="0" err="1"/>
              <a:t>dışı</a:t>
            </a:r>
            <a:r>
              <a:rPr lang="en-US" sz="3200" dirty="0"/>
              <a:t> </a:t>
            </a:r>
            <a:r>
              <a:rPr lang="en-US" sz="3200" dirty="0" err="1"/>
              <a:t>buğday</a:t>
            </a:r>
            <a:r>
              <a:rPr lang="en-US" sz="3200" dirty="0"/>
              <a:t> </a:t>
            </a:r>
            <a:r>
              <a:rPr lang="en-US" sz="3200" dirty="0" err="1"/>
              <a:t>duyarlılığı</a:t>
            </a:r>
            <a:r>
              <a:rPr lang="en-US" sz="3200" dirty="0"/>
              <a:t> (</a:t>
            </a:r>
            <a:r>
              <a:rPr lang="en-US" sz="3200" dirty="0">
                <a:highlight>
                  <a:srgbClr val="FFFF00"/>
                </a:highlight>
              </a:rPr>
              <a:t>Non-celiac wheat sensitivity) </a:t>
            </a:r>
            <a:br>
              <a:rPr lang="en-US" sz="3200" dirty="0">
                <a:highlight>
                  <a:srgbClr val="FFFF00"/>
                </a:highlight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77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817FC-3870-7343-B650-29ACFF00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3E5E-AD8C-6C4E-94D6-8C239F52E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D7B2E-F971-B14C-A323-BC108F791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26" y="0"/>
            <a:ext cx="1137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21CBEDB-22C1-7C49-88BA-764E862CD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19" r="-1" b="4034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89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Medeniyetin</a:t>
            </a:r>
            <a:r>
              <a:rPr lang="en-US" dirty="0"/>
              <a:t> </a:t>
            </a:r>
            <a:r>
              <a:rPr lang="en-US"/>
              <a:t>kökleri</a:t>
            </a:r>
            <a:r>
              <a:rPr lang="en-US" dirty="0"/>
              <a:t> </a:t>
            </a:r>
            <a:r>
              <a:rPr lang="en-US"/>
              <a:t>buğday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ilk üretim Neolithik (Yeni Taş) dönemde </a:t>
            </a:r>
          </a:p>
          <a:p>
            <a:r>
              <a:rPr lang="en-US" sz="1800"/>
              <a:t>Sümer tahıl tanrıçası Ezina- Sümer’in hayatı</a:t>
            </a:r>
          </a:p>
          <a:p>
            <a:r>
              <a:rPr lang="en-US" sz="1800"/>
              <a:t>Mısır – Neper</a:t>
            </a:r>
          </a:p>
          <a:p>
            <a:r>
              <a:rPr lang="en-US" sz="1800"/>
              <a:t>Yunan- Demeter</a:t>
            </a:r>
          </a:p>
        </p:txBody>
      </p:sp>
      <p:pic>
        <p:nvPicPr>
          <p:cNvPr id="5" name="Content Placeholder 3" descr="Ekran Resmi 2018-12-09 21.50.2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7622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kran Resmi 2018-12-10 01.52.5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-2629" r="139"/>
          <a:stretch/>
        </p:blipFill>
        <p:spPr>
          <a:xfrm>
            <a:off x="595313" y="1585912"/>
            <a:ext cx="11001374" cy="464497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271463"/>
            <a:ext cx="9144000" cy="14176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Çölyak</a:t>
            </a:r>
            <a:r>
              <a:rPr lang="en-US" b="1" dirty="0"/>
              <a:t> </a:t>
            </a:r>
            <a:r>
              <a:rPr lang="en-US" b="1" dirty="0" err="1"/>
              <a:t>Olmayan</a:t>
            </a:r>
            <a:r>
              <a:rPr lang="en-US" b="1" dirty="0"/>
              <a:t> Gluten </a:t>
            </a:r>
            <a:r>
              <a:rPr lang="en-US" b="1" dirty="0" err="1"/>
              <a:t>Hassasiyeti</a:t>
            </a:r>
            <a:r>
              <a:rPr lang="en-US" b="1" dirty="0"/>
              <a:t> (</a:t>
            </a:r>
            <a:r>
              <a:rPr lang="en-US" b="1" dirty="0" smtClean="0"/>
              <a:t>N</a:t>
            </a:r>
            <a:r>
              <a:rPr lang="tr-TR" b="1" dirty="0" smtClean="0"/>
              <a:t>C</a:t>
            </a:r>
            <a:r>
              <a:rPr lang="en-US" b="1" dirty="0" smtClean="0"/>
              <a:t>GS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3259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86" y="1883977"/>
            <a:ext cx="3180114" cy="2156621"/>
          </a:xfrm>
        </p:spPr>
        <p:txBody>
          <a:bodyPr anchor="t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Neden</a:t>
            </a:r>
            <a:r>
              <a:rPr lang="en-US" sz="3600" b="1" dirty="0">
                <a:solidFill>
                  <a:srgbClr val="FFFFFF"/>
                </a:solidFill>
              </a:rPr>
              <a:t> ÇH </a:t>
            </a:r>
            <a:r>
              <a:rPr lang="en-US" sz="3600" b="1" dirty="0" err="1">
                <a:solidFill>
                  <a:srgbClr val="FFFFFF"/>
                </a:solidFill>
              </a:rPr>
              <a:t>ile</a:t>
            </a:r>
            <a:r>
              <a:rPr lang="en-US" sz="3600" b="1" dirty="0">
                <a:solidFill>
                  <a:srgbClr val="FFFFFF"/>
                </a:solidFill>
              </a:rPr>
              <a:t> NGS </a:t>
            </a:r>
            <a:r>
              <a:rPr lang="en-US" sz="3600" b="1" dirty="0" err="1">
                <a:solidFill>
                  <a:srgbClr val="FFFFFF"/>
                </a:solidFill>
              </a:rPr>
              <a:t>ayrılmalı</a:t>
            </a:r>
            <a:r>
              <a:rPr lang="en-US" sz="3600" b="1" dirty="0">
                <a:solidFill>
                  <a:srgbClr val="FFFFFF"/>
                </a:solidFill>
              </a:rPr>
              <a:t> 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198993" y="1412489"/>
            <a:ext cx="2926080" cy="4631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latin typeface="Corbel" charset="0"/>
                <a:sym typeface="Wingdings" charset="0"/>
              </a:rPr>
              <a:t>ÇH</a:t>
            </a:r>
          </a:p>
          <a:p>
            <a:r>
              <a:rPr lang="tr-TR" sz="2400" dirty="0">
                <a:latin typeface="Corbel" charset="0"/>
                <a:sym typeface="Wingdings" charset="0"/>
              </a:rPr>
              <a:t>Yaşam boyu katı </a:t>
            </a:r>
            <a:r>
              <a:rPr lang="tr-TR" sz="2400" dirty="0" err="1">
                <a:latin typeface="Corbel" charset="0"/>
                <a:sym typeface="Wingdings" charset="0"/>
              </a:rPr>
              <a:t>glutensiz</a:t>
            </a:r>
            <a:r>
              <a:rPr lang="tr-TR" sz="2400" dirty="0">
                <a:latin typeface="Corbel" charset="0"/>
                <a:sym typeface="Wingdings" charset="0"/>
              </a:rPr>
              <a:t> diyet </a:t>
            </a:r>
          </a:p>
          <a:p>
            <a:r>
              <a:rPr lang="tr-TR" sz="2400" dirty="0">
                <a:latin typeface="Corbel" charset="0"/>
                <a:sym typeface="Wingdings" charset="0"/>
              </a:rPr>
              <a:t> Diyet yapılmazsa </a:t>
            </a:r>
            <a:r>
              <a:rPr lang="tr-TR" sz="2400" dirty="0" err="1">
                <a:latin typeface="Corbel" charset="0"/>
                <a:sym typeface="Wingdings" charset="0"/>
              </a:rPr>
              <a:t>intestinal</a:t>
            </a:r>
            <a:r>
              <a:rPr lang="tr-TR" sz="2400" dirty="0">
                <a:latin typeface="Corbel" charset="0"/>
                <a:sym typeface="Wingdings" charset="0"/>
              </a:rPr>
              <a:t> </a:t>
            </a:r>
            <a:r>
              <a:rPr lang="tr-TR" sz="2400" dirty="0" err="1">
                <a:latin typeface="Corbel" charset="0"/>
                <a:sym typeface="Wingdings" charset="0"/>
              </a:rPr>
              <a:t>lenfoma</a:t>
            </a:r>
            <a:r>
              <a:rPr lang="tr-TR" sz="2400" dirty="0">
                <a:latin typeface="Corbel" charset="0"/>
                <a:sym typeface="Wingdings" charset="0"/>
              </a:rPr>
              <a:t> riskinde artış</a:t>
            </a:r>
          </a:p>
          <a:p>
            <a:r>
              <a:rPr lang="tr-TR" sz="2400" dirty="0">
                <a:latin typeface="Corbel" charset="0"/>
                <a:sym typeface="Wingdings" charset="0"/>
              </a:rPr>
              <a:t> </a:t>
            </a:r>
            <a:r>
              <a:rPr lang="tr-TR" sz="2400" dirty="0" err="1">
                <a:latin typeface="Corbel" charset="0"/>
                <a:sym typeface="Wingdings" charset="0"/>
              </a:rPr>
              <a:t>Malabsorpsiyon</a:t>
            </a:r>
            <a:r>
              <a:rPr lang="tr-TR" sz="2400" dirty="0">
                <a:latin typeface="Corbel" charset="0"/>
                <a:sym typeface="Wingdings" charset="0"/>
              </a:rPr>
              <a:t> nedeni ile </a:t>
            </a:r>
            <a:r>
              <a:rPr lang="tr-TR" sz="2400" dirty="0" err="1">
                <a:latin typeface="Corbel" charset="0"/>
                <a:sym typeface="Wingdings" charset="0"/>
              </a:rPr>
              <a:t>nütrisyonel</a:t>
            </a:r>
            <a:r>
              <a:rPr lang="tr-TR" sz="2400" dirty="0">
                <a:latin typeface="Corbel" charset="0"/>
                <a:sym typeface="Wingdings" charset="0"/>
              </a:rPr>
              <a:t> eksiklikler</a:t>
            </a:r>
          </a:p>
          <a:p>
            <a:r>
              <a:rPr lang="en-US" sz="2400" dirty="0">
                <a:latin typeface="Corbel" charset="0"/>
                <a:sym typeface="Wingdings" charset="0"/>
              </a:rPr>
              <a:t>A</a:t>
            </a:r>
            <a:r>
              <a:rPr lang="tr-TR" sz="2400" dirty="0">
                <a:latin typeface="Corbel" charset="0"/>
                <a:sym typeface="Wingdings" charset="0"/>
              </a:rPr>
              <a:t>ile taraması gerekli</a:t>
            </a:r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8902734" y="1546129"/>
            <a:ext cx="2926080" cy="43638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400" dirty="0">
                <a:latin typeface="Corbel" charset="0"/>
                <a:sym typeface="Wingdings" charset="0"/>
              </a:rPr>
              <a:t>NGS</a:t>
            </a:r>
          </a:p>
          <a:p>
            <a:r>
              <a:rPr lang="tr-TR" sz="2400" dirty="0">
                <a:latin typeface="Corbel" charset="0"/>
                <a:sym typeface="Wingdings" charset="0"/>
              </a:rPr>
              <a:t>Semptomlardan koruyacak miktarda </a:t>
            </a:r>
            <a:r>
              <a:rPr lang="tr-TR" sz="2400" dirty="0" err="1">
                <a:latin typeface="Corbel" charset="0"/>
                <a:sym typeface="Wingdings" charset="0"/>
              </a:rPr>
              <a:t>glutensiz</a:t>
            </a:r>
            <a:r>
              <a:rPr lang="tr-TR" sz="2400" dirty="0">
                <a:latin typeface="Corbel" charset="0"/>
                <a:sym typeface="Wingdings" charset="0"/>
              </a:rPr>
              <a:t> diyet </a:t>
            </a:r>
            <a:br>
              <a:rPr lang="tr-TR" sz="2400" dirty="0">
                <a:latin typeface="Corbel" charset="0"/>
                <a:sym typeface="Wingdings" charset="0"/>
              </a:rPr>
            </a:br>
            <a:r>
              <a:rPr lang="tr-TR" sz="2400" dirty="0">
                <a:latin typeface="Corbel" charset="0"/>
                <a:sym typeface="Wingdings" charset="0"/>
              </a:rPr>
              <a:t> </a:t>
            </a:r>
          </a:p>
          <a:p>
            <a:pPr marL="0" indent="0">
              <a:buNone/>
            </a:pPr>
            <a:r>
              <a:rPr lang="tr-TR" sz="2400" dirty="0">
                <a:latin typeface="Corbel" charset="0"/>
                <a:sym typeface="Wingdings" charset="0"/>
              </a:rPr>
              <a:t>	Diyet süresi? </a:t>
            </a:r>
          </a:p>
          <a:p>
            <a:r>
              <a:rPr lang="tr-TR" sz="2400" dirty="0">
                <a:latin typeface="Corbel" charset="0"/>
                <a:sym typeface="Wingdings" charset="0"/>
              </a:rPr>
              <a:t>Aralıklı diyet açımı ile yakınmalar test edilir</a:t>
            </a:r>
          </a:p>
          <a:p>
            <a:r>
              <a:rPr lang="tr-TR" sz="2400" dirty="0">
                <a:latin typeface="Corbel" charset="0"/>
                <a:sym typeface="Wingdings" charset="0"/>
              </a:rPr>
              <a:t>Artmış </a:t>
            </a:r>
            <a:r>
              <a:rPr lang="tr-TR" sz="2400" dirty="0" err="1">
                <a:latin typeface="Corbel" charset="0"/>
                <a:sym typeface="Wingdings" charset="0"/>
              </a:rPr>
              <a:t>malignite</a:t>
            </a:r>
            <a:r>
              <a:rPr lang="tr-TR" sz="2400" dirty="0">
                <a:latin typeface="Corbel" charset="0"/>
                <a:sym typeface="Wingdings" charset="0"/>
              </a:rPr>
              <a:t> riski yok. </a:t>
            </a:r>
          </a:p>
          <a:p>
            <a:r>
              <a:rPr lang="tr-TR" sz="2400" dirty="0">
                <a:latin typeface="Corbel" charset="0"/>
                <a:sym typeface="Wingdings" charset="0"/>
              </a:rPr>
              <a:t>Aile taraması gerekmez.</a:t>
            </a:r>
          </a:p>
          <a:p>
            <a:endParaRPr lang="tr-TR" sz="2400" dirty="0">
              <a:latin typeface="Corbel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0138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85C9F-845F-2543-8896-8292C93A3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682097"/>
              </p:ext>
            </p:extLst>
          </p:nvPr>
        </p:nvGraphicFramePr>
        <p:xfrm>
          <a:off x="1524000" y="0"/>
          <a:ext cx="9144000" cy="690122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4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4704">
                <a:tc>
                  <a:txBody>
                    <a:bodyPr/>
                    <a:lstStyle/>
                    <a:p>
                      <a:endParaRPr lang="tr-TR" sz="800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Çölyak Dışı </a:t>
                      </a:r>
                    </a:p>
                    <a:p>
                      <a:pPr algn="ctr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Gluten</a:t>
                      </a:r>
                      <a:r>
                        <a:rPr lang="tr-TR" sz="1800" b="1" baseline="0" dirty="0">
                          <a:solidFill>
                            <a:schemeClr val="tx1"/>
                          </a:solidFill>
                        </a:rPr>
                        <a:t> Duyarlılığı </a:t>
                      </a:r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Çölyak Hastalığı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Buğday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</a:rPr>
                        <a:t>Allerjisi</a:t>
                      </a:r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98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Laboratuvar testleri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tr-TR" sz="1800" b="1" dirty="0"/>
                        <a:t>Doku transglutaminaz,antiendomisiyal ve antideaminated gliadin peptit antikorları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498">
                <a:tc>
                  <a:txBody>
                    <a:bodyPr/>
                    <a:lstStyle/>
                    <a:p>
                      <a:r>
                        <a:rPr lang="tr-TR" sz="1800" b="1" dirty="0"/>
                        <a:t>Antigliadin antikoru (IgG)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+/-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498">
                <a:tc>
                  <a:txBody>
                    <a:bodyPr/>
                    <a:lstStyle/>
                    <a:p>
                      <a:r>
                        <a:rPr lang="tr-TR" sz="1800" b="1" dirty="0"/>
                        <a:t>HLA DQ2/DQ8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+/-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498">
                <a:tc>
                  <a:txBody>
                    <a:bodyPr/>
                    <a:lstStyle/>
                    <a:p>
                      <a:r>
                        <a:rPr lang="tr-TR" sz="1800" b="1" dirty="0"/>
                        <a:t>Buğday IgE + cilt prick testi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498">
                <a:tc>
                  <a:txBody>
                    <a:bodyPr/>
                    <a:lstStyle/>
                    <a:p>
                      <a:r>
                        <a:rPr lang="tr-TR" sz="1800" b="1" dirty="0"/>
                        <a:t>İnce barsak biyopsisi</a:t>
                      </a:r>
                      <a:r>
                        <a:rPr lang="tr-TR" sz="1800" b="1" baseline="0" dirty="0"/>
                        <a:t>nde </a:t>
                      </a:r>
                      <a:r>
                        <a:rPr lang="tr-TR" sz="1800" b="1" dirty="0"/>
                        <a:t>villöz atrofi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498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Semptom zamanlaması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Saat…… Gün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Aylar</a:t>
                      </a:r>
                      <a:r>
                        <a:rPr lang="tr-TR" sz="1800" b="1" baseline="0" dirty="0"/>
                        <a:t>……yıllar</a:t>
                      </a:r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Dakika…… Saat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498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Gastrointestinal Semptomlar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498">
                <a:tc>
                  <a:txBody>
                    <a:bodyPr/>
                    <a:lstStyle/>
                    <a:p>
                      <a:r>
                        <a:rPr lang="tr-TR" sz="1800" b="1" dirty="0"/>
                        <a:t>Karın ağrısı,kusma,ishal, kabızlık,</a:t>
                      </a:r>
                      <a:r>
                        <a:rPr lang="tr-TR" sz="1800" b="1" baseline="0" dirty="0"/>
                        <a:t> gaz</a:t>
                      </a:r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4498">
                <a:tc>
                  <a:txBody>
                    <a:bodyPr/>
                    <a:lstStyle/>
                    <a:p>
                      <a:r>
                        <a:rPr lang="tr-TR" sz="1800" b="1" dirty="0"/>
                        <a:t>Kilo alımında azalma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4498">
                <a:tc>
                  <a:txBody>
                    <a:bodyPr/>
                    <a:lstStyle/>
                    <a:p>
                      <a:r>
                        <a:rPr lang="tr-TR" sz="1800" b="1" dirty="0"/>
                        <a:t>Steatore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99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BF6457-C359-8B48-B1DC-F47D62147967}"/>
              </a:ext>
            </a:extLst>
          </p:cNvPr>
          <p:cNvGraphicFramePr>
            <a:graphicFrameLocks noGrp="1"/>
          </p:cNvGraphicFramePr>
          <p:nvPr/>
        </p:nvGraphicFramePr>
        <p:xfrm>
          <a:off x="1524002" y="116631"/>
          <a:ext cx="9143999" cy="675541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45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815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Çölyak Dışı </a:t>
                      </a:r>
                    </a:p>
                    <a:p>
                      <a:pPr algn="ctr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Gluten</a:t>
                      </a:r>
                      <a:r>
                        <a:rPr lang="tr-TR" sz="1800" b="1" baseline="0" dirty="0">
                          <a:solidFill>
                            <a:schemeClr val="tx1"/>
                          </a:solidFill>
                        </a:rPr>
                        <a:t> Duyarlılığı </a:t>
                      </a:r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Çölyak Hastalığı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Buğday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</a:rPr>
                        <a:t>Allerjisi</a:t>
                      </a:r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Barsak</a:t>
                      </a:r>
                      <a:r>
                        <a:rPr lang="tr-TR" sz="1800" b="1" baseline="0" dirty="0">
                          <a:solidFill>
                            <a:srgbClr val="FF0000"/>
                          </a:solidFill>
                        </a:rPr>
                        <a:t> Dışı Semptomlar</a:t>
                      </a:r>
                      <a:endParaRPr lang="tr-T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r>
                        <a:rPr lang="tr-TR" sz="1800" b="1" dirty="0"/>
                        <a:t>Puberte gecikmesi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r>
                        <a:rPr lang="tr-TR" sz="1800" b="1" dirty="0"/>
                        <a:t>Lineer büyüme gecikmesi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/>
                        <a:t>Eklem ağrısı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r>
                        <a:rPr lang="tr-TR" sz="1800" b="1" dirty="0"/>
                        <a:t>Dermatitis herpetiformis döküntüsü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r>
                        <a:rPr lang="tr-TR" sz="1800" b="1" dirty="0"/>
                        <a:t>Egzema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r>
                        <a:rPr lang="tr-TR" sz="1800" b="1" dirty="0"/>
                        <a:t>Kurdeşen, Anjioödem, anaflaksi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r>
                        <a:rPr lang="tr-TR" sz="1800" b="1" dirty="0"/>
                        <a:t>Yorgunluk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r>
                        <a:rPr lang="tr-TR" sz="1800" b="1" dirty="0"/>
                        <a:t>Zihin</a:t>
                      </a:r>
                      <a:r>
                        <a:rPr lang="tr-TR" sz="1800" b="1" baseline="0" dirty="0"/>
                        <a:t> bulanıklığı</a:t>
                      </a:r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r>
                        <a:rPr lang="tr-TR" sz="1800" b="1" dirty="0"/>
                        <a:t>Ekstremitelerde uyuşma, karıncalanma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r>
                        <a:rPr lang="tr-TR" sz="1800" b="1" dirty="0"/>
                        <a:t>Davranış değişiklikleri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Solunum Semtomları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03176">
                <a:tc>
                  <a:txBody>
                    <a:bodyPr/>
                    <a:lstStyle/>
                    <a:p>
                      <a:r>
                        <a:rPr lang="tr-TR" sz="1800" b="1" dirty="0"/>
                        <a:t>Astım,</a:t>
                      </a:r>
                      <a:r>
                        <a:rPr lang="tr-TR" sz="1800" b="1" baseline="0" dirty="0"/>
                        <a:t> öksürük, postnazal akıntı, boğaz temizleme</a:t>
                      </a:r>
                      <a:endParaRPr lang="tr-TR" sz="1800" b="1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/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71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3035301" y="1905000"/>
            <a:ext cx="874713" cy="6921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tr-TR" sz="1606" b="1" dirty="0" err="1">
                <a:solidFill>
                  <a:srgbClr val="FFFFFF"/>
                </a:solidFill>
                <a:latin typeface="Corbel"/>
              </a:rPr>
              <a:t>Glutensiz</a:t>
            </a:r>
            <a:r>
              <a:rPr lang="tr-TR" sz="1606" b="1" dirty="0">
                <a:solidFill>
                  <a:srgbClr val="FFFFFF"/>
                </a:solidFill>
                <a:latin typeface="Corbel"/>
              </a:rPr>
              <a:t> </a:t>
            </a:r>
            <a:br>
              <a:rPr lang="tr-TR" sz="1606" b="1" dirty="0">
                <a:solidFill>
                  <a:srgbClr val="FFFFFF"/>
                </a:solidFill>
                <a:latin typeface="Corbel"/>
              </a:rPr>
            </a:br>
            <a:r>
              <a:rPr lang="tr-TR" sz="1606" b="1" dirty="0">
                <a:solidFill>
                  <a:srgbClr val="FFFFFF"/>
                </a:solidFill>
                <a:latin typeface="Corbel"/>
              </a:rPr>
              <a:t>diyetle </a:t>
            </a:r>
          </a:p>
          <a:p>
            <a:pPr>
              <a:lnSpc>
                <a:spcPts val="1800"/>
              </a:lnSpc>
              <a:defRPr/>
            </a:pPr>
            <a:endParaRPr lang="tr-TR" sz="1606" b="1" dirty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844801" y="2362200"/>
            <a:ext cx="1255713" cy="6921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tabLst>
                <a:tab pos="21590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2159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2159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2159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2159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tr-TR" sz="1600" b="1">
                <a:solidFill>
                  <a:srgbClr val="FFFFFF"/>
                </a:solidFill>
                <a:latin typeface="Corbel" charset="0"/>
              </a:rPr>
              <a:t>yakınmalarda </a:t>
            </a:r>
            <a:br>
              <a:rPr lang="tr-TR" sz="1600" b="1">
                <a:solidFill>
                  <a:srgbClr val="FFFFFF"/>
                </a:solidFill>
                <a:latin typeface="Corbel" charset="0"/>
              </a:rPr>
            </a:br>
            <a:r>
              <a:rPr lang="tr-TR" sz="1600" b="1">
                <a:solidFill>
                  <a:srgbClr val="FFFFFF"/>
                </a:solidFill>
                <a:latin typeface="Corbel" charset="0"/>
              </a:rPr>
              <a:t>	düzelme </a:t>
            </a:r>
          </a:p>
          <a:p>
            <a:pPr>
              <a:lnSpc>
                <a:spcPts val="1800"/>
              </a:lnSpc>
            </a:pPr>
            <a:endParaRPr lang="tr-TR" sz="1600" b="1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362701" y="3175000"/>
            <a:ext cx="2397125" cy="1384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3600"/>
              </a:lnSpc>
            </a:pPr>
            <a:r>
              <a:rPr lang="tr-TR" sz="3200" b="1" dirty="0">
                <a:solidFill>
                  <a:srgbClr val="FFFFFF"/>
                </a:solidFill>
                <a:latin typeface="Corbel" charset="0"/>
              </a:rPr>
              <a:t>ÇÖLYAK DIŞI </a:t>
            </a:r>
            <a:br>
              <a:rPr lang="tr-TR" sz="3200" b="1" dirty="0">
                <a:solidFill>
                  <a:srgbClr val="FFFFFF"/>
                </a:solidFill>
                <a:latin typeface="Corbel" charset="0"/>
              </a:rPr>
            </a:br>
            <a:r>
              <a:rPr lang="tr-TR" sz="3200" b="1" dirty="0">
                <a:solidFill>
                  <a:srgbClr val="FFFFFF"/>
                </a:solidFill>
                <a:latin typeface="Corbel" charset="0"/>
              </a:rPr>
              <a:t>GLUTEN </a:t>
            </a:r>
          </a:p>
          <a:p>
            <a:pPr>
              <a:lnSpc>
                <a:spcPts val="3600"/>
              </a:lnSpc>
            </a:pPr>
            <a:endParaRPr lang="tr-TR" sz="3200" b="1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311900" y="4076700"/>
            <a:ext cx="2484438" cy="8969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3500"/>
              </a:lnSpc>
            </a:pPr>
            <a:r>
              <a:rPr lang="tr-TR" sz="3200" b="1">
                <a:solidFill>
                  <a:srgbClr val="FFFFFF"/>
                </a:solidFill>
                <a:latin typeface="Corbel" charset="0"/>
              </a:rPr>
              <a:t>DUYARLILIĞI </a:t>
            </a:r>
          </a:p>
          <a:p>
            <a:pPr>
              <a:lnSpc>
                <a:spcPts val="3500"/>
              </a:lnSpc>
            </a:pPr>
            <a:endParaRPr lang="tr-TR" sz="3200" b="1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060700" y="4800600"/>
            <a:ext cx="808038" cy="4651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tr-TR" sz="1608" b="1">
                <a:solidFill>
                  <a:srgbClr val="FFFFFF"/>
                </a:solidFill>
                <a:latin typeface="Corbel"/>
              </a:rPr>
              <a:t>Glutenin </a:t>
            </a:r>
          </a:p>
          <a:p>
            <a:pPr>
              <a:lnSpc>
                <a:spcPts val="1800"/>
              </a:lnSpc>
              <a:defRPr/>
            </a:pPr>
            <a:endParaRPr lang="tr-TR">
              <a:latin typeface="Verdana" panose="020B0604030504040204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162300" y="5041901"/>
            <a:ext cx="604838" cy="4429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tr-TR" sz="1606" b="1">
                <a:solidFill>
                  <a:srgbClr val="FFFFFF"/>
                </a:solidFill>
                <a:latin typeface="Corbel"/>
              </a:rPr>
              <a:t>diyete </a:t>
            </a:r>
          </a:p>
          <a:p>
            <a:pPr>
              <a:lnSpc>
                <a:spcPts val="1700"/>
              </a:lnSpc>
              <a:defRPr/>
            </a:pPr>
            <a:endParaRPr lang="tr-TR">
              <a:latin typeface="Verdana" panose="020B0604030504040204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870201" y="5257800"/>
            <a:ext cx="1198563" cy="871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indent="122238">
              <a:tabLst>
                <a:tab pos="279400" algn="l"/>
              </a:tabLs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2794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2794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2794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2794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tr-TR" sz="1600" b="1">
                <a:solidFill>
                  <a:srgbClr val="FFFFFF"/>
                </a:solidFill>
                <a:latin typeface="Corbel" charset="0"/>
              </a:rPr>
              <a:t>girmesi ile </a:t>
            </a:r>
            <a:br>
              <a:rPr lang="tr-TR" sz="1600" b="1">
                <a:solidFill>
                  <a:srgbClr val="FFFFFF"/>
                </a:solidFill>
                <a:latin typeface="Corbel" charset="0"/>
              </a:rPr>
            </a:br>
            <a:r>
              <a:rPr lang="tr-TR" sz="1600" b="1">
                <a:solidFill>
                  <a:srgbClr val="FFFFFF"/>
                </a:solidFill>
                <a:latin typeface="Corbel" charset="0"/>
              </a:rPr>
              <a:t>yakınmaların </a:t>
            </a:r>
            <a:br>
              <a:rPr lang="tr-TR" sz="1600" b="1">
                <a:solidFill>
                  <a:srgbClr val="FFFFFF"/>
                </a:solidFill>
                <a:latin typeface="Corbel" charset="0"/>
              </a:rPr>
            </a:br>
            <a:r>
              <a:rPr lang="tr-TR" sz="1600" b="1">
                <a:solidFill>
                  <a:srgbClr val="FFFFFF"/>
                </a:solidFill>
                <a:latin typeface="Corbel" charset="0"/>
              </a:rPr>
              <a:t>	ortaya </a:t>
            </a:r>
          </a:p>
          <a:p>
            <a:pPr>
              <a:lnSpc>
                <a:spcPts val="1700"/>
              </a:lnSpc>
            </a:pPr>
            <a:endParaRPr lang="tr-TR" sz="1600" b="1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111501" y="5943601"/>
            <a:ext cx="708025" cy="4365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tr-TR" sz="1600" b="1">
                <a:solidFill>
                  <a:srgbClr val="FFFFFF"/>
                </a:solidFill>
                <a:latin typeface="Corbel" charset="0"/>
              </a:rPr>
              <a:t>çıkması </a:t>
            </a:r>
          </a:p>
          <a:p>
            <a:pPr>
              <a:lnSpc>
                <a:spcPts val="1700"/>
              </a:lnSpc>
            </a:pPr>
            <a:endParaRPr lang="tr-TR" sz="1600" b="1">
              <a:solidFill>
                <a:srgbClr val="FFFFFF"/>
              </a:solidFill>
              <a:latin typeface="Corbe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A0BAD1-2F5A-944E-9B1D-7738F77AA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337" y="0"/>
            <a:ext cx="806532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F465BF-4F58-7D44-82D3-CE5EDFE8DAAB}"/>
              </a:ext>
            </a:extLst>
          </p:cNvPr>
          <p:cNvSpPr/>
          <p:nvPr/>
        </p:nvSpPr>
        <p:spPr>
          <a:xfrm>
            <a:off x="7536623" y="6550223"/>
            <a:ext cx="4655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0" strike="noStrike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World J Gastroenterol</a:t>
            </a:r>
            <a:r>
              <a:rPr lang="en-US" sz="1400" b="0" i="0" strike="noStrike" dirty="0">
                <a:effectLst/>
                <a:latin typeface="arial" panose="020B0604020202020204" pitchFamily="34" charset="0"/>
              </a:rPr>
              <a:t>. 2017 Oct 28; 23(40): 7201–7210.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6676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3289-4EBD-764B-AA04-31AB32EB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NCGS-</a:t>
            </a:r>
            <a:r>
              <a:rPr lang="en-US" b="1" dirty="0" err="1"/>
              <a:t>diyet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994D9-7C18-8C4C-830D-414E7BFF7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369" y="2115117"/>
            <a:ext cx="6586489" cy="4600008"/>
          </a:xfrm>
        </p:spPr>
        <p:txBody>
          <a:bodyPr>
            <a:noAutofit/>
          </a:bodyPr>
          <a:lstStyle/>
          <a:p>
            <a:r>
              <a:rPr lang="en-US" b="1" dirty="0"/>
              <a:t>Diploid </a:t>
            </a:r>
            <a:r>
              <a:rPr lang="en-US" b="1" dirty="0" err="1"/>
              <a:t>buğdaylar</a:t>
            </a:r>
            <a:r>
              <a:rPr lang="en-US" b="1" dirty="0"/>
              <a:t>-einkorn</a:t>
            </a:r>
          </a:p>
          <a:p>
            <a:pPr marL="0" indent="0">
              <a:buNone/>
            </a:pPr>
            <a:r>
              <a:rPr lang="en-US" b="1" dirty="0"/>
              <a:t>	wheat </a:t>
            </a:r>
            <a:r>
              <a:rPr lang="en-US" b="1" dirty="0" err="1"/>
              <a:t>monococcum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dirty="0" err="1"/>
              <a:t>siyez</a:t>
            </a:r>
            <a:r>
              <a:rPr lang="en-US" dirty="0"/>
              <a:t> (2n=14)</a:t>
            </a:r>
          </a:p>
          <a:p>
            <a:r>
              <a:rPr lang="en-US" b="1" dirty="0"/>
              <a:t>Tritordeum</a:t>
            </a:r>
            <a:r>
              <a:rPr lang="en-US" dirty="0"/>
              <a:t>- durum </a:t>
            </a:r>
            <a:r>
              <a:rPr lang="en-US" dirty="0" err="1"/>
              <a:t>buğday</a:t>
            </a:r>
            <a:r>
              <a:rPr lang="en-US" dirty="0"/>
              <a:t> (</a:t>
            </a:r>
            <a:r>
              <a:rPr lang="en-US" i="1" dirty="0"/>
              <a:t>Triticum durum</a:t>
            </a:r>
            <a:r>
              <a:rPr lang="en-US" dirty="0"/>
              <a:t>) –</a:t>
            </a:r>
            <a:r>
              <a:rPr lang="en-US" dirty="0" err="1"/>
              <a:t>arpa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tahıl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%60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sindirilmeyen</a:t>
            </a:r>
            <a:r>
              <a:rPr lang="en-US" dirty="0"/>
              <a:t> gluten </a:t>
            </a:r>
          </a:p>
          <a:p>
            <a:pPr marL="0" indent="0">
              <a:buNone/>
            </a:pPr>
            <a:r>
              <a:rPr lang="en-US" b="1" dirty="0" err="1"/>
              <a:t>Yulaf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CRISPR/Cas9 gen editing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buğday</a:t>
            </a:r>
            <a:r>
              <a:rPr lang="en-US" dirty="0"/>
              <a:t> </a:t>
            </a:r>
            <a:r>
              <a:rPr lang="en-US" dirty="0" err="1"/>
              <a:t>üretimi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98A7C-A9A9-4337-8BB8-4060B4125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5" r="3183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EA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6C27176-9033-9F4B-8A6D-A80649F56B79}"/>
              </a:ext>
            </a:extLst>
          </p:cNvPr>
          <p:cNvSpPr/>
          <p:nvPr/>
        </p:nvSpPr>
        <p:spPr>
          <a:xfrm>
            <a:off x="10164095" y="6607403"/>
            <a:ext cx="18405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effectLst/>
                <a:latin typeface="ScalaSansPro"/>
              </a:rPr>
              <a:t>Mol. </a:t>
            </a:r>
            <a:r>
              <a:rPr lang="en-US" sz="800" i="1" dirty="0" err="1">
                <a:effectLst/>
                <a:latin typeface="ScalaSansPro"/>
              </a:rPr>
              <a:t>Nutr</a:t>
            </a:r>
            <a:r>
              <a:rPr lang="en-US" sz="800" i="1" dirty="0">
                <a:effectLst/>
                <a:latin typeface="ScalaSansPro"/>
              </a:rPr>
              <a:t>. Food Res. </a:t>
            </a:r>
            <a:r>
              <a:rPr lang="en-US" sz="800" b="1" dirty="0">
                <a:effectLst/>
                <a:latin typeface="ScalaSansPro"/>
              </a:rPr>
              <a:t>2018</a:t>
            </a:r>
            <a:r>
              <a:rPr lang="en-US" sz="800" dirty="0">
                <a:effectLst/>
                <a:latin typeface="ScalaSansPro"/>
              </a:rPr>
              <a:t>, 62, 1700854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75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1843910" y="466412"/>
            <a:ext cx="4325751" cy="163873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3200" dirty="0"/>
              <a:t>DİYET DIŞI TEDAVİ???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Oral </a:t>
            </a:r>
            <a:r>
              <a:rPr lang="en-US" sz="3000" b="1" dirty="0" err="1"/>
              <a:t>Enzim</a:t>
            </a:r>
            <a:r>
              <a:rPr lang="en-US" sz="3000" b="1" dirty="0"/>
              <a:t>  </a:t>
            </a:r>
            <a:r>
              <a:rPr lang="en-US" sz="3000" b="1" dirty="0" err="1"/>
              <a:t>tedavisi</a:t>
            </a:r>
            <a:r>
              <a:rPr lang="en-US" sz="3000" b="1" dirty="0"/>
              <a:t> ?</a:t>
            </a:r>
            <a:endParaRPr lang="en-US" sz="3000" dirty="0"/>
          </a:p>
        </p:txBody>
      </p:sp>
      <p:grpSp>
        <p:nvGrpSpPr>
          <p:cNvPr id="5" name="Group 4"/>
          <p:cNvGrpSpPr/>
          <p:nvPr/>
        </p:nvGrpSpPr>
        <p:grpSpPr>
          <a:xfrm>
            <a:off x="6739269" y="466412"/>
            <a:ext cx="2788430" cy="2865996"/>
            <a:chOff x="-507943" y="0"/>
            <a:chExt cx="5454467" cy="4841631"/>
          </a:xfrm>
        </p:grpSpPr>
        <p:sp>
          <p:nvSpPr>
            <p:cNvPr id="6" name="Freeform 5"/>
            <p:cNvSpPr/>
            <p:nvPr/>
          </p:nvSpPr>
          <p:spPr>
            <a:xfrm>
              <a:off x="1104900" y="542925"/>
              <a:ext cx="3841624" cy="4298706"/>
            </a:xfrm>
            <a:custGeom>
              <a:avLst/>
              <a:gdLst>
                <a:gd name="connsiteX0" fmla="*/ 886046 w 2271823"/>
                <a:gd name="connsiteY0" fmla="*/ 26581 h 2518144"/>
                <a:gd name="connsiteX1" fmla="*/ 907311 w 2271823"/>
                <a:gd name="connsiteY1" fmla="*/ 249865 h 2518144"/>
                <a:gd name="connsiteX2" fmla="*/ 960474 w 2271823"/>
                <a:gd name="connsiteY2" fmla="*/ 366823 h 2518144"/>
                <a:gd name="connsiteX3" fmla="*/ 1003004 w 2271823"/>
                <a:gd name="connsiteY3" fmla="*/ 483781 h 2518144"/>
                <a:gd name="connsiteX4" fmla="*/ 1066800 w 2271823"/>
                <a:gd name="connsiteY4" fmla="*/ 632637 h 2518144"/>
                <a:gd name="connsiteX5" fmla="*/ 1119963 w 2271823"/>
                <a:gd name="connsiteY5" fmla="*/ 675167 h 2518144"/>
                <a:gd name="connsiteX6" fmla="*/ 1226288 w 2271823"/>
                <a:gd name="connsiteY6" fmla="*/ 611372 h 2518144"/>
                <a:gd name="connsiteX7" fmla="*/ 1290084 w 2271823"/>
                <a:gd name="connsiteY7" fmla="*/ 526311 h 2518144"/>
                <a:gd name="connsiteX8" fmla="*/ 1353879 w 2271823"/>
                <a:gd name="connsiteY8" fmla="*/ 430618 h 2518144"/>
                <a:gd name="connsiteX9" fmla="*/ 1460204 w 2271823"/>
                <a:gd name="connsiteY9" fmla="*/ 377456 h 2518144"/>
                <a:gd name="connsiteX10" fmla="*/ 1577163 w 2271823"/>
                <a:gd name="connsiteY10" fmla="*/ 345558 h 2518144"/>
                <a:gd name="connsiteX11" fmla="*/ 1672856 w 2271823"/>
                <a:gd name="connsiteY11" fmla="*/ 345558 h 2518144"/>
                <a:gd name="connsiteX12" fmla="*/ 1821711 w 2271823"/>
                <a:gd name="connsiteY12" fmla="*/ 356190 h 2518144"/>
                <a:gd name="connsiteX13" fmla="*/ 1917404 w 2271823"/>
                <a:gd name="connsiteY13" fmla="*/ 388088 h 2518144"/>
                <a:gd name="connsiteX14" fmla="*/ 2013097 w 2271823"/>
                <a:gd name="connsiteY14" fmla="*/ 441251 h 2518144"/>
                <a:gd name="connsiteX15" fmla="*/ 2119423 w 2271823"/>
                <a:gd name="connsiteY15" fmla="*/ 526311 h 2518144"/>
                <a:gd name="connsiteX16" fmla="*/ 2161953 w 2271823"/>
                <a:gd name="connsiteY16" fmla="*/ 579474 h 2518144"/>
                <a:gd name="connsiteX17" fmla="*/ 2225749 w 2271823"/>
                <a:gd name="connsiteY17" fmla="*/ 696432 h 2518144"/>
                <a:gd name="connsiteX18" fmla="*/ 2247014 w 2271823"/>
                <a:gd name="connsiteY18" fmla="*/ 792125 h 2518144"/>
                <a:gd name="connsiteX19" fmla="*/ 2268279 w 2271823"/>
                <a:gd name="connsiteY19" fmla="*/ 887818 h 2518144"/>
                <a:gd name="connsiteX20" fmla="*/ 2268279 w 2271823"/>
                <a:gd name="connsiteY20" fmla="*/ 1111102 h 2518144"/>
                <a:gd name="connsiteX21" fmla="*/ 2247014 w 2271823"/>
                <a:gd name="connsiteY21" fmla="*/ 1217428 h 2518144"/>
                <a:gd name="connsiteX22" fmla="*/ 2193851 w 2271823"/>
                <a:gd name="connsiteY22" fmla="*/ 1440711 h 2518144"/>
                <a:gd name="connsiteX23" fmla="*/ 2119423 w 2271823"/>
                <a:gd name="connsiteY23" fmla="*/ 1663995 h 2518144"/>
                <a:gd name="connsiteX24" fmla="*/ 2034363 w 2271823"/>
                <a:gd name="connsiteY24" fmla="*/ 1940442 h 2518144"/>
                <a:gd name="connsiteX25" fmla="*/ 1938670 w 2271823"/>
                <a:gd name="connsiteY25" fmla="*/ 2153093 h 2518144"/>
                <a:gd name="connsiteX26" fmla="*/ 1779181 w 2271823"/>
                <a:gd name="connsiteY26" fmla="*/ 2344479 h 2518144"/>
                <a:gd name="connsiteX27" fmla="*/ 1587795 w 2271823"/>
                <a:gd name="connsiteY27" fmla="*/ 2429539 h 2518144"/>
                <a:gd name="connsiteX28" fmla="*/ 1247553 w 2271823"/>
                <a:gd name="connsiteY28" fmla="*/ 2503967 h 2518144"/>
                <a:gd name="connsiteX29" fmla="*/ 1024270 w 2271823"/>
                <a:gd name="connsiteY29" fmla="*/ 2514600 h 2518144"/>
                <a:gd name="connsiteX30" fmla="*/ 715925 w 2271823"/>
                <a:gd name="connsiteY30" fmla="*/ 2503967 h 2518144"/>
                <a:gd name="connsiteX31" fmla="*/ 588335 w 2271823"/>
                <a:gd name="connsiteY31" fmla="*/ 2429539 h 2518144"/>
                <a:gd name="connsiteX32" fmla="*/ 492642 w 2271823"/>
                <a:gd name="connsiteY32" fmla="*/ 2291316 h 2518144"/>
                <a:gd name="connsiteX33" fmla="*/ 365051 w 2271823"/>
                <a:gd name="connsiteY33" fmla="*/ 2089297 h 2518144"/>
                <a:gd name="connsiteX34" fmla="*/ 333153 w 2271823"/>
                <a:gd name="connsiteY34" fmla="*/ 1982972 h 2518144"/>
                <a:gd name="connsiteX35" fmla="*/ 269358 w 2271823"/>
                <a:gd name="connsiteY35" fmla="*/ 1961707 h 2518144"/>
                <a:gd name="connsiteX36" fmla="*/ 216195 w 2271823"/>
                <a:gd name="connsiteY36" fmla="*/ 2046767 h 2518144"/>
                <a:gd name="connsiteX37" fmla="*/ 173665 w 2271823"/>
                <a:gd name="connsiteY37" fmla="*/ 2131828 h 2518144"/>
                <a:gd name="connsiteX38" fmla="*/ 173665 w 2271823"/>
                <a:gd name="connsiteY38" fmla="*/ 2195623 h 2518144"/>
                <a:gd name="connsiteX39" fmla="*/ 120502 w 2271823"/>
                <a:gd name="connsiteY39" fmla="*/ 2068032 h 2518144"/>
                <a:gd name="connsiteX40" fmla="*/ 35442 w 2271823"/>
                <a:gd name="connsiteY40" fmla="*/ 2014870 h 2518144"/>
                <a:gd name="connsiteX41" fmla="*/ 3544 w 2271823"/>
                <a:gd name="connsiteY41" fmla="*/ 2025502 h 2518144"/>
                <a:gd name="connsiteX42" fmla="*/ 56707 w 2271823"/>
                <a:gd name="connsiteY42" fmla="*/ 1802218 h 2518144"/>
                <a:gd name="connsiteX43" fmla="*/ 141767 w 2271823"/>
                <a:gd name="connsiteY43" fmla="*/ 1727790 h 2518144"/>
                <a:gd name="connsiteX44" fmla="*/ 290623 w 2271823"/>
                <a:gd name="connsiteY44" fmla="*/ 1663995 h 2518144"/>
                <a:gd name="connsiteX45" fmla="*/ 450111 w 2271823"/>
                <a:gd name="connsiteY45" fmla="*/ 1738423 h 2518144"/>
                <a:gd name="connsiteX46" fmla="*/ 535172 w 2271823"/>
                <a:gd name="connsiteY46" fmla="*/ 1866014 h 2518144"/>
                <a:gd name="connsiteX47" fmla="*/ 630865 w 2271823"/>
                <a:gd name="connsiteY47" fmla="*/ 1929809 h 2518144"/>
                <a:gd name="connsiteX48" fmla="*/ 811618 w 2271823"/>
                <a:gd name="connsiteY48" fmla="*/ 1951074 h 2518144"/>
                <a:gd name="connsiteX49" fmla="*/ 1034902 w 2271823"/>
                <a:gd name="connsiteY49" fmla="*/ 1887279 h 2518144"/>
                <a:gd name="connsiteX50" fmla="*/ 1151860 w 2271823"/>
                <a:gd name="connsiteY50" fmla="*/ 1759688 h 2518144"/>
                <a:gd name="connsiteX51" fmla="*/ 1194391 w 2271823"/>
                <a:gd name="connsiteY51" fmla="*/ 1568302 h 2518144"/>
                <a:gd name="connsiteX52" fmla="*/ 1205023 w 2271823"/>
                <a:gd name="connsiteY52" fmla="*/ 1408814 h 2518144"/>
                <a:gd name="connsiteX53" fmla="*/ 1173125 w 2271823"/>
                <a:gd name="connsiteY53" fmla="*/ 1217428 h 2518144"/>
                <a:gd name="connsiteX54" fmla="*/ 1141228 w 2271823"/>
                <a:gd name="connsiteY54" fmla="*/ 1089837 h 2518144"/>
                <a:gd name="connsiteX55" fmla="*/ 1088065 w 2271823"/>
                <a:gd name="connsiteY55" fmla="*/ 972879 h 2518144"/>
                <a:gd name="connsiteX56" fmla="*/ 917944 w 2271823"/>
                <a:gd name="connsiteY56" fmla="*/ 887818 h 2518144"/>
                <a:gd name="connsiteX57" fmla="*/ 790353 w 2271823"/>
                <a:gd name="connsiteY57" fmla="*/ 792125 h 2518144"/>
                <a:gd name="connsiteX58" fmla="*/ 715925 w 2271823"/>
                <a:gd name="connsiteY58" fmla="*/ 696432 h 2518144"/>
                <a:gd name="connsiteX59" fmla="*/ 652130 w 2271823"/>
                <a:gd name="connsiteY59" fmla="*/ 526311 h 2518144"/>
                <a:gd name="connsiteX60" fmla="*/ 598967 w 2271823"/>
                <a:gd name="connsiteY60" fmla="*/ 292395 h 2518144"/>
                <a:gd name="connsiteX61" fmla="*/ 577702 w 2271823"/>
                <a:gd name="connsiteY61" fmla="*/ 175437 h 2518144"/>
                <a:gd name="connsiteX62" fmla="*/ 673395 w 2271823"/>
                <a:gd name="connsiteY62" fmla="*/ 207335 h 2518144"/>
                <a:gd name="connsiteX63" fmla="*/ 800986 w 2271823"/>
                <a:gd name="connsiteY63" fmla="*/ 164804 h 2518144"/>
                <a:gd name="connsiteX64" fmla="*/ 832884 w 2271823"/>
                <a:gd name="connsiteY64" fmla="*/ 90377 h 2518144"/>
                <a:gd name="connsiteX65" fmla="*/ 886046 w 2271823"/>
                <a:gd name="connsiteY65" fmla="*/ 26581 h 251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271823" h="2518144">
                  <a:moveTo>
                    <a:pt x="886046" y="26581"/>
                  </a:moveTo>
                  <a:cubicBezTo>
                    <a:pt x="898450" y="53162"/>
                    <a:pt x="894906" y="193158"/>
                    <a:pt x="907311" y="249865"/>
                  </a:cubicBezTo>
                  <a:cubicBezTo>
                    <a:pt x="919716" y="306572"/>
                    <a:pt x="944525" y="327837"/>
                    <a:pt x="960474" y="366823"/>
                  </a:cubicBezTo>
                  <a:cubicBezTo>
                    <a:pt x="976423" y="405809"/>
                    <a:pt x="985283" y="439479"/>
                    <a:pt x="1003004" y="483781"/>
                  </a:cubicBezTo>
                  <a:cubicBezTo>
                    <a:pt x="1020725" y="528083"/>
                    <a:pt x="1047307" y="600739"/>
                    <a:pt x="1066800" y="632637"/>
                  </a:cubicBezTo>
                  <a:cubicBezTo>
                    <a:pt x="1086293" y="664535"/>
                    <a:pt x="1093382" y="678711"/>
                    <a:pt x="1119963" y="675167"/>
                  </a:cubicBezTo>
                  <a:cubicBezTo>
                    <a:pt x="1146544" y="671623"/>
                    <a:pt x="1197934" y="636181"/>
                    <a:pt x="1226288" y="611372"/>
                  </a:cubicBezTo>
                  <a:cubicBezTo>
                    <a:pt x="1254642" y="586563"/>
                    <a:pt x="1268819" y="556437"/>
                    <a:pt x="1290084" y="526311"/>
                  </a:cubicBezTo>
                  <a:cubicBezTo>
                    <a:pt x="1311349" y="496185"/>
                    <a:pt x="1325526" y="455427"/>
                    <a:pt x="1353879" y="430618"/>
                  </a:cubicBezTo>
                  <a:cubicBezTo>
                    <a:pt x="1382232" y="405809"/>
                    <a:pt x="1422990" y="391633"/>
                    <a:pt x="1460204" y="377456"/>
                  </a:cubicBezTo>
                  <a:cubicBezTo>
                    <a:pt x="1497418" y="363279"/>
                    <a:pt x="1541721" y="350874"/>
                    <a:pt x="1577163" y="345558"/>
                  </a:cubicBezTo>
                  <a:cubicBezTo>
                    <a:pt x="1612605" y="340242"/>
                    <a:pt x="1632098" y="343786"/>
                    <a:pt x="1672856" y="345558"/>
                  </a:cubicBezTo>
                  <a:cubicBezTo>
                    <a:pt x="1713614" y="347330"/>
                    <a:pt x="1780953" y="349102"/>
                    <a:pt x="1821711" y="356190"/>
                  </a:cubicBezTo>
                  <a:cubicBezTo>
                    <a:pt x="1862469" y="363278"/>
                    <a:pt x="1885506" y="373911"/>
                    <a:pt x="1917404" y="388088"/>
                  </a:cubicBezTo>
                  <a:cubicBezTo>
                    <a:pt x="1949302" y="402265"/>
                    <a:pt x="1979427" y="418214"/>
                    <a:pt x="2013097" y="441251"/>
                  </a:cubicBezTo>
                  <a:cubicBezTo>
                    <a:pt x="2046767" y="464288"/>
                    <a:pt x="2094614" y="503274"/>
                    <a:pt x="2119423" y="526311"/>
                  </a:cubicBezTo>
                  <a:cubicBezTo>
                    <a:pt x="2144232" y="549348"/>
                    <a:pt x="2144232" y="551121"/>
                    <a:pt x="2161953" y="579474"/>
                  </a:cubicBezTo>
                  <a:cubicBezTo>
                    <a:pt x="2179674" y="607828"/>
                    <a:pt x="2211572" y="660990"/>
                    <a:pt x="2225749" y="696432"/>
                  </a:cubicBezTo>
                  <a:cubicBezTo>
                    <a:pt x="2239926" y="731874"/>
                    <a:pt x="2247014" y="792125"/>
                    <a:pt x="2247014" y="792125"/>
                  </a:cubicBezTo>
                  <a:cubicBezTo>
                    <a:pt x="2254102" y="824023"/>
                    <a:pt x="2264735" y="834655"/>
                    <a:pt x="2268279" y="887818"/>
                  </a:cubicBezTo>
                  <a:cubicBezTo>
                    <a:pt x="2271823" y="940981"/>
                    <a:pt x="2271823" y="1056167"/>
                    <a:pt x="2268279" y="1111102"/>
                  </a:cubicBezTo>
                  <a:cubicBezTo>
                    <a:pt x="2264735" y="1166037"/>
                    <a:pt x="2259419" y="1162493"/>
                    <a:pt x="2247014" y="1217428"/>
                  </a:cubicBezTo>
                  <a:cubicBezTo>
                    <a:pt x="2234609" y="1272363"/>
                    <a:pt x="2215116" y="1366283"/>
                    <a:pt x="2193851" y="1440711"/>
                  </a:cubicBezTo>
                  <a:cubicBezTo>
                    <a:pt x="2172586" y="1515139"/>
                    <a:pt x="2146004" y="1580707"/>
                    <a:pt x="2119423" y="1663995"/>
                  </a:cubicBezTo>
                  <a:cubicBezTo>
                    <a:pt x="2092842" y="1747284"/>
                    <a:pt x="2064489" y="1858926"/>
                    <a:pt x="2034363" y="1940442"/>
                  </a:cubicBezTo>
                  <a:cubicBezTo>
                    <a:pt x="2004238" y="2021958"/>
                    <a:pt x="1981200" y="2085754"/>
                    <a:pt x="1938670" y="2153093"/>
                  </a:cubicBezTo>
                  <a:cubicBezTo>
                    <a:pt x="1896140" y="2220432"/>
                    <a:pt x="1837660" y="2298405"/>
                    <a:pt x="1779181" y="2344479"/>
                  </a:cubicBezTo>
                  <a:cubicBezTo>
                    <a:pt x="1720702" y="2390553"/>
                    <a:pt x="1676400" y="2402958"/>
                    <a:pt x="1587795" y="2429539"/>
                  </a:cubicBezTo>
                  <a:cubicBezTo>
                    <a:pt x="1499190" y="2456120"/>
                    <a:pt x="1341474" y="2489790"/>
                    <a:pt x="1247553" y="2503967"/>
                  </a:cubicBezTo>
                  <a:cubicBezTo>
                    <a:pt x="1153632" y="2518144"/>
                    <a:pt x="1112875" y="2514600"/>
                    <a:pt x="1024270" y="2514600"/>
                  </a:cubicBezTo>
                  <a:cubicBezTo>
                    <a:pt x="935665" y="2514600"/>
                    <a:pt x="788581" y="2518144"/>
                    <a:pt x="715925" y="2503967"/>
                  </a:cubicBezTo>
                  <a:cubicBezTo>
                    <a:pt x="643269" y="2489790"/>
                    <a:pt x="625549" y="2464981"/>
                    <a:pt x="588335" y="2429539"/>
                  </a:cubicBezTo>
                  <a:cubicBezTo>
                    <a:pt x="551121" y="2394097"/>
                    <a:pt x="529856" y="2348023"/>
                    <a:pt x="492642" y="2291316"/>
                  </a:cubicBezTo>
                  <a:cubicBezTo>
                    <a:pt x="455428" y="2234609"/>
                    <a:pt x="391632" y="2140688"/>
                    <a:pt x="365051" y="2089297"/>
                  </a:cubicBezTo>
                  <a:cubicBezTo>
                    <a:pt x="338470" y="2037906"/>
                    <a:pt x="349102" y="2004237"/>
                    <a:pt x="333153" y="1982972"/>
                  </a:cubicBezTo>
                  <a:cubicBezTo>
                    <a:pt x="317204" y="1961707"/>
                    <a:pt x="288851" y="1951075"/>
                    <a:pt x="269358" y="1961707"/>
                  </a:cubicBezTo>
                  <a:cubicBezTo>
                    <a:pt x="249865" y="1972339"/>
                    <a:pt x="232144" y="2018414"/>
                    <a:pt x="216195" y="2046767"/>
                  </a:cubicBezTo>
                  <a:cubicBezTo>
                    <a:pt x="200246" y="2075120"/>
                    <a:pt x="180753" y="2107019"/>
                    <a:pt x="173665" y="2131828"/>
                  </a:cubicBezTo>
                  <a:cubicBezTo>
                    <a:pt x="166577" y="2156637"/>
                    <a:pt x="182525" y="2206256"/>
                    <a:pt x="173665" y="2195623"/>
                  </a:cubicBezTo>
                  <a:cubicBezTo>
                    <a:pt x="164805" y="2184990"/>
                    <a:pt x="143539" y="2098158"/>
                    <a:pt x="120502" y="2068032"/>
                  </a:cubicBezTo>
                  <a:cubicBezTo>
                    <a:pt x="97465" y="2037907"/>
                    <a:pt x="54935" y="2021958"/>
                    <a:pt x="35442" y="2014870"/>
                  </a:cubicBezTo>
                  <a:cubicBezTo>
                    <a:pt x="15949" y="2007782"/>
                    <a:pt x="0" y="2060944"/>
                    <a:pt x="3544" y="2025502"/>
                  </a:cubicBezTo>
                  <a:cubicBezTo>
                    <a:pt x="7088" y="1990060"/>
                    <a:pt x="33670" y="1851837"/>
                    <a:pt x="56707" y="1802218"/>
                  </a:cubicBezTo>
                  <a:cubicBezTo>
                    <a:pt x="79744" y="1752599"/>
                    <a:pt x="102781" y="1750827"/>
                    <a:pt x="141767" y="1727790"/>
                  </a:cubicBezTo>
                  <a:cubicBezTo>
                    <a:pt x="180753" y="1704753"/>
                    <a:pt x="239232" y="1662223"/>
                    <a:pt x="290623" y="1663995"/>
                  </a:cubicBezTo>
                  <a:cubicBezTo>
                    <a:pt x="342014" y="1665767"/>
                    <a:pt x="409353" y="1704753"/>
                    <a:pt x="450111" y="1738423"/>
                  </a:cubicBezTo>
                  <a:cubicBezTo>
                    <a:pt x="490869" y="1772093"/>
                    <a:pt x="505046" y="1834116"/>
                    <a:pt x="535172" y="1866014"/>
                  </a:cubicBezTo>
                  <a:cubicBezTo>
                    <a:pt x="565298" y="1897912"/>
                    <a:pt x="584791" y="1915632"/>
                    <a:pt x="630865" y="1929809"/>
                  </a:cubicBezTo>
                  <a:cubicBezTo>
                    <a:pt x="676939" y="1943986"/>
                    <a:pt x="744279" y="1958162"/>
                    <a:pt x="811618" y="1951074"/>
                  </a:cubicBezTo>
                  <a:cubicBezTo>
                    <a:pt x="878958" y="1943986"/>
                    <a:pt x="978195" y="1919177"/>
                    <a:pt x="1034902" y="1887279"/>
                  </a:cubicBezTo>
                  <a:cubicBezTo>
                    <a:pt x="1091609" y="1855381"/>
                    <a:pt x="1125279" y="1812851"/>
                    <a:pt x="1151860" y="1759688"/>
                  </a:cubicBezTo>
                  <a:cubicBezTo>
                    <a:pt x="1178442" y="1706525"/>
                    <a:pt x="1185531" y="1626781"/>
                    <a:pt x="1194391" y="1568302"/>
                  </a:cubicBezTo>
                  <a:cubicBezTo>
                    <a:pt x="1203252" y="1509823"/>
                    <a:pt x="1208567" y="1467293"/>
                    <a:pt x="1205023" y="1408814"/>
                  </a:cubicBezTo>
                  <a:cubicBezTo>
                    <a:pt x="1201479" y="1350335"/>
                    <a:pt x="1183758" y="1270591"/>
                    <a:pt x="1173125" y="1217428"/>
                  </a:cubicBezTo>
                  <a:cubicBezTo>
                    <a:pt x="1162493" y="1164265"/>
                    <a:pt x="1155405" y="1130595"/>
                    <a:pt x="1141228" y="1089837"/>
                  </a:cubicBezTo>
                  <a:cubicBezTo>
                    <a:pt x="1127051" y="1049079"/>
                    <a:pt x="1125279" y="1006549"/>
                    <a:pt x="1088065" y="972879"/>
                  </a:cubicBezTo>
                  <a:cubicBezTo>
                    <a:pt x="1050851" y="939209"/>
                    <a:pt x="967563" y="917944"/>
                    <a:pt x="917944" y="887818"/>
                  </a:cubicBezTo>
                  <a:cubicBezTo>
                    <a:pt x="868325" y="857692"/>
                    <a:pt x="824023" y="824023"/>
                    <a:pt x="790353" y="792125"/>
                  </a:cubicBezTo>
                  <a:cubicBezTo>
                    <a:pt x="756683" y="760227"/>
                    <a:pt x="738962" y="740734"/>
                    <a:pt x="715925" y="696432"/>
                  </a:cubicBezTo>
                  <a:cubicBezTo>
                    <a:pt x="692888" y="652130"/>
                    <a:pt x="671623" y="593650"/>
                    <a:pt x="652130" y="526311"/>
                  </a:cubicBezTo>
                  <a:cubicBezTo>
                    <a:pt x="632637" y="458972"/>
                    <a:pt x="611372" y="350874"/>
                    <a:pt x="598967" y="292395"/>
                  </a:cubicBezTo>
                  <a:cubicBezTo>
                    <a:pt x="586562" y="233916"/>
                    <a:pt x="565297" y="189614"/>
                    <a:pt x="577702" y="175437"/>
                  </a:cubicBezTo>
                  <a:cubicBezTo>
                    <a:pt x="590107" y="161260"/>
                    <a:pt x="636181" y="209107"/>
                    <a:pt x="673395" y="207335"/>
                  </a:cubicBezTo>
                  <a:cubicBezTo>
                    <a:pt x="710609" y="205563"/>
                    <a:pt x="774405" y="184297"/>
                    <a:pt x="800986" y="164804"/>
                  </a:cubicBezTo>
                  <a:cubicBezTo>
                    <a:pt x="827568" y="145311"/>
                    <a:pt x="818707" y="113414"/>
                    <a:pt x="832884" y="90377"/>
                  </a:cubicBezTo>
                  <a:cubicBezTo>
                    <a:pt x="847061" y="67340"/>
                    <a:pt x="873642" y="0"/>
                    <a:pt x="886046" y="2658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48000" cap="flat" cmpd="thickThin" algn="ctr">
              <a:noFill/>
              <a:prstDash val="soli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507943" y="0"/>
              <a:ext cx="2394224" cy="5429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Goudy Old Style"/>
                  <a:ea typeface="Times New Roman"/>
                  <a:cs typeface="Times New Roman"/>
                </a:rPr>
                <a:t>Gliadin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781425" y="2514600"/>
              <a:ext cx="233671" cy="253766"/>
              <a:chOff x="3778106" y="2519263"/>
              <a:chExt cx="233671" cy="25376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862819" y="2602400"/>
                <a:ext cx="66431" cy="85470"/>
              </a:xfrm>
              <a:prstGeom prst="rect">
                <a:avLst/>
              </a:prstGeom>
              <a:solidFill>
                <a:srgbClr val="FF0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3799420" y="2544075"/>
                <a:ext cx="49440" cy="5021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3940268" y="2700469"/>
                <a:ext cx="49440" cy="5021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3893788" y="2519263"/>
                <a:ext cx="1203" cy="6523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897093" y="2707790"/>
                <a:ext cx="1203" cy="6523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778106" y="2643985"/>
                <a:ext cx="66111" cy="15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945666" y="2644753"/>
                <a:ext cx="66111" cy="15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3803015" y="2700342"/>
                <a:ext cx="42921" cy="4599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3942707" y="2544796"/>
                <a:ext cx="42921" cy="4599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Flowchart: Terminator 95"/>
            <p:cNvSpPr/>
            <p:nvPr/>
          </p:nvSpPr>
          <p:spPr>
            <a:xfrm>
              <a:off x="2330927" y="28452"/>
              <a:ext cx="2615597" cy="514474"/>
            </a:xfrm>
            <a:prstGeom prst="flowChartTerminator">
              <a:avLst/>
            </a:prstGeom>
            <a:solidFill>
              <a:srgbClr val="00B050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/>
                <a:t>KumaMax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381500" y="2190750"/>
              <a:ext cx="233671" cy="253766"/>
              <a:chOff x="4383542" y="2188145"/>
              <a:chExt cx="233671" cy="25376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468255" y="2271282"/>
                <a:ext cx="66431" cy="85470"/>
              </a:xfrm>
              <a:prstGeom prst="rect">
                <a:avLst/>
              </a:prstGeom>
              <a:solidFill>
                <a:srgbClr val="FF0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4404856" y="2212957"/>
                <a:ext cx="49440" cy="5021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4545704" y="2369351"/>
                <a:ext cx="49440" cy="5021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4499224" y="2188145"/>
                <a:ext cx="1203" cy="6523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4502529" y="2376672"/>
                <a:ext cx="1203" cy="6523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383542" y="2312867"/>
                <a:ext cx="66111" cy="15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551102" y="2313635"/>
                <a:ext cx="66111" cy="15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4408451" y="2369224"/>
                <a:ext cx="42921" cy="4599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4548143" y="2213678"/>
                <a:ext cx="42921" cy="4599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343275" y="2038350"/>
              <a:ext cx="233671" cy="253766"/>
              <a:chOff x="3342004" y="2042076"/>
              <a:chExt cx="233671" cy="25376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426717" y="2125213"/>
                <a:ext cx="66431" cy="85470"/>
              </a:xfrm>
              <a:prstGeom prst="rect">
                <a:avLst/>
              </a:prstGeom>
              <a:solidFill>
                <a:srgbClr val="FF0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3363318" y="2066888"/>
                <a:ext cx="49440" cy="5021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3504166" y="2223282"/>
                <a:ext cx="49440" cy="5021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3457686" y="2042076"/>
                <a:ext cx="1203" cy="6523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3460991" y="2230603"/>
                <a:ext cx="1203" cy="6523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342004" y="2166798"/>
                <a:ext cx="66111" cy="15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509564" y="2167566"/>
                <a:ext cx="66111" cy="15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3366913" y="2223155"/>
                <a:ext cx="42921" cy="4599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3506605" y="2067609"/>
                <a:ext cx="42921" cy="4599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2971800" y="4076700"/>
              <a:ext cx="66431" cy="8547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67125" y="4000500"/>
              <a:ext cx="66431" cy="8547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67075" y="4514850"/>
              <a:ext cx="66431" cy="8547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38300" y="3600450"/>
              <a:ext cx="66431" cy="8547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24050" y="4038600"/>
              <a:ext cx="66431" cy="85470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TextBox 312"/>
            <p:cNvSpPr txBox="1"/>
            <p:nvPr/>
          </p:nvSpPr>
          <p:spPr>
            <a:xfrm>
              <a:off x="-245793" y="1309465"/>
              <a:ext cx="2596515" cy="15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54061"/>
                  </a:solidFill>
                  <a:latin typeface="Goudy Old Style"/>
                  <a:ea typeface="Times New Roman"/>
                  <a:cs typeface="Times New Roman"/>
                </a:rPr>
                <a:t>Non-toxic </a:t>
              </a:r>
              <a:endParaRPr lang="en-US" sz="1200" dirty="0">
                <a:latin typeface="Times New Roman"/>
                <a:ea typeface="Times New Roman"/>
              </a:endParaRPr>
            </a:p>
            <a:p>
              <a:pPr algn="ctr"/>
              <a:r>
                <a:rPr lang="en-US" dirty="0">
                  <a:solidFill>
                    <a:srgbClr val="000000"/>
                  </a:solidFill>
                  <a:latin typeface="Goudy Old Style"/>
                  <a:ea typeface="Times New Roman"/>
                  <a:cs typeface="Times New Roman"/>
                </a:rPr>
                <a:t>gluten fragment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3733800" y="2895600"/>
              <a:ext cx="131839" cy="995460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971802" y="3177764"/>
              <a:ext cx="1409697" cy="389953"/>
              <a:chOff x="2967669" y="3178099"/>
              <a:chExt cx="1409697" cy="389953"/>
            </a:xfrm>
          </p:grpSpPr>
          <p:sp>
            <p:nvSpPr>
              <p:cNvPr id="26" name="Flowchart: Terminator 75"/>
              <p:cNvSpPr/>
              <p:nvPr/>
            </p:nvSpPr>
            <p:spPr>
              <a:xfrm>
                <a:off x="3434349" y="3218784"/>
                <a:ext cx="741868" cy="228562"/>
              </a:xfrm>
              <a:prstGeom prst="flowChartTerminator">
                <a:avLst/>
              </a:prstGeom>
              <a:solidFill>
                <a:srgbClr val="00B05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TextBox 201"/>
              <p:cNvSpPr txBox="1"/>
              <p:nvPr/>
            </p:nvSpPr>
            <p:spPr>
              <a:xfrm>
                <a:off x="2967669" y="3178099"/>
                <a:ext cx="1409697" cy="38995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FFFF"/>
                    </a:solidFill>
                    <a:latin typeface="Goudy Old Style"/>
                    <a:ea typeface="Times New Roman"/>
                    <a:cs typeface="Times New Roman"/>
                  </a:rPr>
                  <a:t>Kuma</a:t>
                </a:r>
                <a:endParaRPr lang="en-US" sz="900" dirty="0"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flipH="1" flipV="1">
              <a:off x="1371600" y="2752725"/>
              <a:ext cx="115681" cy="5694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317"/>
            <p:cNvSpPr txBox="1"/>
            <p:nvPr/>
          </p:nvSpPr>
          <p:spPr>
            <a:xfrm>
              <a:off x="1924049" y="66675"/>
              <a:ext cx="365401" cy="62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Goudy Old Style"/>
                  <a:ea typeface="Times New Roman"/>
                  <a:cs typeface="Times New Roman"/>
                </a:rPr>
                <a:t>+</a:t>
              </a:r>
              <a:endParaRPr lang="en-US" sz="1200">
                <a:latin typeface="Times New Roman"/>
                <a:ea typeface="Times New Roman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2295525" y="523875"/>
              <a:ext cx="46340" cy="24124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969827" y="4085763"/>
              <a:ext cx="82637" cy="32641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773381" y="2895355"/>
            <a:ext cx="7134225" cy="2900678"/>
            <a:chOff x="0" y="0"/>
            <a:chExt cx="7134225" cy="290077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/>
            <a:srcRect t="88815"/>
            <a:stretch/>
          </p:blipFill>
          <p:spPr>
            <a:xfrm>
              <a:off x="1571625" y="161925"/>
              <a:ext cx="5562600" cy="438150"/>
            </a:xfrm>
            <a:prstGeom prst="rect">
              <a:avLst/>
            </a:prstGeom>
          </p:spPr>
        </p:pic>
        <p:sp>
          <p:nvSpPr>
            <p:cNvPr id="57" name="TextBox 28"/>
            <p:cNvSpPr txBox="1"/>
            <p:nvPr/>
          </p:nvSpPr>
          <p:spPr>
            <a:xfrm>
              <a:off x="0" y="0"/>
              <a:ext cx="3107055" cy="59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33mer Peptide </a:t>
              </a:r>
              <a:endParaRPr lang="en-US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a-</a:t>
              </a:r>
              <a:r>
                <a:rPr lang="en-US" sz="1600" b="1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Gliadin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(</a:t>
              </a:r>
              <a:r>
                <a:rPr lang="en-US" sz="1600" b="1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buğday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)</a:t>
              </a:r>
              <a:endParaRPr lang="en-US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58" name="TextBox 29"/>
            <p:cNvSpPr txBox="1"/>
            <p:nvPr/>
          </p:nvSpPr>
          <p:spPr>
            <a:xfrm>
              <a:off x="3343275" y="1800164"/>
              <a:ext cx="2529860" cy="338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PQQ</a:t>
              </a:r>
              <a:r>
                <a:rPr lang="en-US" sz="1600" u="sng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PIPQ</a:t>
              </a:r>
              <a:r>
                <a:rPr lang="en-US" sz="1600" u="sng">
                  <a:solidFill>
                    <a:srgbClr val="C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||</a:t>
              </a:r>
              <a:r>
                <a:rPr lang="en-US" sz="1600" u="sng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QPQPY</a:t>
              </a:r>
              <a: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PQ</a:t>
              </a:r>
              <a:r>
                <a:rPr lang="en-US" sz="1600">
                  <a:solidFill>
                    <a:srgbClr val="C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||</a:t>
              </a:r>
              <a: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Q</a:t>
              </a:r>
              <a:endParaRPr lang="en-US" sz="12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59" name="TextBox 30"/>
            <p:cNvSpPr txBox="1"/>
            <p:nvPr/>
          </p:nvSpPr>
          <p:spPr>
            <a:xfrm>
              <a:off x="3390900" y="2552613"/>
              <a:ext cx="2416046" cy="338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QPFPQ</a:t>
              </a:r>
              <a:r>
                <a:rPr lang="en-US" sz="1600">
                  <a:solidFill>
                    <a:srgbClr val="C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||</a:t>
              </a:r>
              <a: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QPEQIIPQ</a:t>
              </a:r>
              <a:r>
                <a:rPr lang="en-US" sz="1600">
                  <a:solidFill>
                    <a:srgbClr val="C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||</a:t>
              </a:r>
              <a: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QP</a:t>
              </a:r>
              <a:endParaRPr lang="en-US" sz="12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60" name="TextBox 32"/>
            <p:cNvSpPr txBox="1"/>
            <p:nvPr/>
          </p:nvSpPr>
          <p:spPr>
            <a:xfrm>
              <a:off x="3467100" y="1047714"/>
              <a:ext cx="2353529" cy="338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Q</a:t>
              </a:r>
              <a:r>
                <a:rPr lang="en-US" sz="1600" u="sng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PFPQPQ</a:t>
              </a:r>
              <a:r>
                <a:rPr lang="en-US" sz="1600" u="sng">
                  <a:solidFill>
                    <a:srgbClr val="C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||</a:t>
              </a:r>
              <a:r>
                <a:rPr lang="en-US" sz="1600" u="sng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QPF</a:t>
              </a:r>
              <a: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PWQP</a:t>
              </a:r>
              <a:endParaRPr lang="en-US" sz="12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61" name="TextBox 33"/>
            <p:cNvSpPr txBox="1"/>
            <p:nvPr/>
          </p:nvSpPr>
          <p:spPr>
            <a:xfrm>
              <a:off x="361950" y="1800225"/>
              <a:ext cx="2333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Hordein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Çavdar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)</a:t>
              </a:r>
              <a:endParaRPr lang="en-US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62" name="TextBox 34"/>
            <p:cNvSpPr txBox="1"/>
            <p:nvPr/>
          </p:nvSpPr>
          <p:spPr>
            <a:xfrm>
              <a:off x="361950" y="2562225"/>
              <a:ext cx="24413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Secalin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(</a:t>
              </a:r>
              <a:r>
                <a:rPr lang="en-US" sz="1600" b="1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Arpa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)</a:t>
              </a:r>
              <a:endParaRPr lang="en-US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63" name="TextBox 35"/>
            <p:cNvSpPr txBox="1"/>
            <p:nvPr/>
          </p:nvSpPr>
          <p:spPr>
            <a:xfrm>
              <a:off x="285750" y="1038190"/>
              <a:ext cx="2151315" cy="338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w-</a:t>
              </a:r>
              <a:r>
                <a:rPr lang="en-US" sz="1600" b="1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Gliadin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(</a:t>
              </a:r>
              <a:r>
                <a:rPr lang="en-US" sz="1600" b="1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Buğday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)</a:t>
              </a:r>
              <a:endParaRPr lang="en-US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A89A55A-3882-0A4A-B605-7B1B4A0518B8}"/>
              </a:ext>
            </a:extLst>
          </p:cNvPr>
          <p:cNvSpPr/>
          <p:nvPr/>
        </p:nvSpPr>
        <p:spPr>
          <a:xfrm>
            <a:off x="1999830" y="6200653"/>
            <a:ext cx="502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Aspergillus </a:t>
            </a:r>
            <a:r>
              <a:rPr lang="en-US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niger</a:t>
            </a:r>
            <a:r>
              <a:rPr lang="en-US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prolyl </a:t>
            </a:r>
            <a:r>
              <a:rPr lang="en-US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endoprotease</a:t>
            </a:r>
            <a:r>
              <a:rPr lang="en-US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(AN-PEP).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72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B73C0-ED3F-564D-AFB6-5FB11F777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914" y="1771650"/>
            <a:ext cx="7588757" cy="43374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474149C-3445-BE4A-A078-DA619E29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NCGS ‘de GFD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yeterli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mi?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AE684-442D-054A-8F44-559300282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1663668"/>
            <a:ext cx="4134626" cy="41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92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AF84-6E2A-F74A-BFA8-847B4BA0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1CF65-F7FE-3C42-8663-587F31890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DA922-8D8C-8C42-81DB-2F96BD018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2"/>
          <a:stretch/>
        </p:blipFill>
        <p:spPr>
          <a:xfrm>
            <a:off x="980152" y="101412"/>
            <a:ext cx="10515599" cy="3178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2D6BE2-D00E-E945-B797-6BF1B1B7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652" y="2260978"/>
            <a:ext cx="10073148" cy="4351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D904A7-6792-F74C-9DCA-E05F67A66791}"/>
              </a:ext>
            </a:extLst>
          </p:cNvPr>
          <p:cNvSpPr/>
          <p:nvPr/>
        </p:nvSpPr>
        <p:spPr>
          <a:xfrm>
            <a:off x="8939282" y="6427650"/>
            <a:ext cx="2556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URWPalladioL"/>
              </a:rPr>
              <a:t>Nutrients </a:t>
            </a:r>
            <a:r>
              <a:rPr lang="en-US" b="1" dirty="0">
                <a:latin typeface="URWPalladioL"/>
              </a:rPr>
              <a:t>2018</a:t>
            </a:r>
            <a:r>
              <a:rPr lang="en-US" dirty="0">
                <a:latin typeface="URWPalladioL"/>
              </a:rPr>
              <a:t>, </a:t>
            </a:r>
            <a:r>
              <a:rPr lang="en-US" i="1" dirty="0">
                <a:latin typeface="URWPalladioL"/>
              </a:rPr>
              <a:t>10</a:t>
            </a:r>
            <a:r>
              <a:rPr lang="en-US" dirty="0">
                <a:latin typeface="URWPalladioL"/>
              </a:rPr>
              <a:t>, 1964.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63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3C7966B-7F95-1646-888D-CCFABE5E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58" y="1382546"/>
            <a:ext cx="10515600" cy="249429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65320F-1071-CF45-B023-58E1F2235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9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88914"/>
            <a:ext cx="8893175" cy="5545137"/>
          </a:xfrm>
          <a:noFill/>
        </p:spPr>
      </p:pic>
    </p:spTree>
    <p:extLst>
      <p:ext uri="{BB962C8B-B14F-4D97-AF65-F5344CB8AC3E}">
        <p14:creationId xmlns:p14="http://schemas.microsoft.com/office/powerpoint/2010/main" val="1963870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08BEFA-5271-9D4C-84AC-E56714616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54" y="0"/>
            <a:ext cx="94162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8" y="0"/>
            <a:ext cx="9120187" cy="100237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BUĞDAY ALLERJİSİ</a:t>
            </a:r>
          </a:p>
        </p:txBody>
      </p:sp>
    </p:spTree>
    <p:extLst>
      <p:ext uri="{BB962C8B-B14F-4D97-AF65-F5344CB8AC3E}">
        <p14:creationId xmlns:p14="http://schemas.microsoft.com/office/powerpoint/2010/main" val="1400820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DC93-3D54-444A-A2FD-6E6CF5437C9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b="1" dirty="0" err="1"/>
              <a:t>Buğday</a:t>
            </a:r>
            <a:r>
              <a:rPr lang="en-US" b="1" dirty="0"/>
              <a:t> </a:t>
            </a:r>
            <a:r>
              <a:rPr lang="en-US" b="1" dirty="0" err="1"/>
              <a:t>alımı</a:t>
            </a:r>
            <a:r>
              <a:rPr lang="en-US" b="1" dirty="0"/>
              <a:t> </a:t>
            </a:r>
            <a:r>
              <a:rPr lang="en-US" b="1" dirty="0" err="1"/>
              <a:t>sonrası</a:t>
            </a:r>
            <a:r>
              <a:rPr lang="en-US" b="1" dirty="0"/>
              <a:t> </a:t>
            </a:r>
            <a:r>
              <a:rPr lang="en-US" b="1" dirty="0" err="1"/>
              <a:t>egzersiz</a:t>
            </a:r>
            <a:r>
              <a:rPr lang="en-US" b="1" dirty="0"/>
              <a:t> </a:t>
            </a:r>
            <a:r>
              <a:rPr lang="en-US" b="1" dirty="0" err="1"/>
              <a:t>ilişkili</a:t>
            </a:r>
            <a:r>
              <a:rPr lang="en-US" b="1" dirty="0"/>
              <a:t> </a:t>
            </a:r>
            <a:r>
              <a:rPr lang="en-US" b="1" dirty="0" err="1"/>
              <a:t>allerji</a:t>
            </a:r>
            <a:r>
              <a:rPr lang="en-US" b="1" dirty="0"/>
              <a:t> (WDEIA)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20A09-B89D-974D-B2E7-C39E8AD6F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1985 </a:t>
            </a:r>
          </a:p>
          <a:p>
            <a:r>
              <a:rPr lang="en-US" dirty="0" err="1"/>
              <a:t>Buğday</a:t>
            </a:r>
            <a:r>
              <a:rPr lang="en-US" dirty="0"/>
              <a:t> </a:t>
            </a:r>
            <a:r>
              <a:rPr lang="en-US" dirty="0" err="1"/>
              <a:t>alımı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başına</a:t>
            </a:r>
            <a:r>
              <a:rPr lang="en-US" dirty="0"/>
              <a:t>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egzersiz</a:t>
            </a:r>
            <a:r>
              <a:rPr lang="en-US" dirty="0"/>
              <a:t> </a:t>
            </a:r>
            <a:r>
              <a:rPr lang="en-US" dirty="0" err="1"/>
              <a:t>olmalı</a:t>
            </a:r>
            <a:endParaRPr lang="en-US" dirty="0"/>
          </a:p>
          <a:p>
            <a:r>
              <a:rPr lang="en-US" dirty="0" err="1"/>
              <a:t>Ürtiker</a:t>
            </a:r>
            <a:r>
              <a:rPr lang="en-US" dirty="0"/>
              <a:t>, </a:t>
            </a:r>
            <a:r>
              <a:rPr lang="en-US" dirty="0" err="1"/>
              <a:t>angiödem</a:t>
            </a:r>
            <a:r>
              <a:rPr lang="en-US" dirty="0"/>
              <a:t> </a:t>
            </a:r>
            <a:r>
              <a:rPr lang="en-US" dirty="0" err="1"/>
              <a:t>anafilaktik</a:t>
            </a:r>
            <a:r>
              <a:rPr lang="en-US" dirty="0"/>
              <a:t> </a:t>
            </a:r>
            <a:r>
              <a:rPr lang="en-US" dirty="0" err="1"/>
              <a:t>reaksiyon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Buğdayda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l-GR" b="1" dirty="0"/>
              <a:t>ω5-</a:t>
            </a:r>
            <a:r>
              <a:rPr lang="en-US" b="1" dirty="0"/>
              <a:t>gliadin, HMWGS </a:t>
            </a:r>
            <a:r>
              <a:rPr lang="en-US" dirty="0" err="1"/>
              <a:t>proteinleri</a:t>
            </a:r>
            <a:r>
              <a:rPr lang="en-US" dirty="0"/>
              <a:t> major allergen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suçlanmaktadır</a:t>
            </a:r>
            <a:r>
              <a:rPr lang="en-US" dirty="0"/>
              <a:t>. </a:t>
            </a:r>
          </a:p>
          <a:p>
            <a:r>
              <a:rPr lang="en-US" dirty="0" err="1"/>
              <a:t>Egzersizle</a:t>
            </a:r>
            <a:r>
              <a:rPr lang="en-US" dirty="0"/>
              <a:t> gastrointestinal </a:t>
            </a:r>
            <a:r>
              <a:rPr lang="en-US" dirty="0" err="1"/>
              <a:t>sistemde</a:t>
            </a:r>
            <a:r>
              <a:rPr lang="en-US" dirty="0"/>
              <a:t> </a:t>
            </a:r>
            <a:r>
              <a:rPr lang="en-US" dirty="0" err="1"/>
              <a:t>allerjenlere</a:t>
            </a:r>
            <a:r>
              <a:rPr lang="en-US" dirty="0"/>
              <a:t> </a:t>
            </a:r>
            <a:r>
              <a:rPr lang="en-US" dirty="0" err="1"/>
              <a:t>geçirgenlik</a:t>
            </a:r>
            <a:r>
              <a:rPr lang="en-US" dirty="0"/>
              <a:t> </a:t>
            </a:r>
            <a:r>
              <a:rPr lang="en-US" dirty="0" err="1"/>
              <a:t>artışı</a:t>
            </a:r>
            <a:r>
              <a:rPr lang="en-US" dirty="0"/>
              <a:t>, 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akımının</a:t>
            </a:r>
            <a:r>
              <a:rPr lang="en-US" dirty="0"/>
              <a:t> </a:t>
            </a:r>
            <a:r>
              <a:rPr lang="en-US" dirty="0" err="1"/>
              <a:t>artması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IgE</a:t>
            </a:r>
            <a:r>
              <a:rPr lang="en-US" dirty="0"/>
              <a:t> </a:t>
            </a:r>
            <a:r>
              <a:rPr lang="en-US" dirty="0" err="1"/>
              <a:t>aracılı</a:t>
            </a:r>
            <a:r>
              <a:rPr lang="en-US" dirty="0"/>
              <a:t> mast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degranülasyonu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65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25A9-1998-984E-BFA2-4D4E7109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11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/>
              <a:t>Gluten ilişkili diğer durumlar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C2093-7695-7144-9A64-99EF7A0F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1690688"/>
            <a:ext cx="371951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Gluten </a:t>
            </a:r>
            <a:r>
              <a:rPr lang="en-US" dirty="0" err="1"/>
              <a:t>ataxisi</a:t>
            </a:r>
            <a:endParaRPr lang="en-US" dirty="0"/>
          </a:p>
          <a:p>
            <a:r>
              <a:rPr lang="en-US" dirty="0"/>
              <a:t>Dermatitis herpetiformis</a:t>
            </a:r>
          </a:p>
          <a:p>
            <a:endParaRPr lang="en-US" dirty="0"/>
          </a:p>
          <a:p>
            <a:r>
              <a:rPr lang="en-US" dirty="0"/>
              <a:t>ASD</a:t>
            </a:r>
          </a:p>
          <a:p>
            <a:r>
              <a:rPr lang="en-US" dirty="0" err="1"/>
              <a:t>Kronik</a:t>
            </a:r>
            <a:r>
              <a:rPr lang="en-US" dirty="0"/>
              <a:t> </a:t>
            </a:r>
            <a:r>
              <a:rPr lang="en-US" dirty="0" err="1"/>
              <a:t>yorgunluk</a:t>
            </a:r>
            <a:endParaRPr lang="en-US" dirty="0"/>
          </a:p>
          <a:p>
            <a:r>
              <a:rPr lang="en-US" dirty="0" err="1"/>
              <a:t>Myalji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err="1"/>
              <a:t>obesite</a:t>
            </a:r>
            <a:r>
              <a:rPr lang="en-US" dirty="0"/>
              <a:t>, IR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EF8BA-F432-2B4B-8928-C07DC02E8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851" y="1544599"/>
            <a:ext cx="8986149" cy="50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30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D5D291-4F27-5840-9EEF-C08FC2A68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163" y="432922"/>
            <a:ext cx="8358187" cy="6218960"/>
          </a:xfrm>
        </p:spPr>
      </p:pic>
    </p:spTree>
    <p:extLst>
      <p:ext uri="{BB962C8B-B14F-4D97-AF65-F5344CB8AC3E}">
        <p14:creationId xmlns:p14="http://schemas.microsoft.com/office/powerpoint/2010/main" val="4038835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9166-6299-6B46-96CD-26072C7E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F346-B363-8040-A64E-F62482945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370AD-83C6-F042-8294-1351DFA94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58" y="0"/>
            <a:ext cx="6795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94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FD25-FC55-534B-B619-AD1D0CFA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B3A6C-FBCE-0243-AB91-6BEFE4493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51" y="2265675"/>
            <a:ext cx="6330949" cy="3956843"/>
          </a:xfrm>
          <a:prstGeom prst="rect">
            <a:avLst/>
          </a:prstGeom>
        </p:spPr>
      </p:pic>
      <p:pic>
        <p:nvPicPr>
          <p:cNvPr id="5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B554BBCC-C8D8-BD42-A90B-BE00CB58F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8" y="23224"/>
            <a:ext cx="5372100" cy="6774281"/>
          </a:xfrm>
        </p:spPr>
      </p:pic>
    </p:spTree>
    <p:extLst>
      <p:ext uri="{BB962C8B-B14F-4D97-AF65-F5344CB8AC3E}">
        <p14:creationId xmlns:p14="http://schemas.microsoft.com/office/powerpoint/2010/main" val="569426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2D95-2A67-034D-8521-72D5D553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49689"/>
            <a:ext cx="2111122" cy="2105025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BDD45-3E66-AE47-B5AB-7536B1D50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" r="6517" b="3"/>
          <a:stretch/>
        </p:blipFill>
        <p:spPr>
          <a:xfrm>
            <a:off x="7048499" y="365109"/>
            <a:ext cx="4923953" cy="6192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179AC7-2F03-A54E-9749-9C168DA19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94" r="2" b="12750"/>
          <a:stretch/>
        </p:blipFill>
        <p:spPr>
          <a:xfrm>
            <a:off x="419113" y="903286"/>
            <a:ext cx="6509850" cy="317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41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7A31-661B-3B4A-8033-865CD967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E530F-39D8-0546-8C79-6E7CD15E6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646F5-2E17-0147-84DF-4AF6919EA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7" y="365125"/>
            <a:ext cx="8501063" cy="497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D6F4A-8358-4C4D-844B-0DDA680B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239" y="0"/>
            <a:ext cx="6738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38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8D2B-89F5-0148-A9E9-146C7F48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732B0-35E8-1F46-B6B6-54C8F680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0"/>
            <a:ext cx="957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84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F43-0B2D-5947-AC31-CD1930E6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6340A-3274-C049-B614-6F62BEE7E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35EB3-70CC-F84E-82BA-58906A0FA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14" y="-15130"/>
            <a:ext cx="6596743" cy="3411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0DA74-D8F5-1E4D-A8B4-671478E00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872" y="0"/>
            <a:ext cx="69977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4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kran Resmi 2018-12-09 21.45.3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 b="89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Medeniyetin kökleri buğday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0366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60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E923-99A1-9A46-B9B1-715A7C40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0D879-AAFB-E141-AEE1-31BC98F20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C1015-00FA-6648-B505-8EF25A561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8" y="0"/>
            <a:ext cx="872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68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A2A1-D19C-3C42-91C0-48863BA9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/>
              <a:t>G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erçekten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GFD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gerekli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mi?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2D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id="{B7511254-A05E-4E15-ABEE-9CE803485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6035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21BE92-640A-E749-997F-2BAC39716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3" r="21549"/>
          <a:stretch/>
        </p:blipFill>
        <p:spPr>
          <a:xfrm>
            <a:off x="641604" y="2745272"/>
            <a:ext cx="5276732" cy="3291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3E1ED-A296-0F46-B821-9D5661517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04" r="1" b="1"/>
          <a:stretch/>
        </p:blipFill>
        <p:spPr>
          <a:xfrm>
            <a:off x="6273664" y="2628900"/>
            <a:ext cx="5276732" cy="34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87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6B75-3DDD-B944-AB96-52FA1D24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8AB3E-304E-D549-83FE-E2E14659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4233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C068BF-9709-DA4D-9866-36C0E7053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2875" y="3542333"/>
            <a:ext cx="12801600" cy="34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83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D0E8E8-C530-4B2D-A01A-CCD47590B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2108F-B1D3-AA46-BD83-E20B4B15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091821"/>
            <a:ext cx="3801581" cy="4674358"/>
          </a:xfrm>
        </p:spPr>
        <p:txBody>
          <a:bodyPr anchor="ctr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özet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472F09-8E00-4E02-9034-0A382CF663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5915" y="727306"/>
            <a:ext cx="4639824" cy="4639824"/>
          </a:xfrm>
          <a:custGeom>
            <a:avLst/>
            <a:gdLst>
              <a:gd name="connsiteX0" fmla="*/ 2319912 w 4639824"/>
              <a:gd name="connsiteY0" fmla="*/ 0 h 4639824"/>
              <a:gd name="connsiteX1" fmla="*/ 4639824 w 4639824"/>
              <a:gd name="connsiteY1" fmla="*/ 2319912 h 4639824"/>
              <a:gd name="connsiteX2" fmla="*/ 2319912 w 4639824"/>
              <a:gd name="connsiteY2" fmla="*/ 4639824 h 4639824"/>
              <a:gd name="connsiteX3" fmla="*/ 0 w 4639824"/>
              <a:gd name="connsiteY3" fmla="*/ 2319912 h 4639824"/>
              <a:gd name="connsiteX4" fmla="*/ 2319912 w 4639824"/>
              <a:gd name="connsiteY4" fmla="*/ 0 h 463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9824" h="4639824">
                <a:moveTo>
                  <a:pt x="2319912" y="0"/>
                </a:moveTo>
                <a:cubicBezTo>
                  <a:pt x="3601164" y="0"/>
                  <a:pt x="4639824" y="1038660"/>
                  <a:pt x="4639824" y="2319912"/>
                </a:cubicBezTo>
                <a:cubicBezTo>
                  <a:pt x="4639824" y="3601164"/>
                  <a:pt x="3601164" y="4639824"/>
                  <a:pt x="2319912" y="4639824"/>
                </a:cubicBezTo>
                <a:cubicBezTo>
                  <a:pt x="1038660" y="4639824"/>
                  <a:pt x="0" y="3601164"/>
                  <a:pt x="0" y="2319912"/>
                </a:cubicBezTo>
                <a:cubicBezTo>
                  <a:pt x="0" y="1038660"/>
                  <a:pt x="1038660" y="0"/>
                  <a:pt x="2319912" y="0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A077B8-7326-4434-87ED-77DF3CF3DC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7227" y="1253852"/>
            <a:ext cx="457200" cy="457200"/>
          </a:xfrm>
          <a:prstGeom prst="ellipse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9CDED1-AC9C-4A80-B334-1309DEAD5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480791" y="0"/>
            <a:ext cx="2229415" cy="1711051"/>
          </a:xfrm>
          <a:custGeom>
            <a:avLst/>
            <a:gdLst>
              <a:gd name="connsiteX0" fmla="*/ 1731031 w 2229415"/>
              <a:gd name="connsiteY0" fmla="*/ 1711051 h 1711051"/>
              <a:gd name="connsiteX1" fmla="*/ 2229415 w 2229415"/>
              <a:gd name="connsiteY1" fmla="*/ 1711051 h 1711051"/>
              <a:gd name="connsiteX2" fmla="*/ 2220570 w 2229415"/>
              <a:gd name="connsiteY2" fmla="*/ 1665525 h 1711051"/>
              <a:gd name="connsiteX3" fmla="*/ 118985 w 2229415"/>
              <a:gd name="connsiteY3" fmla="*/ 3008 h 1711051"/>
              <a:gd name="connsiteX4" fmla="*/ 0 w 2229415"/>
              <a:gd name="connsiteY4" fmla="*/ 0 h 1711051"/>
              <a:gd name="connsiteX5" fmla="*/ 0 w 2229415"/>
              <a:gd name="connsiteY5" fmla="*/ 474250 h 1711051"/>
              <a:gd name="connsiteX6" fmla="*/ 187921 w 2229415"/>
              <a:gd name="connsiteY6" fmla="*/ 483739 h 1711051"/>
              <a:gd name="connsiteX7" fmla="*/ 1656728 w 2229415"/>
              <a:gd name="connsiteY7" fmla="*/ 1515386 h 171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9415" h="1711051">
                <a:moveTo>
                  <a:pt x="1731031" y="1711051"/>
                </a:moveTo>
                <a:lnTo>
                  <a:pt x="2229415" y="1711051"/>
                </a:lnTo>
                <a:lnTo>
                  <a:pt x="2220570" y="1665525"/>
                </a:lnTo>
                <a:cubicBezTo>
                  <a:pt x="1951414" y="739745"/>
                  <a:pt x="1119014" y="53700"/>
                  <a:pt x="118985" y="3008"/>
                </a:cubicBezTo>
                <a:lnTo>
                  <a:pt x="0" y="0"/>
                </a:lnTo>
                <a:lnTo>
                  <a:pt x="0" y="474250"/>
                </a:lnTo>
                <a:lnTo>
                  <a:pt x="187921" y="483739"/>
                </a:lnTo>
                <a:cubicBezTo>
                  <a:pt x="836687" y="549625"/>
                  <a:pt x="1385706" y="952924"/>
                  <a:pt x="1656728" y="15153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961BDC-5B67-481B-B628-6C15F4724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88704" y="381951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CC263E-5CD3-42BB-99F8-3C062C4B5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0573" y="4944229"/>
            <a:ext cx="1645920" cy="1645920"/>
          </a:xfrm>
          <a:prstGeom prst="ellipse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49FFE-43CF-2842-BB96-6BE36EF2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793" y="1760562"/>
            <a:ext cx="3582537" cy="3336876"/>
          </a:xfrm>
        </p:spPr>
        <p:txBody>
          <a:bodyPr anchor="ctr">
            <a:normAutofit/>
          </a:bodyPr>
          <a:lstStyle/>
          <a:p>
            <a:r>
              <a:rPr lang="en-US" sz="1800" dirty="0" err="1">
                <a:solidFill>
                  <a:srgbClr val="FFFFFF"/>
                </a:solidFill>
              </a:rPr>
              <a:t>Genetik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yatkınlık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 err="1">
                <a:solidFill>
                  <a:srgbClr val="FFFFFF"/>
                </a:solidFill>
              </a:rPr>
              <a:t>Diyet</a:t>
            </a:r>
            <a:endParaRPr lang="en-US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	</a:t>
            </a:r>
            <a:r>
              <a:rPr lang="en-US" sz="1800" dirty="0" err="1">
                <a:solidFill>
                  <a:srgbClr val="FFFFFF"/>
                </a:solidFill>
              </a:rPr>
              <a:t>Alınan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miktar</a:t>
            </a:r>
            <a:r>
              <a:rPr lang="en-US" sz="1800" dirty="0">
                <a:solidFill>
                  <a:srgbClr val="FFFFFF"/>
                </a:solidFill>
              </a:rPr>
              <a:t>/tip/ </a:t>
            </a:r>
            <a:r>
              <a:rPr lang="en-US" sz="1800" dirty="0" err="1">
                <a:solidFill>
                  <a:srgbClr val="FFFFFF"/>
                </a:solidFill>
              </a:rPr>
              <a:t>başlama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zamanı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Viral </a:t>
            </a:r>
            <a:r>
              <a:rPr lang="en-US" sz="1800" dirty="0" err="1">
                <a:solidFill>
                  <a:srgbClr val="FFFFFF"/>
                </a:solidFill>
              </a:rPr>
              <a:t>infeksiyonlar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İntestinal </a:t>
            </a:r>
            <a:r>
              <a:rPr lang="en-US" sz="1800" dirty="0" err="1">
                <a:solidFill>
                  <a:srgbClr val="FFFFFF"/>
                </a:solidFill>
              </a:rPr>
              <a:t>geçirgenlikte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bozulma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 err="1">
                <a:solidFill>
                  <a:srgbClr val="FFFFFF"/>
                </a:solidFill>
              </a:rPr>
              <a:t>Mikrobiyata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827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 b="1"/>
              <a:t>ÖZET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176721-EB28-4282-BA88-F4C1024ACA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A38687-41C7-47F9-A2EB-2CB6E5102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420477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773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279651" y="476251"/>
            <a:ext cx="8137525" cy="720725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tr-TR">
              <a:ea typeface="+mj-ea"/>
            </a:endParaRPr>
          </a:p>
        </p:txBody>
      </p:sp>
      <p:pic>
        <p:nvPicPr>
          <p:cNvPr id="123907" name="Picture 4" descr="06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24815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Autofit/>
          </a:bodyPr>
          <a:lstStyle/>
          <a:p>
            <a:r>
              <a:rPr lang="tr-TR" sz="3200" b="1" dirty="0">
                <a:latin typeface="Calibri"/>
                <a:cs typeface="Calibri"/>
              </a:rPr>
              <a:t/>
            </a:r>
            <a:br>
              <a:rPr lang="tr-TR" sz="3200" b="1" dirty="0">
                <a:latin typeface="Calibri"/>
                <a:cs typeface="Calibri"/>
              </a:rPr>
            </a:br>
            <a:r>
              <a:rPr lang="tr-TR" sz="3200" b="1" dirty="0" err="1">
                <a:latin typeface="Calibri"/>
                <a:cs typeface="Calibri"/>
              </a:rPr>
              <a:t>Gutensiz</a:t>
            </a:r>
            <a:r>
              <a:rPr lang="tr-TR" sz="3200" b="1" dirty="0">
                <a:latin typeface="Calibri"/>
                <a:cs typeface="Calibri"/>
              </a:rPr>
              <a:t> gıda ne demektir?</a:t>
            </a:r>
            <a:r>
              <a:rPr lang="en-US" sz="3200" b="1" dirty="0">
                <a:latin typeface="Calibri"/>
                <a:cs typeface="Calibri"/>
              </a:rPr>
              <a:t/>
            </a:r>
            <a:br>
              <a:rPr lang="en-US" sz="3200" b="1" dirty="0">
                <a:latin typeface="Calibri"/>
                <a:cs typeface="Calibri"/>
              </a:rPr>
            </a:b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Gluten-free ≠ </a:t>
            </a:r>
            <a:r>
              <a:rPr lang="tr-TR" dirty="0">
                <a:latin typeface="Calibri"/>
                <a:cs typeface="Calibri"/>
              </a:rPr>
              <a:t>sıfır</a:t>
            </a:r>
            <a:r>
              <a:rPr lang="en-US" dirty="0">
                <a:latin typeface="Calibri"/>
                <a:cs typeface="Calibri"/>
              </a:rPr>
              <a:t> ppm</a:t>
            </a:r>
            <a:r>
              <a:rPr lang="tr-TR" dirty="0">
                <a:latin typeface="Calibri"/>
                <a:cs typeface="Calibri"/>
              </a:rPr>
              <a:t/>
            </a:r>
            <a:br>
              <a:rPr lang="tr-TR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 </a:t>
            </a:r>
            <a:r>
              <a:rPr lang="tr-TR" dirty="0">
                <a:latin typeface="Calibri"/>
                <a:cs typeface="Calibri"/>
              </a:rPr>
              <a:t/>
            </a:r>
            <a:br>
              <a:rPr lang="tr-TR" dirty="0">
                <a:latin typeface="Calibri"/>
                <a:cs typeface="Calibri"/>
              </a:rPr>
            </a:br>
            <a:r>
              <a:rPr lang="tr-TR" dirty="0">
                <a:latin typeface="Calibri"/>
                <a:cs typeface="Calibri"/>
              </a:rPr>
              <a:t>“Sıfır </a:t>
            </a:r>
            <a:r>
              <a:rPr lang="tr-TR" dirty="0" err="1">
                <a:latin typeface="Calibri"/>
                <a:cs typeface="Calibri"/>
              </a:rPr>
              <a:t>gluten”i</a:t>
            </a:r>
            <a:r>
              <a:rPr lang="tr-TR" dirty="0">
                <a:latin typeface="Calibri"/>
                <a:cs typeface="Calibri"/>
              </a:rPr>
              <a:t> garanti edecek bir yöntem yoktur. </a:t>
            </a:r>
          </a:p>
          <a:p>
            <a:r>
              <a:rPr lang="tr-TR" dirty="0">
                <a:latin typeface="Calibri"/>
                <a:cs typeface="Calibri"/>
              </a:rPr>
              <a:t> 20 </a:t>
            </a:r>
            <a:r>
              <a:rPr lang="tr-TR" dirty="0" err="1">
                <a:latin typeface="Calibri"/>
                <a:cs typeface="Calibri"/>
              </a:rPr>
              <a:t>ppm</a:t>
            </a:r>
            <a:r>
              <a:rPr lang="tr-TR" dirty="0">
                <a:latin typeface="Calibri"/>
                <a:cs typeface="Calibri"/>
              </a:rPr>
              <a:t>  yaklaşık 1 kg başına 50 mg </a:t>
            </a:r>
            <a:r>
              <a:rPr lang="tr-TR" dirty="0" err="1">
                <a:latin typeface="Calibri"/>
                <a:cs typeface="Calibri"/>
              </a:rPr>
              <a:t>gluten</a:t>
            </a:r>
            <a:r>
              <a:rPr lang="tr-TR" dirty="0">
                <a:latin typeface="Calibri"/>
                <a:cs typeface="Calibri"/>
              </a:rPr>
              <a:t> demektir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0ABB7-F9A5-4171-AF4D-8013F461E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5" r="3183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6712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kran Resmi 2018-12-10 00.35.0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5" b="60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Mısırlılar ekmek yaparken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02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kran Resmi 2018-12-10 01.11.4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7" r="1" b="807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 descr="Ekran Resmi 2018-12-10 01.10.5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5" b="2363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/>
              <a:t>Buğdaya dair gerçekler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/>
              <a:t>	</a:t>
            </a:r>
            <a:r>
              <a:rPr lang="tr-TR" sz="2000" b="1"/>
              <a:t>kişi başı yıllık tahıl tüketimi </a:t>
            </a:r>
          </a:p>
          <a:p>
            <a:r>
              <a:rPr lang="tr-TR" sz="2000"/>
              <a:t>gelişmiş ülkelerde 160 kg, </a:t>
            </a:r>
          </a:p>
          <a:p>
            <a:r>
              <a:rPr lang="tr-TR" sz="2000"/>
              <a:t>gelişmekte olan ülkelerde 150 kg </a:t>
            </a:r>
          </a:p>
          <a:p>
            <a:r>
              <a:rPr lang="tr-TR" sz="2000"/>
              <a:t>Dünya ortalaması 173 kg</a:t>
            </a:r>
          </a:p>
          <a:p>
            <a:r>
              <a:rPr lang="tr-TR" sz="2000"/>
              <a:t>Türkiye 201-229 kg  </a:t>
            </a:r>
          </a:p>
          <a:p>
            <a:pPr marL="0" indent="0">
              <a:buNone/>
            </a:pPr>
            <a:r>
              <a:rPr lang="tr-TR" sz="2000"/>
              <a:t>	(TÜİK, 2016) 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710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/>
              <a:t>Buğdaya dair geçekler</a:t>
            </a:r>
            <a:r>
              <a:rPr lang="en-US" sz="4100"/>
              <a:t>- Buğday tohumunun anatomisi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b="1" dirty="0"/>
              <a:t>Endosperm</a:t>
            </a:r>
            <a:r>
              <a:rPr lang="en-US" dirty="0"/>
              <a:t> </a:t>
            </a:r>
          </a:p>
          <a:p>
            <a:pPr marL="0">
              <a:defRPr/>
            </a:pPr>
            <a:r>
              <a:rPr lang="en-US" dirty="0"/>
              <a:t> 	protein, </a:t>
            </a:r>
            <a:r>
              <a:rPr lang="en-US" dirty="0" err="1"/>
              <a:t>kh</a:t>
            </a:r>
            <a:r>
              <a:rPr lang="en-US" dirty="0"/>
              <a:t>, B vit, Fe, </a:t>
            </a:r>
            <a:r>
              <a:rPr lang="en-US" dirty="0" err="1"/>
              <a:t>lif</a:t>
            </a:r>
            <a:endParaRPr lang="en-US" dirty="0"/>
          </a:p>
          <a:p>
            <a:pPr>
              <a:defRPr/>
            </a:pPr>
            <a:r>
              <a:rPr lang="en-US" b="1" dirty="0"/>
              <a:t>Bran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, B </a:t>
            </a:r>
            <a:r>
              <a:rPr lang="en-US" dirty="0" err="1"/>
              <a:t>vit,lif</a:t>
            </a:r>
            <a:endParaRPr lang="en-US" dirty="0"/>
          </a:p>
          <a:p>
            <a:pPr>
              <a:defRPr/>
            </a:pPr>
            <a:r>
              <a:rPr lang="en-US" b="1" dirty="0"/>
              <a:t>Germ</a:t>
            </a:r>
            <a:r>
              <a:rPr lang="en-US" dirty="0"/>
              <a:t>  </a:t>
            </a:r>
            <a:r>
              <a:rPr lang="en-US" dirty="0" err="1"/>
              <a:t>yağ,antioksidan</a:t>
            </a:r>
            <a:r>
              <a:rPr lang="en-US" dirty="0"/>
              <a:t>, vit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9" r="-2" b="865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4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89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73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4000">
                <a:solidFill>
                  <a:schemeClr val="bg1"/>
                </a:solidFill>
              </a:rPr>
              <a:t>Gluten nedir ?</a:t>
            </a:r>
          </a:p>
        </p:txBody>
      </p:sp>
      <p:grpSp>
        <p:nvGrpSpPr>
          <p:cNvPr id="10248" name="Group 75">
            <a:extLst>
              <a:ext uri="{FF2B5EF4-FFF2-40B4-BE49-F238E27FC236}">
                <a16:creationId xmlns:a16="http://schemas.microsoft.com/office/drawing/2014/main" id="{D4C516A3-38C0-4F58-9700-081CB0D1A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12192000" cy="4286159"/>
            <a:chOff x="0" y="1"/>
            <a:chExt cx="12192000" cy="4286159"/>
          </a:xfrm>
          <a:effectLst>
            <a:outerShdw blurRad="3810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31B548F-BAE0-4401-9139-6545BCD3C3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1"/>
              <a:ext cx="12192000" cy="4000975"/>
              <a:chOff x="0" y="1"/>
              <a:chExt cx="12192000" cy="4000975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4511E12-8D97-4D29-97DA-824875B13A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"/>
                <a:ext cx="12192000" cy="4000975"/>
              </a:xfrm>
              <a:custGeom>
                <a:avLst/>
                <a:gdLst>
                  <a:gd name="connsiteX0" fmla="*/ 0 w 12192000"/>
                  <a:gd name="connsiteY0" fmla="*/ 0 h 4000975"/>
                  <a:gd name="connsiteX1" fmla="*/ 12192000 w 12192000"/>
                  <a:gd name="connsiteY1" fmla="*/ 0 h 4000975"/>
                  <a:gd name="connsiteX2" fmla="*/ 12192000 w 12192000"/>
                  <a:gd name="connsiteY2" fmla="*/ 4000975 h 4000975"/>
                  <a:gd name="connsiteX3" fmla="*/ 4591050 w 12192000"/>
                  <a:gd name="connsiteY3" fmla="*/ 3848100 h 4000975"/>
                  <a:gd name="connsiteX4" fmla="*/ 0 w 12192000"/>
                  <a:gd name="connsiteY4" fmla="*/ 3999921 h 400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40009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4000975"/>
                    </a:lnTo>
                    <a:lnTo>
                      <a:pt x="4591050" y="3848100"/>
                    </a:lnTo>
                    <a:lnTo>
                      <a:pt x="0" y="3999921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267ACB5-D743-4981-82A7-934D0A6BD8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"/>
                <a:ext cx="12192000" cy="4000975"/>
              </a:xfrm>
              <a:custGeom>
                <a:avLst/>
                <a:gdLst>
                  <a:gd name="connsiteX0" fmla="*/ 0 w 12192000"/>
                  <a:gd name="connsiteY0" fmla="*/ 0 h 4000975"/>
                  <a:gd name="connsiteX1" fmla="*/ 12192000 w 12192000"/>
                  <a:gd name="connsiteY1" fmla="*/ 0 h 4000975"/>
                  <a:gd name="connsiteX2" fmla="*/ 12192000 w 12192000"/>
                  <a:gd name="connsiteY2" fmla="*/ 4000975 h 4000975"/>
                  <a:gd name="connsiteX3" fmla="*/ 4591050 w 12192000"/>
                  <a:gd name="connsiteY3" fmla="*/ 3848100 h 4000975"/>
                  <a:gd name="connsiteX4" fmla="*/ 0 w 12192000"/>
                  <a:gd name="connsiteY4" fmla="*/ 3999921 h 400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40009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4000975"/>
                    </a:lnTo>
                    <a:lnTo>
                      <a:pt x="4591050" y="3848100"/>
                    </a:lnTo>
                    <a:lnTo>
                      <a:pt x="0" y="3999921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9" name="Group 77">
              <a:extLst>
                <a:ext uri="{FF2B5EF4-FFF2-40B4-BE49-F238E27FC236}">
                  <a16:creationId xmlns:a16="http://schemas.microsoft.com/office/drawing/2014/main" id="{13BB3ECA-2783-40C5-BE31-E5A2B62156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528992"/>
              <a:ext cx="12192000" cy="757168"/>
              <a:chOff x="0" y="2959818"/>
              <a:chExt cx="12192000" cy="757168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62FAB9C-1F29-451A-B39A-BDF3256934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959818"/>
                <a:ext cx="12192000" cy="757168"/>
              </a:xfrm>
              <a:custGeom>
                <a:avLst/>
                <a:gdLst>
                  <a:gd name="connsiteX0" fmla="*/ 0 w 12192000"/>
                  <a:gd name="connsiteY0" fmla="*/ 0 h 757168"/>
                  <a:gd name="connsiteX1" fmla="*/ 41653 w 12192000"/>
                  <a:gd name="connsiteY1" fmla="*/ 6945 h 757168"/>
                  <a:gd name="connsiteX2" fmla="*/ 81317 w 12192000"/>
                  <a:gd name="connsiteY2" fmla="*/ 15509 h 757168"/>
                  <a:gd name="connsiteX3" fmla="*/ 114150 w 12192000"/>
                  <a:gd name="connsiteY3" fmla="*/ 28105 h 757168"/>
                  <a:gd name="connsiteX4" fmla="*/ 214865 w 12192000"/>
                  <a:gd name="connsiteY4" fmla="*/ 58374 h 757168"/>
                  <a:gd name="connsiteX5" fmla="*/ 299237 w 12192000"/>
                  <a:gd name="connsiteY5" fmla="*/ 63560 h 757168"/>
                  <a:gd name="connsiteX6" fmla="*/ 415570 w 12192000"/>
                  <a:gd name="connsiteY6" fmla="*/ 83774 h 757168"/>
                  <a:gd name="connsiteX7" fmla="*/ 633210 w 12192000"/>
                  <a:gd name="connsiteY7" fmla="*/ 109108 h 757168"/>
                  <a:gd name="connsiteX8" fmla="*/ 677567 w 12192000"/>
                  <a:gd name="connsiteY8" fmla="*/ 119446 h 757168"/>
                  <a:gd name="connsiteX9" fmla="*/ 946429 w 12192000"/>
                  <a:gd name="connsiteY9" fmla="*/ 171502 h 757168"/>
                  <a:gd name="connsiteX10" fmla="*/ 1163367 w 12192000"/>
                  <a:gd name="connsiteY10" fmla="*/ 182106 h 757168"/>
                  <a:gd name="connsiteX11" fmla="*/ 1180337 w 12192000"/>
                  <a:gd name="connsiteY11" fmla="*/ 181279 h 757168"/>
                  <a:gd name="connsiteX12" fmla="*/ 1263939 w 12192000"/>
                  <a:gd name="connsiteY12" fmla="*/ 173070 h 757168"/>
                  <a:gd name="connsiteX13" fmla="*/ 1392213 w 12192000"/>
                  <a:gd name="connsiteY13" fmla="*/ 183225 h 757168"/>
                  <a:gd name="connsiteX14" fmla="*/ 1479752 w 12192000"/>
                  <a:gd name="connsiteY14" fmla="*/ 205174 h 757168"/>
                  <a:gd name="connsiteX15" fmla="*/ 1589813 w 12192000"/>
                  <a:gd name="connsiteY15" fmla="*/ 211706 h 757168"/>
                  <a:gd name="connsiteX16" fmla="*/ 1716264 w 12192000"/>
                  <a:gd name="connsiteY16" fmla="*/ 207459 h 757168"/>
                  <a:gd name="connsiteX17" fmla="*/ 1772900 w 12192000"/>
                  <a:gd name="connsiteY17" fmla="*/ 208137 h 757168"/>
                  <a:gd name="connsiteX18" fmla="*/ 1929319 w 12192000"/>
                  <a:gd name="connsiteY18" fmla="*/ 193822 h 757168"/>
                  <a:gd name="connsiteX19" fmla="*/ 2021514 w 12192000"/>
                  <a:gd name="connsiteY19" fmla="*/ 204186 h 757168"/>
                  <a:gd name="connsiteX20" fmla="*/ 2111753 w 12192000"/>
                  <a:gd name="connsiteY20" fmla="*/ 223797 h 757168"/>
                  <a:gd name="connsiteX21" fmla="*/ 2169356 w 12192000"/>
                  <a:gd name="connsiteY21" fmla="*/ 241125 h 757168"/>
                  <a:gd name="connsiteX22" fmla="*/ 2286638 w 12192000"/>
                  <a:gd name="connsiteY22" fmla="*/ 257382 h 757168"/>
                  <a:gd name="connsiteX23" fmla="*/ 2308368 w 12192000"/>
                  <a:gd name="connsiteY23" fmla="*/ 256995 h 757168"/>
                  <a:gd name="connsiteX24" fmla="*/ 2660621 w 12192000"/>
                  <a:gd name="connsiteY24" fmla="*/ 262863 h 757168"/>
                  <a:gd name="connsiteX25" fmla="*/ 2801134 w 12192000"/>
                  <a:gd name="connsiteY25" fmla="*/ 250006 h 757168"/>
                  <a:gd name="connsiteX26" fmla="*/ 2830994 w 12192000"/>
                  <a:gd name="connsiteY26" fmla="*/ 249091 h 757168"/>
                  <a:gd name="connsiteX27" fmla="*/ 3129084 w 12192000"/>
                  <a:gd name="connsiteY27" fmla="*/ 242009 h 757168"/>
                  <a:gd name="connsiteX28" fmla="*/ 3162162 w 12192000"/>
                  <a:gd name="connsiteY28" fmla="*/ 242789 h 757168"/>
                  <a:gd name="connsiteX29" fmla="*/ 3254072 w 12192000"/>
                  <a:gd name="connsiteY29" fmla="*/ 251612 h 757168"/>
                  <a:gd name="connsiteX30" fmla="*/ 3473491 w 12192000"/>
                  <a:gd name="connsiteY30" fmla="*/ 221903 h 757168"/>
                  <a:gd name="connsiteX31" fmla="*/ 3691860 w 12192000"/>
                  <a:gd name="connsiteY31" fmla="*/ 219228 h 757168"/>
                  <a:gd name="connsiteX32" fmla="*/ 3811494 w 12192000"/>
                  <a:gd name="connsiteY32" fmla="*/ 225691 h 757168"/>
                  <a:gd name="connsiteX33" fmla="*/ 3897533 w 12192000"/>
                  <a:gd name="connsiteY33" fmla="*/ 220087 h 757168"/>
                  <a:gd name="connsiteX34" fmla="*/ 4109430 w 12192000"/>
                  <a:gd name="connsiteY34" fmla="*/ 200477 h 757168"/>
                  <a:gd name="connsiteX35" fmla="*/ 4208772 w 12192000"/>
                  <a:gd name="connsiteY35" fmla="*/ 200914 h 757168"/>
                  <a:gd name="connsiteX36" fmla="*/ 4314641 w 12192000"/>
                  <a:gd name="connsiteY36" fmla="*/ 196159 h 757168"/>
                  <a:gd name="connsiteX37" fmla="*/ 4577622 w 12192000"/>
                  <a:gd name="connsiteY37" fmla="*/ 163774 h 757168"/>
                  <a:gd name="connsiteX38" fmla="*/ 4790345 w 12192000"/>
                  <a:gd name="connsiteY38" fmla="*/ 177592 h 757168"/>
                  <a:gd name="connsiteX39" fmla="*/ 4926164 w 12192000"/>
                  <a:gd name="connsiteY39" fmla="*/ 184139 h 757168"/>
                  <a:gd name="connsiteX40" fmla="*/ 5088812 w 12192000"/>
                  <a:gd name="connsiteY40" fmla="*/ 177401 h 757168"/>
                  <a:gd name="connsiteX41" fmla="*/ 5222466 w 12192000"/>
                  <a:gd name="connsiteY41" fmla="*/ 162082 h 757168"/>
                  <a:gd name="connsiteX42" fmla="*/ 5406528 w 12192000"/>
                  <a:gd name="connsiteY42" fmla="*/ 153987 h 757168"/>
                  <a:gd name="connsiteX43" fmla="*/ 5590716 w 12192000"/>
                  <a:gd name="connsiteY43" fmla="*/ 129490 h 757168"/>
                  <a:gd name="connsiteX44" fmla="*/ 5719429 w 12192000"/>
                  <a:gd name="connsiteY44" fmla="*/ 110099 h 757168"/>
                  <a:gd name="connsiteX45" fmla="*/ 5897895 w 12192000"/>
                  <a:gd name="connsiteY45" fmla="*/ 96368 h 757168"/>
                  <a:gd name="connsiteX46" fmla="*/ 6169957 w 12192000"/>
                  <a:gd name="connsiteY46" fmla="*/ 94411 h 757168"/>
                  <a:gd name="connsiteX47" fmla="*/ 6294827 w 12192000"/>
                  <a:gd name="connsiteY47" fmla="*/ 99236 h 757168"/>
                  <a:gd name="connsiteX48" fmla="*/ 6494261 w 12192000"/>
                  <a:gd name="connsiteY48" fmla="*/ 71724 h 757168"/>
                  <a:gd name="connsiteX49" fmla="*/ 6579627 w 12192000"/>
                  <a:gd name="connsiteY49" fmla="*/ 57883 h 757168"/>
                  <a:gd name="connsiteX50" fmla="*/ 6654800 w 12192000"/>
                  <a:gd name="connsiteY50" fmla="*/ 77086 h 757168"/>
                  <a:gd name="connsiteX51" fmla="*/ 6703059 w 12192000"/>
                  <a:gd name="connsiteY51" fmla="*/ 97166 h 757168"/>
                  <a:gd name="connsiteX52" fmla="*/ 6859445 w 12192000"/>
                  <a:gd name="connsiteY52" fmla="*/ 90481 h 757168"/>
                  <a:gd name="connsiteX53" fmla="*/ 7025414 w 12192000"/>
                  <a:gd name="connsiteY53" fmla="*/ 83536 h 757168"/>
                  <a:gd name="connsiteX54" fmla="*/ 7144137 w 12192000"/>
                  <a:gd name="connsiteY54" fmla="*/ 79264 h 757168"/>
                  <a:gd name="connsiteX55" fmla="*/ 7291235 w 12192000"/>
                  <a:gd name="connsiteY55" fmla="*/ 95367 h 757168"/>
                  <a:gd name="connsiteX56" fmla="*/ 7407395 w 12192000"/>
                  <a:gd name="connsiteY56" fmla="*/ 104888 h 757168"/>
                  <a:gd name="connsiteX57" fmla="*/ 7500837 w 12192000"/>
                  <a:gd name="connsiteY57" fmla="*/ 119515 h 757168"/>
                  <a:gd name="connsiteX58" fmla="*/ 7533567 w 12192000"/>
                  <a:gd name="connsiteY58" fmla="*/ 126955 h 757168"/>
                  <a:gd name="connsiteX59" fmla="*/ 7792910 w 12192000"/>
                  <a:gd name="connsiteY59" fmla="*/ 185188 h 757168"/>
                  <a:gd name="connsiteX60" fmla="*/ 8070699 w 12192000"/>
                  <a:gd name="connsiteY60" fmla="*/ 235423 h 757168"/>
                  <a:gd name="connsiteX61" fmla="*/ 8253177 w 12192000"/>
                  <a:gd name="connsiteY61" fmla="*/ 222473 h 757168"/>
                  <a:gd name="connsiteX62" fmla="*/ 8320683 w 12192000"/>
                  <a:gd name="connsiteY62" fmla="*/ 226393 h 757168"/>
                  <a:gd name="connsiteX63" fmla="*/ 8631438 w 12192000"/>
                  <a:gd name="connsiteY63" fmla="*/ 237528 h 757168"/>
                  <a:gd name="connsiteX64" fmla="*/ 8686410 w 12192000"/>
                  <a:gd name="connsiteY64" fmla="*/ 234877 h 757168"/>
                  <a:gd name="connsiteX65" fmla="*/ 8980658 w 12192000"/>
                  <a:gd name="connsiteY65" fmla="*/ 273001 h 757168"/>
                  <a:gd name="connsiteX66" fmla="*/ 9087625 w 12192000"/>
                  <a:gd name="connsiteY66" fmla="*/ 282423 h 757168"/>
                  <a:gd name="connsiteX67" fmla="*/ 9186017 w 12192000"/>
                  <a:gd name="connsiteY67" fmla="*/ 293875 h 757168"/>
                  <a:gd name="connsiteX68" fmla="*/ 9323931 w 12192000"/>
                  <a:gd name="connsiteY68" fmla="*/ 302628 h 757168"/>
                  <a:gd name="connsiteX69" fmla="*/ 9467213 w 12192000"/>
                  <a:gd name="connsiteY69" fmla="*/ 307275 h 757168"/>
                  <a:gd name="connsiteX70" fmla="*/ 9626826 w 12192000"/>
                  <a:gd name="connsiteY70" fmla="*/ 316213 h 757168"/>
                  <a:gd name="connsiteX71" fmla="*/ 9689696 w 12192000"/>
                  <a:gd name="connsiteY71" fmla="*/ 324467 h 757168"/>
                  <a:gd name="connsiteX72" fmla="*/ 9860526 w 12192000"/>
                  <a:gd name="connsiteY72" fmla="*/ 329986 h 757168"/>
                  <a:gd name="connsiteX73" fmla="*/ 9949775 w 12192000"/>
                  <a:gd name="connsiteY73" fmla="*/ 340386 h 757168"/>
                  <a:gd name="connsiteX74" fmla="*/ 10097252 w 12192000"/>
                  <a:gd name="connsiteY74" fmla="*/ 349262 h 757168"/>
                  <a:gd name="connsiteX75" fmla="*/ 10145261 w 12192000"/>
                  <a:gd name="connsiteY75" fmla="*/ 353113 h 757168"/>
                  <a:gd name="connsiteX76" fmla="*/ 10188159 w 12192000"/>
                  <a:gd name="connsiteY76" fmla="*/ 356124 h 757168"/>
                  <a:gd name="connsiteX77" fmla="*/ 10336144 w 12192000"/>
                  <a:gd name="connsiteY77" fmla="*/ 348235 h 757168"/>
                  <a:gd name="connsiteX78" fmla="*/ 10466847 w 12192000"/>
                  <a:gd name="connsiteY78" fmla="*/ 354131 h 757168"/>
                  <a:gd name="connsiteX79" fmla="*/ 10696514 w 12192000"/>
                  <a:gd name="connsiteY79" fmla="*/ 353575 h 757168"/>
                  <a:gd name="connsiteX80" fmla="*/ 10746932 w 12192000"/>
                  <a:gd name="connsiteY80" fmla="*/ 360606 h 757168"/>
                  <a:gd name="connsiteX81" fmla="*/ 10905388 w 12192000"/>
                  <a:gd name="connsiteY81" fmla="*/ 370627 h 757168"/>
                  <a:gd name="connsiteX82" fmla="*/ 10995602 w 12192000"/>
                  <a:gd name="connsiteY82" fmla="*/ 376691 h 757168"/>
                  <a:gd name="connsiteX83" fmla="*/ 11107647 w 12192000"/>
                  <a:gd name="connsiteY83" fmla="*/ 373405 h 757168"/>
                  <a:gd name="connsiteX84" fmla="*/ 11302440 w 12192000"/>
                  <a:gd name="connsiteY84" fmla="*/ 364156 h 757168"/>
                  <a:gd name="connsiteX85" fmla="*/ 11353613 w 12192000"/>
                  <a:gd name="connsiteY85" fmla="*/ 363785 h 757168"/>
                  <a:gd name="connsiteX86" fmla="*/ 11447323 w 12192000"/>
                  <a:gd name="connsiteY86" fmla="*/ 359346 h 757168"/>
                  <a:gd name="connsiteX87" fmla="*/ 11464292 w 12192000"/>
                  <a:gd name="connsiteY87" fmla="*/ 358519 h 757168"/>
                  <a:gd name="connsiteX88" fmla="*/ 11607560 w 12192000"/>
                  <a:gd name="connsiteY88" fmla="*/ 342370 h 757168"/>
                  <a:gd name="connsiteX89" fmla="*/ 11681426 w 12192000"/>
                  <a:gd name="connsiteY89" fmla="*/ 344335 h 757168"/>
                  <a:gd name="connsiteX90" fmla="*/ 11893565 w 12192000"/>
                  <a:gd name="connsiteY90" fmla="*/ 355261 h 757168"/>
                  <a:gd name="connsiteX91" fmla="*/ 11983290 w 12192000"/>
                  <a:gd name="connsiteY91" fmla="*/ 363588 h 757168"/>
                  <a:gd name="connsiteX92" fmla="*/ 12192000 w 12192000"/>
                  <a:gd name="connsiteY92" fmla="*/ 388018 h 757168"/>
                  <a:gd name="connsiteX93" fmla="*/ 12192000 w 12192000"/>
                  <a:gd name="connsiteY93" fmla="*/ 577115 h 757168"/>
                  <a:gd name="connsiteX94" fmla="*/ 12157329 w 12192000"/>
                  <a:gd name="connsiteY94" fmla="*/ 588862 h 757168"/>
                  <a:gd name="connsiteX95" fmla="*/ 12066948 w 12192000"/>
                  <a:gd name="connsiteY95" fmla="*/ 586034 h 757168"/>
                  <a:gd name="connsiteX96" fmla="*/ 11911344 w 12192000"/>
                  <a:gd name="connsiteY96" fmla="*/ 521599 h 757168"/>
                  <a:gd name="connsiteX97" fmla="*/ 11847823 w 12192000"/>
                  <a:gd name="connsiteY97" fmla="*/ 511785 h 757168"/>
                  <a:gd name="connsiteX98" fmla="*/ 11737547 w 12192000"/>
                  <a:gd name="connsiteY98" fmla="*/ 502380 h 757168"/>
                  <a:gd name="connsiteX99" fmla="*/ 11636052 w 12192000"/>
                  <a:gd name="connsiteY99" fmla="*/ 514993 h 757168"/>
                  <a:gd name="connsiteX100" fmla="*/ 11394706 w 12192000"/>
                  <a:gd name="connsiteY100" fmla="*/ 590867 h 757168"/>
                  <a:gd name="connsiteX101" fmla="*/ 11354978 w 12192000"/>
                  <a:gd name="connsiteY101" fmla="*/ 597561 h 757168"/>
                  <a:gd name="connsiteX102" fmla="*/ 11285306 w 12192000"/>
                  <a:gd name="connsiteY102" fmla="*/ 599825 h 757168"/>
                  <a:gd name="connsiteX103" fmla="*/ 11008528 w 12192000"/>
                  <a:gd name="connsiteY103" fmla="*/ 656670 h 757168"/>
                  <a:gd name="connsiteX104" fmla="*/ 10948735 w 12192000"/>
                  <a:gd name="connsiteY104" fmla="*/ 652964 h 757168"/>
                  <a:gd name="connsiteX105" fmla="*/ 10850698 w 12192000"/>
                  <a:gd name="connsiteY105" fmla="*/ 641721 h 757168"/>
                  <a:gd name="connsiteX106" fmla="*/ 10744026 w 12192000"/>
                  <a:gd name="connsiteY106" fmla="*/ 647769 h 757168"/>
                  <a:gd name="connsiteX107" fmla="*/ 10666160 w 12192000"/>
                  <a:gd name="connsiteY107" fmla="*/ 651891 h 757168"/>
                  <a:gd name="connsiteX108" fmla="*/ 10450521 w 12192000"/>
                  <a:gd name="connsiteY108" fmla="*/ 616552 h 757168"/>
                  <a:gd name="connsiteX109" fmla="*/ 10271192 w 12192000"/>
                  <a:gd name="connsiteY109" fmla="*/ 583498 h 757168"/>
                  <a:gd name="connsiteX110" fmla="*/ 10246067 w 12192000"/>
                  <a:gd name="connsiteY110" fmla="*/ 585423 h 757168"/>
                  <a:gd name="connsiteX111" fmla="*/ 10005027 w 12192000"/>
                  <a:gd name="connsiteY111" fmla="*/ 592252 h 757168"/>
                  <a:gd name="connsiteX112" fmla="*/ 9898681 w 12192000"/>
                  <a:gd name="connsiteY112" fmla="*/ 613195 h 757168"/>
                  <a:gd name="connsiteX113" fmla="*/ 9753225 w 12192000"/>
                  <a:gd name="connsiteY113" fmla="*/ 629038 h 757168"/>
                  <a:gd name="connsiteX114" fmla="*/ 9591376 w 12192000"/>
                  <a:gd name="connsiteY114" fmla="*/ 648601 h 757168"/>
                  <a:gd name="connsiteX115" fmla="*/ 9472860 w 12192000"/>
                  <a:gd name="connsiteY115" fmla="*/ 655936 h 757168"/>
                  <a:gd name="connsiteX116" fmla="*/ 9299788 w 12192000"/>
                  <a:gd name="connsiteY116" fmla="*/ 636945 h 757168"/>
                  <a:gd name="connsiteX117" fmla="*/ 9264605 w 12192000"/>
                  <a:gd name="connsiteY117" fmla="*/ 627087 h 757168"/>
                  <a:gd name="connsiteX118" fmla="*/ 8926435 w 12192000"/>
                  <a:gd name="connsiteY118" fmla="*/ 549269 h 757168"/>
                  <a:gd name="connsiteX119" fmla="*/ 8698934 w 12192000"/>
                  <a:gd name="connsiteY119" fmla="*/ 536583 h 757168"/>
                  <a:gd name="connsiteX120" fmla="*/ 8622862 w 12192000"/>
                  <a:gd name="connsiteY120" fmla="*/ 541563 h 757168"/>
                  <a:gd name="connsiteX121" fmla="*/ 8482784 w 12192000"/>
                  <a:gd name="connsiteY121" fmla="*/ 574094 h 757168"/>
                  <a:gd name="connsiteX122" fmla="*/ 8421565 w 12192000"/>
                  <a:gd name="connsiteY122" fmla="*/ 576610 h 757168"/>
                  <a:gd name="connsiteX123" fmla="*/ 8313469 w 12192000"/>
                  <a:gd name="connsiteY123" fmla="*/ 574762 h 757168"/>
                  <a:gd name="connsiteX124" fmla="*/ 8079520 w 12192000"/>
                  <a:gd name="connsiteY124" fmla="*/ 558685 h 757168"/>
                  <a:gd name="connsiteX125" fmla="*/ 7773327 w 12192000"/>
                  <a:gd name="connsiteY125" fmla="*/ 558854 h 757168"/>
                  <a:gd name="connsiteX126" fmla="*/ 7652477 w 12192000"/>
                  <a:gd name="connsiteY126" fmla="*/ 547561 h 757168"/>
                  <a:gd name="connsiteX127" fmla="*/ 7522274 w 12192000"/>
                  <a:gd name="connsiteY127" fmla="*/ 532150 h 757168"/>
                  <a:gd name="connsiteX128" fmla="*/ 7484080 w 12192000"/>
                  <a:gd name="connsiteY128" fmla="*/ 530532 h 757168"/>
                  <a:gd name="connsiteX129" fmla="*/ 7282277 w 12192000"/>
                  <a:gd name="connsiteY129" fmla="*/ 540177 h 757168"/>
                  <a:gd name="connsiteX130" fmla="*/ 7235690 w 12192000"/>
                  <a:gd name="connsiteY130" fmla="*/ 551282 h 757168"/>
                  <a:gd name="connsiteX131" fmla="*/ 7116339 w 12192000"/>
                  <a:gd name="connsiteY131" fmla="*/ 539494 h 757168"/>
                  <a:gd name="connsiteX132" fmla="*/ 7011067 w 12192000"/>
                  <a:gd name="connsiteY132" fmla="*/ 511848 h 757168"/>
                  <a:gd name="connsiteX133" fmla="*/ 6403234 w 12192000"/>
                  <a:gd name="connsiteY133" fmla="*/ 432296 h 757168"/>
                  <a:gd name="connsiteX134" fmla="*/ 6036273 w 12192000"/>
                  <a:gd name="connsiteY134" fmla="*/ 412301 h 757168"/>
                  <a:gd name="connsiteX135" fmla="*/ 5780467 w 12192000"/>
                  <a:gd name="connsiteY135" fmla="*/ 377910 h 757168"/>
                  <a:gd name="connsiteX136" fmla="*/ 5739051 w 12192000"/>
                  <a:gd name="connsiteY136" fmla="*/ 353609 h 757168"/>
                  <a:gd name="connsiteX137" fmla="*/ 5583566 w 12192000"/>
                  <a:gd name="connsiteY137" fmla="*/ 321995 h 757168"/>
                  <a:gd name="connsiteX138" fmla="*/ 5432030 w 12192000"/>
                  <a:gd name="connsiteY138" fmla="*/ 362512 h 757168"/>
                  <a:gd name="connsiteX139" fmla="*/ 5241398 w 12192000"/>
                  <a:gd name="connsiteY139" fmla="*/ 425781 h 757168"/>
                  <a:gd name="connsiteX140" fmla="*/ 5139710 w 12192000"/>
                  <a:gd name="connsiteY140" fmla="*/ 421022 h 757168"/>
                  <a:gd name="connsiteX141" fmla="*/ 4929402 w 12192000"/>
                  <a:gd name="connsiteY141" fmla="*/ 424310 h 757168"/>
                  <a:gd name="connsiteX142" fmla="*/ 4782793 w 12192000"/>
                  <a:gd name="connsiteY142" fmla="*/ 441046 h 757168"/>
                  <a:gd name="connsiteX143" fmla="*/ 4577594 w 12192000"/>
                  <a:gd name="connsiteY143" fmla="*/ 459290 h 757168"/>
                  <a:gd name="connsiteX144" fmla="*/ 4500826 w 12192000"/>
                  <a:gd name="connsiteY144" fmla="*/ 470529 h 757168"/>
                  <a:gd name="connsiteX145" fmla="*/ 4317973 w 12192000"/>
                  <a:gd name="connsiteY145" fmla="*/ 483649 h 757168"/>
                  <a:gd name="connsiteX146" fmla="*/ 4166722 w 12192000"/>
                  <a:gd name="connsiteY146" fmla="*/ 490602 h 757168"/>
                  <a:gd name="connsiteX147" fmla="*/ 4042814 w 12192000"/>
                  <a:gd name="connsiteY147" fmla="*/ 530660 h 757168"/>
                  <a:gd name="connsiteX148" fmla="*/ 4002653 w 12192000"/>
                  <a:gd name="connsiteY148" fmla="*/ 552594 h 757168"/>
                  <a:gd name="connsiteX149" fmla="*/ 3969549 w 12192000"/>
                  <a:gd name="connsiteY149" fmla="*/ 566312 h 757168"/>
                  <a:gd name="connsiteX150" fmla="*/ 3821685 w 12192000"/>
                  <a:gd name="connsiteY150" fmla="*/ 649183 h 757168"/>
                  <a:gd name="connsiteX151" fmla="*/ 3805138 w 12192000"/>
                  <a:gd name="connsiteY151" fmla="*/ 655947 h 757168"/>
                  <a:gd name="connsiteX152" fmla="*/ 3609177 w 12192000"/>
                  <a:gd name="connsiteY152" fmla="*/ 687459 h 757168"/>
                  <a:gd name="connsiteX153" fmla="*/ 3539727 w 12192000"/>
                  <a:gd name="connsiteY153" fmla="*/ 706521 h 757168"/>
                  <a:gd name="connsiteX154" fmla="*/ 3396572 w 12192000"/>
                  <a:gd name="connsiteY154" fmla="*/ 755681 h 757168"/>
                  <a:gd name="connsiteX155" fmla="*/ 3341054 w 12192000"/>
                  <a:gd name="connsiteY155" fmla="*/ 754679 h 757168"/>
                  <a:gd name="connsiteX156" fmla="*/ 3138775 w 12192000"/>
                  <a:gd name="connsiteY156" fmla="*/ 710120 h 757168"/>
                  <a:gd name="connsiteX157" fmla="*/ 3037283 w 12192000"/>
                  <a:gd name="connsiteY157" fmla="*/ 666453 h 757168"/>
                  <a:gd name="connsiteX158" fmla="*/ 3002117 w 12192000"/>
                  <a:gd name="connsiteY158" fmla="*/ 649347 h 757168"/>
                  <a:gd name="connsiteX159" fmla="*/ 2747294 w 12192000"/>
                  <a:gd name="connsiteY159" fmla="*/ 652400 h 757168"/>
                  <a:gd name="connsiteX160" fmla="*/ 2676273 w 12192000"/>
                  <a:gd name="connsiteY160" fmla="*/ 652304 h 757168"/>
                  <a:gd name="connsiteX161" fmla="*/ 2432360 w 12192000"/>
                  <a:gd name="connsiteY161" fmla="*/ 657836 h 757168"/>
                  <a:gd name="connsiteX162" fmla="*/ 2382311 w 12192000"/>
                  <a:gd name="connsiteY162" fmla="*/ 650824 h 757168"/>
                  <a:gd name="connsiteX163" fmla="*/ 2055134 w 12192000"/>
                  <a:gd name="connsiteY163" fmla="*/ 630053 h 757168"/>
                  <a:gd name="connsiteX164" fmla="*/ 2031829 w 12192000"/>
                  <a:gd name="connsiteY164" fmla="*/ 639324 h 757168"/>
                  <a:gd name="connsiteX165" fmla="*/ 1912764 w 12192000"/>
                  <a:gd name="connsiteY165" fmla="*/ 664183 h 757168"/>
                  <a:gd name="connsiteX166" fmla="*/ 1755637 w 12192000"/>
                  <a:gd name="connsiteY166" fmla="*/ 663960 h 757168"/>
                  <a:gd name="connsiteX167" fmla="*/ 1727159 w 12192000"/>
                  <a:gd name="connsiteY167" fmla="*/ 659605 h 757168"/>
                  <a:gd name="connsiteX168" fmla="*/ 1622470 w 12192000"/>
                  <a:gd name="connsiteY168" fmla="*/ 634850 h 757168"/>
                  <a:gd name="connsiteX169" fmla="*/ 1385955 w 12192000"/>
                  <a:gd name="connsiteY169" fmla="*/ 604522 h 757168"/>
                  <a:gd name="connsiteX170" fmla="*/ 1340055 w 12192000"/>
                  <a:gd name="connsiteY170" fmla="*/ 595629 h 757168"/>
                  <a:gd name="connsiteX171" fmla="*/ 1257271 w 12192000"/>
                  <a:gd name="connsiteY171" fmla="*/ 581180 h 757168"/>
                  <a:gd name="connsiteX172" fmla="*/ 1031914 w 12192000"/>
                  <a:gd name="connsiteY172" fmla="*/ 562692 h 757168"/>
                  <a:gd name="connsiteX173" fmla="*/ 922031 w 12192000"/>
                  <a:gd name="connsiteY173" fmla="*/ 566853 h 757168"/>
                  <a:gd name="connsiteX174" fmla="*/ 873250 w 12192000"/>
                  <a:gd name="connsiteY174" fmla="*/ 563724 h 757168"/>
                  <a:gd name="connsiteX175" fmla="*/ 711627 w 12192000"/>
                  <a:gd name="connsiteY175" fmla="*/ 529880 h 757168"/>
                  <a:gd name="connsiteX176" fmla="*/ 311112 w 12192000"/>
                  <a:gd name="connsiteY176" fmla="*/ 525106 h 757168"/>
                  <a:gd name="connsiteX177" fmla="*/ 184145 w 12192000"/>
                  <a:gd name="connsiteY177" fmla="*/ 532188 h 757168"/>
                  <a:gd name="connsiteX178" fmla="*/ 116886 w 12192000"/>
                  <a:gd name="connsiteY178" fmla="*/ 530572 h 757168"/>
                  <a:gd name="connsiteX179" fmla="*/ 23941 w 12192000"/>
                  <a:gd name="connsiteY179" fmla="*/ 506433 h 757168"/>
                  <a:gd name="connsiteX180" fmla="*/ 0 w 12192000"/>
                  <a:gd name="connsiteY180" fmla="*/ 502149 h 75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2192000" h="757168">
                    <a:moveTo>
                      <a:pt x="0" y="0"/>
                    </a:moveTo>
                    <a:lnTo>
                      <a:pt x="41653" y="6945"/>
                    </a:lnTo>
                    <a:cubicBezTo>
                      <a:pt x="55151" y="9178"/>
                      <a:pt x="68996" y="11810"/>
                      <a:pt x="81317" y="15509"/>
                    </a:cubicBezTo>
                    <a:cubicBezTo>
                      <a:pt x="92911" y="18978"/>
                      <a:pt x="102562" y="24446"/>
                      <a:pt x="114150" y="28105"/>
                    </a:cubicBezTo>
                    <a:cubicBezTo>
                      <a:pt x="145644" y="37958"/>
                      <a:pt x="177914" y="47281"/>
                      <a:pt x="214865" y="58374"/>
                    </a:cubicBezTo>
                    <a:cubicBezTo>
                      <a:pt x="236680" y="42349"/>
                      <a:pt x="264438" y="53534"/>
                      <a:pt x="299237" y="63560"/>
                    </a:cubicBezTo>
                    <a:cubicBezTo>
                      <a:pt x="334763" y="73816"/>
                      <a:pt x="376093" y="78654"/>
                      <a:pt x="415570" y="83774"/>
                    </a:cubicBezTo>
                    <a:cubicBezTo>
                      <a:pt x="487949" y="93100"/>
                      <a:pt x="560804" y="100354"/>
                      <a:pt x="633210" y="109108"/>
                    </a:cubicBezTo>
                    <a:cubicBezTo>
                      <a:pt x="648566" y="111058"/>
                      <a:pt x="666073" y="114072"/>
                      <a:pt x="677567" y="119446"/>
                    </a:cubicBezTo>
                    <a:cubicBezTo>
                      <a:pt x="756262" y="155621"/>
                      <a:pt x="853422" y="169678"/>
                      <a:pt x="946429" y="171502"/>
                    </a:cubicBezTo>
                    <a:cubicBezTo>
                      <a:pt x="1019582" y="173044"/>
                      <a:pt x="1091239" y="175083"/>
                      <a:pt x="1163367" y="182106"/>
                    </a:cubicBezTo>
                    <a:cubicBezTo>
                      <a:pt x="1168863" y="182586"/>
                      <a:pt x="1176224" y="182589"/>
                      <a:pt x="1180337" y="181279"/>
                    </a:cubicBezTo>
                    <a:cubicBezTo>
                      <a:pt x="1205822" y="172503"/>
                      <a:pt x="1231920" y="173109"/>
                      <a:pt x="1263939" y="173070"/>
                    </a:cubicBezTo>
                    <a:cubicBezTo>
                      <a:pt x="1309211" y="172961"/>
                      <a:pt x="1350592" y="176848"/>
                      <a:pt x="1392213" y="183225"/>
                    </a:cubicBezTo>
                    <a:cubicBezTo>
                      <a:pt x="1422516" y="187866"/>
                      <a:pt x="1453010" y="195759"/>
                      <a:pt x="1479752" y="205174"/>
                    </a:cubicBezTo>
                    <a:cubicBezTo>
                      <a:pt x="1516962" y="218381"/>
                      <a:pt x="1553071" y="224660"/>
                      <a:pt x="1589813" y="211706"/>
                    </a:cubicBezTo>
                    <a:cubicBezTo>
                      <a:pt x="1629541" y="197953"/>
                      <a:pt x="1673292" y="205778"/>
                      <a:pt x="1716264" y="207459"/>
                    </a:cubicBezTo>
                    <a:cubicBezTo>
                      <a:pt x="1734988" y="208248"/>
                      <a:pt x="1754789" y="209668"/>
                      <a:pt x="1772900" y="208137"/>
                    </a:cubicBezTo>
                    <a:cubicBezTo>
                      <a:pt x="1825381" y="203828"/>
                      <a:pt x="1876222" y="195808"/>
                      <a:pt x="1929319" y="193822"/>
                    </a:cubicBezTo>
                    <a:cubicBezTo>
                      <a:pt x="1958819" y="192698"/>
                      <a:pt x="1991232" y="199166"/>
                      <a:pt x="2021514" y="204186"/>
                    </a:cubicBezTo>
                    <a:cubicBezTo>
                      <a:pt x="2052154" y="209417"/>
                      <a:pt x="2082323" y="216530"/>
                      <a:pt x="2111753" y="223797"/>
                    </a:cubicBezTo>
                    <a:cubicBezTo>
                      <a:pt x="2131736" y="228659"/>
                      <a:pt x="2153567" y="233429"/>
                      <a:pt x="2169356" y="241125"/>
                    </a:cubicBezTo>
                    <a:cubicBezTo>
                      <a:pt x="2205243" y="258649"/>
                      <a:pt x="2242901" y="263295"/>
                      <a:pt x="2286638" y="257382"/>
                    </a:cubicBezTo>
                    <a:cubicBezTo>
                      <a:pt x="2293313" y="256396"/>
                      <a:pt x="2301018" y="256799"/>
                      <a:pt x="2308368" y="256995"/>
                    </a:cubicBezTo>
                    <a:cubicBezTo>
                      <a:pt x="2426026" y="259155"/>
                      <a:pt x="2543593" y="262834"/>
                      <a:pt x="2660621" y="262863"/>
                    </a:cubicBezTo>
                    <a:cubicBezTo>
                      <a:pt x="2708088" y="262871"/>
                      <a:pt x="2754165" y="254412"/>
                      <a:pt x="2801134" y="250006"/>
                    </a:cubicBezTo>
                    <a:cubicBezTo>
                      <a:pt x="2810748" y="249174"/>
                      <a:pt x="2821504" y="247638"/>
                      <a:pt x="2830994" y="249091"/>
                    </a:cubicBezTo>
                    <a:cubicBezTo>
                      <a:pt x="2934354" y="264045"/>
                      <a:pt x="3032340" y="255254"/>
                      <a:pt x="3129084" y="242009"/>
                    </a:cubicBezTo>
                    <a:cubicBezTo>
                      <a:pt x="3139090" y="240625"/>
                      <a:pt x="3151170" y="241831"/>
                      <a:pt x="3162162" y="242789"/>
                    </a:cubicBezTo>
                    <a:cubicBezTo>
                      <a:pt x="3192925" y="245736"/>
                      <a:pt x="3225969" y="254145"/>
                      <a:pt x="3254072" y="251612"/>
                    </a:cubicBezTo>
                    <a:cubicBezTo>
                      <a:pt x="3328782" y="244461"/>
                      <a:pt x="3402881" y="234992"/>
                      <a:pt x="3473491" y="221903"/>
                    </a:cubicBezTo>
                    <a:cubicBezTo>
                      <a:pt x="3545212" y="208683"/>
                      <a:pt x="3611651" y="197856"/>
                      <a:pt x="3691860" y="219228"/>
                    </a:cubicBezTo>
                    <a:cubicBezTo>
                      <a:pt x="3725977" y="228268"/>
                      <a:pt x="3771754" y="225515"/>
                      <a:pt x="3811494" y="225691"/>
                    </a:cubicBezTo>
                    <a:cubicBezTo>
                      <a:pt x="3840564" y="225687"/>
                      <a:pt x="3868906" y="218586"/>
                      <a:pt x="3897533" y="220087"/>
                    </a:cubicBezTo>
                    <a:cubicBezTo>
                      <a:pt x="3973874" y="224087"/>
                      <a:pt x="4042293" y="217563"/>
                      <a:pt x="4109430" y="200477"/>
                    </a:cubicBezTo>
                    <a:cubicBezTo>
                      <a:pt x="4135544" y="193834"/>
                      <a:pt x="4175268" y="201258"/>
                      <a:pt x="4208772" y="200914"/>
                    </a:cubicBezTo>
                    <a:cubicBezTo>
                      <a:pt x="4244136" y="200288"/>
                      <a:pt x="4280583" y="199908"/>
                      <a:pt x="4314641" y="196159"/>
                    </a:cubicBezTo>
                    <a:cubicBezTo>
                      <a:pt x="4402743" y="186278"/>
                      <a:pt x="4489848" y="174436"/>
                      <a:pt x="4577622" y="163774"/>
                    </a:cubicBezTo>
                    <a:cubicBezTo>
                      <a:pt x="4649843" y="154967"/>
                      <a:pt x="4719794" y="168553"/>
                      <a:pt x="4790345" y="177592"/>
                    </a:cubicBezTo>
                    <a:cubicBezTo>
                      <a:pt x="4834576" y="183345"/>
                      <a:pt x="4875614" y="193701"/>
                      <a:pt x="4926164" y="184139"/>
                    </a:cubicBezTo>
                    <a:cubicBezTo>
                      <a:pt x="4974485" y="175032"/>
                      <a:pt x="5034899" y="180870"/>
                      <a:pt x="5088812" y="177401"/>
                    </a:cubicBezTo>
                    <a:cubicBezTo>
                      <a:pt x="5134238" y="174439"/>
                      <a:pt x="5178353" y="168165"/>
                      <a:pt x="5222466" y="162082"/>
                    </a:cubicBezTo>
                    <a:cubicBezTo>
                      <a:pt x="5282519" y="153783"/>
                      <a:pt x="5341864" y="144876"/>
                      <a:pt x="5406528" y="153987"/>
                    </a:cubicBezTo>
                    <a:cubicBezTo>
                      <a:pt x="5479960" y="164323"/>
                      <a:pt x="5531876" y="142624"/>
                      <a:pt x="5590716" y="129490"/>
                    </a:cubicBezTo>
                    <a:cubicBezTo>
                      <a:pt x="5631296" y="120553"/>
                      <a:pt x="5675395" y="114659"/>
                      <a:pt x="5719429" y="110099"/>
                    </a:cubicBezTo>
                    <a:cubicBezTo>
                      <a:pt x="5778247" y="104215"/>
                      <a:pt x="5838715" y="102042"/>
                      <a:pt x="5897895" y="96368"/>
                    </a:cubicBezTo>
                    <a:cubicBezTo>
                      <a:pt x="5987399" y="87895"/>
                      <a:pt x="6077855" y="82333"/>
                      <a:pt x="6169957" y="94411"/>
                    </a:cubicBezTo>
                    <a:cubicBezTo>
                      <a:pt x="6212360" y="99875"/>
                      <a:pt x="6252010" y="101763"/>
                      <a:pt x="6294827" y="99236"/>
                    </a:cubicBezTo>
                    <a:cubicBezTo>
                      <a:pt x="6364965" y="95091"/>
                      <a:pt x="6436581" y="97891"/>
                      <a:pt x="6494261" y="71724"/>
                    </a:cubicBezTo>
                    <a:cubicBezTo>
                      <a:pt x="6514615" y="62488"/>
                      <a:pt x="6550354" y="61691"/>
                      <a:pt x="6579627" y="57883"/>
                    </a:cubicBezTo>
                    <a:cubicBezTo>
                      <a:pt x="6613354" y="53353"/>
                      <a:pt x="6637770" y="57878"/>
                      <a:pt x="6654800" y="77086"/>
                    </a:cubicBezTo>
                    <a:cubicBezTo>
                      <a:pt x="6662444" y="85688"/>
                      <a:pt x="6685147" y="94892"/>
                      <a:pt x="6703059" y="97166"/>
                    </a:cubicBezTo>
                    <a:cubicBezTo>
                      <a:pt x="6756799" y="103989"/>
                      <a:pt x="6806654" y="100687"/>
                      <a:pt x="6859445" y="90481"/>
                    </a:cubicBezTo>
                    <a:cubicBezTo>
                      <a:pt x="6908894" y="80861"/>
                      <a:pt x="6969747" y="85387"/>
                      <a:pt x="7025414" y="83536"/>
                    </a:cubicBezTo>
                    <a:cubicBezTo>
                      <a:pt x="7064862" y="82168"/>
                      <a:pt x="7104501" y="77186"/>
                      <a:pt x="7144137" y="79264"/>
                    </a:cubicBezTo>
                    <a:cubicBezTo>
                      <a:pt x="7193316" y="81841"/>
                      <a:pt x="7241809" y="90488"/>
                      <a:pt x="7291235" y="95367"/>
                    </a:cubicBezTo>
                    <a:cubicBezTo>
                      <a:pt x="7329668" y="99288"/>
                      <a:pt x="7368978" y="100585"/>
                      <a:pt x="7407395" y="104888"/>
                    </a:cubicBezTo>
                    <a:cubicBezTo>
                      <a:pt x="7438868" y="108256"/>
                      <a:pt x="7469832" y="114265"/>
                      <a:pt x="7500837" y="119515"/>
                    </a:cubicBezTo>
                    <a:cubicBezTo>
                      <a:pt x="7512146" y="121444"/>
                      <a:pt x="7523255" y="127178"/>
                      <a:pt x="7533567" y="126955"/>
                    </a:cubicBezTo>
                    <a:cubicBezTo>
                      <a:pt x="7636025" y="124121"/>
                      <a:pt x="7707510" y="164497"/>
                      <a:pt x="7792910" y="185188"/>
                    </a:cubicBezTo>
                    <a:cubicBezTo>
                      <a:pt x="7882663" y="207063"/>
                      <a:pt x="7969001" y="237914"/>
                      <a:pt x="8070699" y="235423"/>
                    </a:cubicBezTo>
                    <a:cubicBezTo>
                      <a:pt x="8132239" y="233879"/>
                      <a:pt x="8191903" y="225939"/>
                      <a:pt x="8253177" y="222473"/>
                    </a:cubicBezTo>
                    <a:cubicBezTo>
                      <a:pt x="8274949" y="221324"/>
                      <a:pt x="8299150" y="222976"/>
                      <a:pt x="8320683" y="226393"/>
                    </a:cubicBezTo>
                    <a:cubicBezTo>
                      <a:pt x="8424731" y="242340"/>
                      <a:pt x="8527777" y="249266"/>
                      <a:pt x="8631438" y="237528"/>
                    </a:cubicBezTo>
                    <a:cubicBezTo>
                      <a:pt x="8649201" y="235596"/>
                      <a:pt x="8668058" y="233915"/>
                      <a:pt x="8686410" y="234877"/>
                    </a:cubicBezTo>
                    <a:cubicBezTo>
                      <a:pt x="8786966" y="240146"/>
                      <a:pt x="8885480" y="249315"/>
                      <a:pt x="8980658" y="273001"/>
                    </a:cubicBezTo>
                    <a:cubicBezTo>
                      <a:pt x="9012626" y="280972"/>
                      <a:pt x="9052108" y="279035"/>
                      <a:pt x="9087625" y="282423"/>
                    </a:cubicBezTo>
                    <a:cubicBezTo>
                      <a:pt x="9120583" y="285484"/>
                      <a:pt x="9154319" y="287825"/>
                      <a:pt x="9186017" y="293875"/>
                    </a:cubicBezTo>
                    <a:cubicBezTo>
                      <a:pt x="9232288" y="302785"/>
                      <a:pt x="9275554" y="305815"/>
                      <a:pt x="9323931" y="302628"/>
                    </a:cubicBezTo>
                    <a:cubicBezTo>
                      <a:pt x="9370084" y="299705"/>
                      <a:pt x="9419491" y="304964"/>
                      <a:pt x="9467213" y="307275"/>
                    </a:cubicBezTo>
                    <a:cubicBezTo>
                      <a:pt x="9520438" y="309874"/>
                      <a:pt x="9573661" y="312473"/>
                      <a:pt x="9626826" y="316213"/>
                    </a:cubicBezTo>
                    <a:cubicBezTo>
                      <a:pt x="9648094" y="317708"/>
                      <a:pt x="9671915" y="326588"/>
                      <a:pt x="9689696" y="324467"/>
                    </a:cubicBezTo>
                    <a:cubicBezTo>
                      <a:pt x="9747117" y="317175"/>
                      <a:pt x="9803355" y="332523"/>
                      <a:pt x="9860526" y="329986"/>
                    </a:cubicBezTo>
                    <a:cubicBezTo>
                      <a:pt x="9888572" y="328594"/>
                      <a:pt x="9919723" y="338048"/>
                      <a:pt x="9949775" y="340386"/>
                    </a:cubicBezTo>
                    <a:cubicBezTo>
                      <a:pt x="9998886" y="344296"/>
                      <a:pt x="10048092" y="346302"/>
                      <a:pt x="10097252" y="349262"/>
                    </a:cubicBezTo>
                    <a:cubicBezTo>
                      <a:pt x="10113390" y="350297"/>
                      <a:pt x="10129133" y="351886"/>
                      <a:pt x="10145261" y="353113"/>
                    </a:cubicBezTo>
                    <a:cubicBezTo>
                      <a:pt x="10159555" y="354243"/>
                      <a:pt x="10174512" y="356743"/>
                      <a:pt x="10188159" y="356124"/>
                    </a:cubicBezTo>
                    <a:cubicBezTo>
                      <a:pt x="10237589" y="353944"/>
                      <a:pt x="10286441" y="348682"/>
                      <a:pt x="10336144" y="348235"/>
                    </a:cubicBezTo>
                    <a:cubicBezTo>
                      <a:pt x="10379222" y="347822"/>
                      <a:pt x="10423443" y="353764"/>
                      <a:pt x="10466847" y="354131"/>
                    </a:cubicBezTo>
                    <a:cubicBezTo>
                      <a:pt x="10543353" y="354898"/>
                      <a:pt x="10619988" y="353190"/>
                      <a:pt x="10696514" y="353575"/>
                    </a:cubicBezTo>
                    <a:cubicBezTo>
                      <a:pt x="10713071" y="353680"/>
                      <a:pt x="10730069" y="359342"/>
                      <a:pt x="10746932" y="360606"/>
                    </a:cubicBezTo>
                    <a:cubicBezTo>
                      <a:pt x="10799731" y="364326"/>
                      <a:pt x="10852569" y="367289"/>
                      <a:pt x="10905388" y="370627"/>
                    </a:cubicBezTo>
                    <a:cubicBezTo>
                      <a:pt x="10935470" y="372396"/>
                      <a:pt x="10965963" y="373421"/>
                      <a:pt x="10995602" y="376691"/>
                    </a:cubicBezTo>
                    <a:cubicBezTo>
                      <a:pt x="11034750" y="381032"/>
                      <a:pt x="11070168" y="386324"/>
                      <a:pt x="11107647" y="373405"/>
                    </a:cubicBezTo>
                    <a:cubicBezTo>
                      <a:pt x="11165372" y="353347"/>
                      <a:pt x="11236837" y="366060"/>
                      <a:pt x="11302440" y="364156"/>
                    </a:cubicBezTo>
                    <a:cubicBezTo>
                      <a:pt x="11319394" y="363708"/>
                      <a:pt x="11336655" y="364422"/>
                      <a:pt x="11353613" y="363785"/>
                    </a:cubicBezTo>
                    <a:cubicBezTo>
                      <a:pt x="11384961" y="362566"/>
                      <a:pt x="11415955" y="360947"/>
                      <a:pt x="11447323" y="359346"/>
                    </a:cubicBezTo>
                    <a:cubicBezTo>
                      <a:pt x="11452855" y="359066"/>
                      <a:pt x="11459104" y="359200"/>
                      <a:pt x="11464292" y="358519"/>
                    </a:cubicBezTo>
                    <a:cubicBezTo>
                      <a:pt x="11512058" y="353010"/>
                      <a:pt x="11559143" y="346321"/>
                      <a:pt x="11607560" y="342370"/>
                    </a:cubicBezTo>
                    <a:cubicBezTo>
                      <a:pt x="11631218" y="340368"/>
                      <a:pt x="11657295" y="341352"/>
                      <a:pt x="11681426" y="344335"/>
                    </a:cubicBezTo>
                    <a:cubicBezTo>
                      <a:pt x="11751997" y="352993"/>
                      <a:pt x="11821986" y="358760"/>
                      <a:pt x="11893565" y="355261"/>
                    </a:cubicBezTo>
                    <a:cubicBezTo>
                      <a:pt x="11921973" y="353889"/>
                      <a:pt x="11953288" y="360300"/>
                      <a:pt x="11983290" y="363588"/>
                    </a:cubicBezTo>
                    <a:lnTo>
                      <a:pt x="12192000" y="388018"/>
                    </a:lnTo>
                    <a:lnTo>
                      <a:pt x="12192000" y="577115"/>
                    </a:lnTo>
                    <a:lnTo>
                      <a:pt x="12157329" y="588862"/>
                    </a:lnTo>
                    <a:cubicBezTo>
                      <a:pt x="12118393" y="608572"/>
                      <a:pt x="12109715" y="605637"/>
                      <a:pt x="12066948" y="586034"/>
                    </a:cubicBezTo>
                    <a:cubicBezTo>
                      <a:pt x="12016991" y="563193"/>
                      <a:pt x="11965119" y="541779"/>
                      <a:pt x="11911344" y="521599"/>
                    </a:cubicBezTo>
                    <a:cubicBezTo>
                      <a:pt x="11894383" y="515178"/>
                      <a:pt x="11869417" y="514060"/>
                      <a:pt x="11847823" y="511785"/>
                    </a:cubicBezTo>
                    <a:cubicBezTo>
                      <a:pt x="11811233" y="507768"/>
                      <a:pt x="11773630" y="501982"/>
                      <a:pt x="11737547" y="502380"/>
                    </a:cubicBezTo>
                    <a:cubicBezTo>
                      <a:pt x="11702930" y="502855"/>
                      <a:pt x="11668388" y="508866"/>
                      <a:pt x="11636052" y="514993"/>
                    </a:cubicBezTo>
                    <a:cubicBezTo>
                      <a:pt x="11545722" y="532199"/>
                      <a:pt x="11462455" y="555118"/>
                      <a:pt x="11394706" y="590867"/>
                    </a:cubicBezTo>
                    <a:cubicBezTo>
                      <a:pt x="11385999" y="595562"/>
                      <a:pt x="11369016" y="596581"/>
                      <a:pt x="11354978" y="597561"/>
                    </a:cubicBezTo>
                    <a:cubicBezTo>
                      <a:pt x="11332076" y="599224"/>
                      <a:pt x="11308448" y="600655"/>
                      <a:pt x="11285306" y="599825"/>
                    </a:cubicBezTo>
                    <a:cubicBezTo>
                      <a:pt x="11172906" y="595841"/>
                      <a:pt x="11083430" y="617861"/>
                      <a:pt x="11008528" y="656670"/>
                    </a:cubicBezTo>
                    <a:cubicBezTo>
                      <a:pt x="10986971" y="667750"/>
                      <a:pt x="10970753" y="668236"/>
                      <a:pt x="10948735" y="652964"/>
                    </a:cubicBezTo>
                    <a:cubicBezTo>
                      <a:pt x="10923173" y="635218"/>
                      <a:pt x="10885031" y="639705"/>
                      <a:pt x="10850698" y="641721"/>
                    </a:cubicBezTo>
                    <a:cubicBezTo>
                      <a:pt x="10815269" y="643680"/>
                      <a:pt x="10779458" y="645811"/>
                      <a:pt x="10744026" y="647769"/>
                    </a:cubicBezTo>
                    <a:cubicBezTo>
                      <a:pt x="10717832" y="649066"/>
                      <a:pt x="10692021" y="650003"/>
                      <a:pt x="10666160" y="651891"/>
                    </a:cubicBezTo>
                    <a:cubicBezTo>
                      <a:pt x="10585627" y="657783"/>
                      <a:pt x="10513854" y="650969"/>
                      <a:pt x="10450521" y="616552"/>
                    </a:cubicBezTo>
                    <a:cubicBezTo>
                      <a:pt x="10402221" y="590175"/>
                      <a:pt x="10339099" y="579806"/>
                      <a:pt x="10271192" y="583498"/>
                    </a:cubicBezTo>
                    <a:cubicBezTo>
                      <a:pt x="10262701" y="584006"/>
                      <a:pt x="10251859" y="587254"/>
                      <a:pt x="10246067" y="585423"/>
                    </a:cubicBezTo>
                    <a:cubicBezTo>
                      <a:pt x="10158786" y="558528"/>
                      <a:pt x="10086634" y="594049"/>
                      <a:pt x="10005027" y="592252"/>
                    </a:cubicBezTo>
                    <a:cubicBezTo>
                      <a:pt x="9969004" y="591507"/>
                      <a:pt x="9931565" y="603664"/>
                      <a:pt x="9898681" y="613195"/>
                    </a:cubicBezTo>
                    <a:cubicBezTo>
                      <a:pt x="9853463" y="626281"/>
                      <a:pt x="9813049" y="639042"/>
                      <a:pt x="9753225" y="629038"/>
                    </a:cubicBezTo>
                    <a:cubicBezTo>
                      <a:pt x="9693404" y="618845"/>
                      <a:pt x="9637675" y="628898"/>
                      <a:pt x="9591376" y="648601"/>
                    </a:cubicBezTo>
                    <a:cubicBezTo>
                      <a:pt x="9556001" y="663537"/>
                      <a:pt x="9518120" y="663077"/>
                      <a:pt x="9472860" y="655936"/>
                    </a:cubicBezTo>
                    <a:cubicBezTo>
                      <a:pt x="9416283" y="647056"/>
                      <a:pt x="9357217" y="643578"/>
                      <a:pt x="9299788" y="636945"/>
                    </a:cubicBezTo>
                    <a:cubicBezTo>
                      <a:pt x="9287347" y="635531"/>
                      <a:pt x="9271710" y="632039"/>
                      <a:pt x="9264605" y="627087"/>
                    </a:cubicBezTo>
                    <a:cubicBezTo>
                      <a:pt x="9177661" y="565680"/>
                      <a:pt x="9051076" y="558473"/>
                      <a:pt x="8926435" y="549269"/>
                    </a:cubicBezTo>
                    <a:cubicBezTo>
                      <a:pt x="8850925" y="543595"/>
                      <a:pt x="8774954" y="539613"/>
                      <a:pt x="8698934" y="536583"/>
                    </a:cubicBezTo>
                    <a:cubicBezTo>
                      <a:pt x="8673232" y="535428"/>
                      <a:pt x="8645916" y="537050"/>
                      <a:pt x="8622862" y="541563"/>
                    </a:cubicBezTo>
                    <a:cubicBezTo>
                      <a:pt x="8574890" y="551069"/>
                      <a:pt x="8530403" y="564380"/>
                      <a:pt x="8482784" y="574094"/>
                    </a:cubicBezTo>
                    <a:cubicBezTo>
                      <a:pt x="8464923" y="577929"/>
                      <a:pt x="8442157" y="576927"/>
                      <a:pt x="8421565" y="576610"/>
                    </a:cubicBezTo>
                    <a:cubicBezTo>
                      <a:pt x="8385152" y="576229"/>
                      <a:pt x="8345023" y="569546"/>
                      <a:pt x="8313469" y="574762"/>
                    </a:cubicBezTo>
                    <a:cubicBezTo>
                      <a:pt x="8231431" y="588203"/>
                      <a:pt x="8155671" y="580227"/>
                      <a:pt x="8079520" y="558685"/>
                    </a:cubicBezTo>
                    <a:cubicBezTo>
                      <a:pt x="7972906" y="528487"/>
                      <a:pt x="7870782" y="525043"/>
                      <a:pt x="7773327" y="558854"/>
                    </a:cubicBezTo>
                    <a:cubicBezTo>
                      <a:pt x="7729470" y="574107"/>
                      <a:pt x="7688069" y="563543"/>
                      <a:pt x="7652477" y="547561"/>
                    </a:cubicBezTo>
                    <a:cubicBezTo>
                      <a:pt x="7611494" y="529005"/>
                      <a:pt x="7570974" y="522685"/>
                      <a:pt x="7522274" y="532150"/>
                    </a:cubicBezTo>
                    <a:cubicBezTo>
                      <a:pt x="7511488" y="534257"/>
                      <a:pt x="7496511" y="532136"/>
                      <a:pt x="7484080" y="530532"/>
                    </a:cubicBezTo>
                    <a:cubicBezTo>
                      <a:pt x="7413133" y="522044"/>
                      <a:pt x="7341987" y="510303"/>
                      <a:pt x="7282277" y="540177"/>
                    </a:cubicBezTo>
                    <a:cubicBezTo>
                      <a:pt x="7270558" y="546051"/>
                      <a:pt x="7251336" y="547713"/>
                      <a:pt x="7235690" y="551282"/>
                    </a:cubicBezTo>
                    <a:cubicBezTo>
                      <a:pt x="7170161" y="565782"/>
                      <a:pt x="7172820" y="564203"/>
                      <a:pt x="7116339" y="539494"/>
                    </a:cubicBezTo>
                    <a:cubicBezTo>
                      <a:pt x="7086841" y="526502"/>
                      <a:pt x="7045980" y="512724"/>
                      <a:pt x="7011067" y="511848"/>
                    </a:cubicBezTo>
                    <a:cubicBezTo>
                      <a:pt x="6800473" y="506533"/>
                      <a:pt x="6601893" y="468653"/>
                      <a:pt x="6403234" y="432296"/>
                    </a:cubicBezTo>
                    <a:cubicBezTo>
                      <a:pt x="6280760" y="409851"/>
                      <a:pt x="6160432" y="402592"/>
                      <a:pt x="6036273" y="412301"/>
                    </a:cubicBezTo>
                    <a:cubicBezTo>
                      <a:pt x="5946471" y="419425"/>
                      <a:pt x="5863077" y="395593"/>
                      <a:pt x="5780467" y="377910"/>
                    </a:cubicBezTo>
                    <a:cubicBezTo>
                      <a:pt x="5763357" y="374343"/>
                      <a:pt x="5747757" y="363033"/>
                      <a:pt x="5739051" y="353609"/>
                    </a:cubicBezTo>
                    <a:cubicBezTo>
                      <a:pt x="5707675" y="320294"/>
                      <a:pt x="5653252" y="312483"/>
                      <a:pt x="5583566" y="321995"/>
                    </a:cubicBezTo>
                    <a:cubicBezTo>
                      <a:pt x="5528347" y="329404"/>
                      <a:pt x="5477716" y="340486"/>
                      <a:pt x="5432030" y="362512"/>
                    </a:cubicBezTo>
                    <a:cubicBezTo>
                      <a:pt x="5378421" y="388318"/>
                      <a:pt x="5322767" y="418026"/>
                      <a:pt x="5241398" y="425781"/>
                    </a:cubicBezTo>
                    <a:cubicBezTo>
                      <a:pt x="5206262" y="429089"/>
                      <a:pt x="5176131" y="428273"/>
                      <a:pt x="5139710" y="421022"/>
                    </a:cubicBezTo>
                    <a:cubicBezTo>
                      <a:pt x="5069048" y="407018"/>
                      <a:pt x="4997864" y="396037"/>
                      <a:pt x="4929402" y="424310"/>
                    </a:cubicBezTo>
                    <a:cubicBezTo>
                      <a:pt x="4891785" y="439890"/>
                      <a:pt x="4841650" y="448519"/>
                      <a:pt x="4782793" y="441046"/>
                    </a:cubicBezTo>
                    <a:cubicBezTo>
                      <a:pt x="4709316" y="431663"/>
                      <a:pt x="4641426" y="442031"/>
                      <a:pt x="4577594" y="459290"/>
                    </a:cubicBezTo>
                    <a:cubicBezTo>
                      <a:pt x="4554816" y="465538"/>
                      <a:pt x="4527069" y="468279"/>
                      <a:pt x="4500826" y="470529"/>
                    </a:cubicBezTo>
                    <a:cubicBezTo>
                      <a:pt x="4440199" y="475746"/>
                      <a:pt x="4379252" y="479993"/>
                      <a:pt x="4317973" y="483649"/>
                    </a:cubicBezTo>
                    <a:cubicBezTo>
                      <a:pt x="4267762" y="486741"/>
                      <a:pt x="4217264" y="488292"/>
                      <a:pt x="4166722" y="490602"/>
                    </a:cubicBezTo>
                    <a:cubicBezTo>
                      <a:pt x="4111394" y="493045"/>
                      <a:pt x="4067073" y="503124"/>
                      <a:pt x="4042814" y="530660"/>
                    </a:cubicBezTo>
                    <a:cubicBezTo>
                      <a:pt x="4034996" y="539407"/>
                      <a:pt x="4017001" y="545715"/>
                      <a:pt x="4002653" y="552594"/>
                    </a:cubicBezTo>
                    <a:cubicBezTo>
                      <a:pt x="3992459" y="557592"/>
                      <a:pt x="3979023" y="561086"/>
                      <a:pt x="3969549" y="566312"/>
                    </a:cubicBezTo>
                    <a:cubicBezTo>
                      <a:pt x="3919896" y="593854"/>
                      <a:pt x="3870968" y="621622"/>
                      <a:pt x="3821685" y="649183"/>
                    </a:cubicBezTo>
                    <a:cubicBezTo>
                      <a:pt x="3816761" y="651788"/>
                      <a:pt x="3811445" y="654943"/>
                      <a:pt x="3805138" y="655947"/>
                    </a:cubicBezTo>
                    <a:cubicBezTo>
                      <a:pt x="3739817" y="666451"/>
                      <a:pt x="3673801" y="676154"/>
                      <a:pt x="3609177" y="687459"/>
                    </a:cubicBezTo>
                    <a:cubicBezTo>
                      <a:pt x="3584288" y="691878"/>
                      <a:pt x="3558597" y="697589"/>
                      <a:pt x="3539727" y="706521"/>
                    </a:cubicBezTo>
                    <a:cubicBezTo>
                      <a:pt x="3496714" y="726780"/>
                      <a:pt x="3457268" y="749132"/>
                      <a:pt x="3396572" y="755681"/>
                    </a:cubicBezTo>
                    <a:cubicBezTo>
                      <a:pt x="3378807" y="757611"/>
                      <a:pt x="3357809" y="758036"/>
                      <a:pt x="3341054" y="754679"/>
                    </a:cubicBezTo>
                    <a:cubicBezTo>
                      <a:pt x="3272962" y="740809"/>
                      <a:pt x="3206471" y="724541"/>
                      <a:pt x="3138775" y="710120"/>
                    </a:cubicBezTo>
                    <a:cubicBezTo>
                      <a:pt x="3095820" y="701191"/>
                      <a:pt x="3056969" y="691141"/>
                      <a:pt x="3037283" y="666453"/>
                    </a:cubicBezTo>
                    <a:cubicBezTo>
                      <a:pt x="3031764" y="659487"/>
                      <a:pt x="3015626" y="651391"/>
                      <a:pt x="3002117" y="649347"/>
                    </a:cubicBezTo>
                    <a:cubicBezTo>
                      <a:pt x="2915220" y="636209"/>
                      <a:pt x="2829194" y="627503"/>
                      <a:pt x="2747294" y="652400"/>
                    </a:cubicBezTo>
                    <a:cubicBezTo>
                      <a:pt x="2730084" y="657794"/>
                      <a:pt x="2698519" y="656140"/>
                      <a:pt x="2676273" y="652304"/>
                    </a:cubicBezTo>
                    <a:cubicBezTo>
                      <a:pt x="2590546" y="637890"/>
                      <a:pt x="2508883" y="630176"/>
                      <a:pt x="2432360" y="657836"/>
                    </a:cubicBezTo>
                    <a:cubicBezTo>
                      <a:pt x="2423352" y="661179"/>
                      <a:pt x="2395274" y="656272"/>
                      <a:pt x="2382311" y="650824"/>
                    </a:cubicBezTo>
                    <a:cubicBezTo>
                      <a:pt x="2257393" y="597728"/>
                      <a:pt x="2187724" y="592930"/>
                      <a:pt x="2055134" y="630053"/>
                    </a:cubicBezTo>
                    <a:cubicBezTo>
                      <a:pt x="2046542" y="632464"/>
                      <a:pt x="2035364" y="635121"/>
                      <a:pt x="2031829" y="639324"/>
                    </a:cubicBezTo>
                    <a:cubicBezTo>
                      <a:pt x="2007977" y="666120"/>
                      <a:pt x="1960229" y="664380"/>
                      <a:pt x="1912764" y="664183"/>
                    </a:cubicBezTo>
                    <a:cubicBezTo>
                      <a:pt x="1860521" y="663924"/>
                      <a:pt x="1808236" y="664426"/>
                      <a:pt x="1755637" y="663960"/>
                    </a:cubicBezTo>
                    <a:cubicBezTo>
                      <a:pt x="1746439" y="663859"/>
                      <a:pt x="1736243" y="661799"/>
                      <a:pt x="1727159" y="659605"/>
                    </a:cubicBezTo>
                    <a:cubicBezTo>
                      <a:pt x="1692256" y="651480"/>
                      <a:pt x="1658604" y="640559"/>
                      <a:pt x="1622470" y="634850"/>
                    </a:cubicBezTo>
                    <a:cubicBezTo>
                      <a:pt x="1544362" y="622552"/>
                      <a:pt x="1469248" y="602210"/>
                      <a:pt x="1385955" y="604522"/>
                    </a:cubicBezTo>
                    <a:cubicBezTo>
                      <a:pt x="1371585" y="604913"/>
                      <a:pt x="1355357" y="598530"/>
                      <a:pt x="1340055" y="595629"/>
                    </a:cubicBezTo>
                    <a:cubicBezTo>
                      <a:pt x="1312351" y="590552"/>
                      <a:pt x="1285460" y="583993"/>
                      <a:pt x="1257271" y="581180"/>
                    </a:cubicBezTo>
                    <a:cubicBezTo>
                      <a:pt x="1182583" y="573830"/>
                      <a:pt x="1107142" y="566824"/>
                      <a:pt x="1031914" y="562692"/>
                    </a:cubicBezTo>
                    <a:cubicBezTo>
                      <a:pt x="995593" y="560597"/>
                      <a:pt x="958880" y="565923"/>
                      <a:pt x="922031" y="566853"/>
                    </a:cubicBezTo>
                    <a:cubicBezTo>
                      <a:pt x="905446" y="567320"/>
                      <a:pt x="878533" y="568199"/>
                      <a:pt x="873250" y="563724"/>
                    </a:cubicBezTo>
                    <a:cubicBezTo>
                      <a:pt x="832343" y="529722"/>
                      <a:pt x="772202" y="532674"/>
                      <a:pt x="711627" y="529880"/>
                    </a:cubicBezTo>
                    <a:cubicBezTo>
                      <a:pt x="577999" y="523641"/>
                      <a:pt x="447408" y="543696"/>
                      <a:pt x="311112" y="525106"/>
                    </a:cubicBezTo>
                    <a:cubicBezTo>
                      <a:pt x="271645" y="519795"/>
                      <a:pt x="226936" y="530235"/>
                      <a:pt x="184145" y="532188"/>
                    </a:cubicBezTo>
                    <a:cubicBezTo>
                      <a:pt x="162015" y="533128"/>
                      <a:pt x="137665" y="534333"/>
                      <a:pt x="116886" y="530572"/>
                    </a:cubicBezTo>
                    <a:cubicBezTo>
                      <a:pt x="84810" y="524693"/>
                      <a:pt x="54011" y="515448"/>
                      <a:pt x="23941" y="506433"/>
                    </a:cubicBezTo>
                    <a:lnTo>
                      <a:pt x="0" y="5021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1524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4658BE9-BAE2-4EEF-94FE-33319BDCA4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959818"/>
                <a:ext cx="12192000" cy="757168"/>
              </a:xfrm>
              <a:custGeom>
                <a:avLst/>
                <a:gdLst>
                  <a:gd name="connsiteX0" fmla="*/ 0 w 12192000"/>
                  <a:gd name="connsiteY0" fmla="*/ 0 h 757168"/>
                  <a:gd name="connsiteX1" fmla="*/ 41653 w 12192000"/>
                  <a:gd name="connsiteY1" fmla="*/ 6945 h 757168"/>
                  <a:gd name="connsiteX2" fmla="*/ 81317 w 12192000"/>
                  <a:gd name="connsiteY2" fmla="*/ 15509 h 757168"/>
                  <a:gd name="connsiteX3" fmla="*/ 114150 w 12192000"/>
                  <a:gd name="connsiteY3" fmla="*/ 28105 h 757168"/>
                  <a:gd name="connsiteX4" fmla="*/ 214865 w 12192000"/>
                  <a:gd name="connsiteY4" fmla="*/ 58374 h 757168"/>
                  <a:gd name="connsiteX5" fmla="*/ 299237 w 12192000"/>
                  <a:gd name="connsiteY5" fmla="*/ 63560 h 757168"/>
                  <a:gd name="connsiteX6" fmla="*/ 415570 w 12192000"/>
                  <a:gd name="connsiteY6" fmla="*/ 83774 h 757168"/>
                  <a:gd name="connsiteX7" fmla="*/ 633210 w 12192000"/>
                  <a:gd name="connsiteY7" fmla="*/ 109108 h 757168"/>
                  <a:gd name="connsiteX8" fmla="*/ 677567 w 12192000"/>
                  <a:gd name="connsiteY8" fmla="*/ 119446 h 757168"/>
                  <a:gd name="connsiteX9" fmla="*/ 946429 w 12192000"/>
                  <a:gd name="connsiteY9" fmla="*/ 171502 h 757168"/>
                  <a:gd name="connsiteX10" fmla="*/ 1163367 w 12192000"/>
                  <a:gd name="connsiteY10" fmla="*/ 182106 h 757168"/>
                  <a:gd name="connsiteX11" fmla="*/ 1180337 w 12192000"/>
                  <a:gd name="connsiteY11" fmla="*/ 181279 h 757168"/>
                  <a:gd name="connsiteX12" fmla="*/ 1263939 w 12192000"/>
                  <a:gd name="connsiteY12" fmla="*/ 173070 h 757168"/>
                  <a:gd name="connsiteX13" fmla="*/ 1392213 w 12192000"/>
                  <a:gd name="connsiteY13" fmla="*/ 183225 h 757168"/>
                  <a:gd name="connsiteX14" fmla="*/ 1479752 w 12192000"/>
                  <a:gd name="connsiteY14" fmla="*/ 205174 h 757168"/>
                  <a:gd name="connsiteX15" fmla="*/ 1589813 w 12192000"/>
                  <a:gd name="connsiteY15" fmla="*/ 211706 h 757168"/>
                  <a:gd name="connsiteX16" fmla="*/ 1716264 w 12192000"/>
                  <a:gd name="connsiteY16" fmla="*/ 207459 h 757168"/>
                  <a:gd name="connsiteX17" fmla="*/ 1772900 w 12192000"/>
                  <a:gd name="connsiteY17" fmla="*/ 208137 h 757168"/>
                  <a:gd name="connsiteX18" fmla="*/ 1929319 w 12192000"/>
                  <a:gd name="connsiteY18" fmla="*/ 193822 h 757168"/>
                  <a:gd name="connsiteX19" fmla="*/ 2021514 w 12192000"/>
                  <a:gd name="connsiteY19" fmla="*/ 204186 h 757168"/>
                  <a:gd name="connsiteX20" fmla="*/ 2111753 w 12192000"/>
                  <a:gd name="connsiteY20" fmla="*/ 223797 h 757168"/>
                  <a:gd name="connsiteX21" fmla="*/ 2169356 w 12192000"/>
                  <a:gd name="connsiteY21" fmla="*/ 241125 h 757168"/>
                  <a:gd name="connsiteX22" fmla="*/ 2286638 w 12192000"/>
                  <a:gd name="connsiteY22" fmla="*/ 257382 h 757168"/>
                  <a:gd name="connsiteX23" fmla="*/ 2308368 w 12192000"/>
                  <a:gd name="connsiteY23" fmla="*/ 256995 h 757168"/>
                  <a:gd name="connsiteX24" fmla="*/ 2660621 w 12192000"/>
                  <a:gd name="connsiteY24" fmla="*/ 262863 h 757168"/>
                  <a:gd name="connsiteX25" fmla="*/ 2801134 w 12192000"/>
                  <a:gd name="connsiteY25" fmla="*/ 250006 h 757168"/>
                  <a:gd name="connsiteX26" fmla="*/ 2830994 w 12192000"/>
                  <a:gd name="connsiteY26" fmla="*/ 249091 h 757168"/>
                  <a:gd name="connsiteX27" fmla="*/ 3129084 w 12192000"/>
                  <a:gd name="connsiteY27" fmla="*/ 242009 h 757168"/>
                  <a:gd name="connsiteX28" fmla="*/ 3162162 w 12192000"/>
                  <a:gd name="connsiteY28" fmla="*/ 242789 h 757168"/>
                  <a:gd name="connsiteX29" fmla="*/ 3254072 w 12192000"/>
                  <a:gd name="connsiteY29" fmla="*/ 251612 h 757168"/>
                  <a:gd name="connsiteX30" fmla="*/ 3473491 w 12192000"/>
                  <a:gd name="connsiteY30" fmla="*/ 221903 h 757168"/>
                  <a:gd name="connsiteX31" fmla="*/ 3691860 w 12192000"/>
                  <a:gd name="connsiteY31" fmla="*/ 219228 h 757168"/>
                  <a:gd name="connsiteX32" fmla="*/ 3811494 w 12192000"/>
                  <a:gd name="connsiteY32" fmla="*/ 225691 h 757168"/>
                  <a:gd name="connsiteX33" fmla="*/ 3897533 w 12192000"/>
                  <a:gd name="connsiteY33" fmla="*/ 220087 h 757168"/>
                  <a:gd name="connsiteX34" fmla="*/ 4109430 w 12192000"/>
                  <a:gd name="connsiteY34" fmla="*/ 200477 h 757168"/>
                  <a:gd name="connsiteX35" fmla="*/ 4208772 w 12192000"/>
                  <a:gd name="connsiteY35" fmla="*/ 200914 h 757168"/>
                  <a:gd name="connsiteX36" fmla="*/ 4314641 w 12192000"/>
                  <a:gd name="connsiteY36" fmla="*/ 196159 h 757168"/>
                  <a:gd name="connsiteX37" fmla="*/ 4577622 w 12192000"/>
                  <a:gd name="connsiteY37" fmla="*/ 163774 h 757168"/>
                  <a:gd name="connsiteX38" fmla="*/ 4790345 w 12192000"/>
                  <a:gd name="connsiteY38" fmla="*/ 177592 h 757168"/>
                  <a:gd name="connsiteX39" fmla="*/ 4926164 w 12192000"/>
                  <a:gd name="connsiteY39" fmla="*/ 184139 h 757168"/>
                  <a:gd name="connsiteX40" fmla="*/ 5088812 w 12192000"/>
                  <a:gd name="connsiteY40" fmla="*/ 177401 h 757168"/>
                  <a:gd name="connsiteX41" fmla="*/ 5222466 w 12192000"/>
                  <a:gd name="connsiteY41" fmla="*/ 162082 h 757168"/>
                  <a:gd name="connsiteX42" fmla="*/ 5406528 w 12192000"/>
                  <a:gd name="connsiteY42" fmla="*/ 153987 h 757168"/>
                  <a:gd name="connsiteX43" fmla="*/ 5590716 w 12192000"/>
                  <a:gd name="connsiteY43" fmla="*/ 129490 h 757168"/>
                  <a:gd name="connsiteX44" fmla="*/ 5719429 w 12192000"/>
                  <a:gd name="connsiteY44" fmla="*/ 110099 h 757168"/>
                  <a:gd name="connsiteX45" fmla="*/ 5897895 w 12192000"/>
                  <a:gd name="connsiteY45" fmla="*/ 96368 h 757168"/>
                  <a:gd name="connsiteX46" fmla="*/ 6169957 w 12192000"/>
                  <a:gd name="connsiteY46" fmla="*/ 94411 h 757168"/>
                  <a:gd name="connsiteX47" fmla="*/ 6294827 w 12192000"/>
                  <a:gd name="connsiteY47" fmla="*/ 99236 h 757168"/>
                  <a:gd name="connsiteX48" fmla="*/ 6494261 w 12192000"/>
                  <a:gd name="connsiteY48" fmla="*/ 71724 h 757168"/>
                  <a:gd name="connsiteX49" fmla="*/ 6579627 w 12192000"/>
                  <a:gd name="connsiteY49" fmla="*/ 57883 h 757168"/>
                  <a:gd name="connsiteX50" fmla="*/ 6654800 w 12192000"/>
                  <a:gd name="connsiteY50" fmla="*/ 77086 h 757168"/>
                  <a:gd name="connsiteX51" fmla="*/ 6703059 w 12192000"/>
                  <a:gd name="connsiteY51" fmla="*/ 97166 h 757168"/>
                  <a:gd name="connsiteX52" fmla="*/ 6859445 w 12192000"/>
                  <a:gd name="connsiteY52" fmla="*/ 90481 h 757168"/>
                  <a:gd name="connsiteX53" fmla="*/ 7025414 w 12192000"/>
                  <a:gd name="connsiteY53" fmla="*/ 83536 h 757168"/>
                  <a:gd name="connsiteX54" fmla="*/ 7144137 w 12192000"/>
                  <a:gd name="connsiteY54" fmla="*/ 79264 h 757168"/>
                  <a:gd name="connsiteX55" fmla="*/ 7291235 w 12192000"/>
                  <a:gd name="connsiteY55" fmla="*/ 95367 h 757168"/>
                  <a:gd name="connsiteX56" fmla="*/ 7407395 w 12192000"/>
                  <a:gd name="connsiteY56" fmla="*/ 104888 h 757168"/>
                  <a:gd name="connsiteX57" fmla="*/ 7500837 w 12192000"/>
                  <a:gd name="connsiteY57" fmla="*/ 119515 h 757168"/>
                  <a:gd name="connsiteX58" fmla="*/ 7533567 w 12192000"/>
                  <a:gd name="connsiteY58" fmla="*/ 126955 h 757168"/>
                  <a:gd name="connsiteX59" fmla="*/ 7792910 w 12192000"/>
                  <a:gd name="connsiteY59" fmla="*/ 185188 h 757168"/>
                  <a:gd name="connsiteX60" fmla="*/ 8070699 w 12192000"/>
                  <a:gd name="connsiteY60" fmla="*/ 235423 h 757168"/>
                  <a:gd name="connsiteX61" fmla="*/ 8253177 w 12192000"/>
                  <a:gd name="connsiteY61" fmla="*/ 222473 h 757168"/>
                  <a:gd name="connsiteX62" fmla="*/ 8320683 w 12192000"/>
                  <a:gd name="connsiteY62" fmla="*/ 226393 h 757168"/>
                  <a:gd name="connsiteX63" fmla="*/ 8631438 w 12192000"/>
                  <a:gd name="connsiteY63" fmla="*/ 237528 h 757168"/>
                  <a:gd name="connsiteX64" fmla="*/ 8686410 w 12192000"/>
                  <a:gd name="connsiteY64" fmla="*/ 234877 h 757168"/>
                  <a:gd name="connsiteX65" fmla="*/ 8980658 w 12192000"/>
                  <a:gd name="connsiteY65" fmla="*/ 273001 h 757168"/>
                  <a:gd name="connsiteX66" fmla="*/ 9087625 w 12192000"/>
                  <a:gd name="connsiteY66" fmla="*/ 282423 h 757168"/>
                  <a:gd name="connsiteX67" fmla="*/ 9186017 w 12192000"/>
                  <a:gd name="connsiteY67" fmla="*/ 293875 h 757168"/>
                  <a:gd name="connsiteX68" fmla="*/ 9323931 w 12192000"/>
                  <a:gd name="connsiteY68" fmla="*/ 302628 h 757168"/>
                  <a:gd name="connsiteX69" fmla="*/ 9467213 w 12192000"/>
                  <a:gd name="connsiteY69" fmla="*/ 307275 h 757168"/>
                  <a:gd name="connsiteX70" fmla="*/ 9626826 w 12192000"/>
                  <a:gd name="connsiteY70" fmla="*/ 316213 h 757168"/>
                  <a:gd name="connsiteX71" fmla="*/ 9689696 w 12192000"/>
                  <a:gd name="connsiteY71" fmla="*/ 324467 h 757168"/>
                  <a:gd name="connsiteX72" fmla="*/ 9860526 w 12192000"/>
                  <a:gd name="connsiteY72" fmla="*/ 329986 h 757168"/>
                  <a:gd name="connsiteX73" fmla="*/ 9949775 w 12192000"/>
                  <a:gd name="connsiteY73" fmla="*/ 340386 h 757168"/>
                  <a:gd name="connsiteX74" fmla="*/ 10097252 w 12192000"/>
                  <a:gd name="connsiteY74" fmla="*/ 349262 h 757168"/>
                  <a:gd name="connsiteX75" fmla="*/ 10145261 w 12192000"/>
                  <a:gd name="connsiteY75" fmla="*/ 353113 h 757168"/>
                  <a:gd name="connsiteX76" fmla="*/ 10188159 w 12192000"/>
                  <a:gd name="connsiteY76" fmla="*/ 356124 h 757168"/>
                  <a:gd name="connsiteX77" fmla="*/ 10336144 w 12192000"/>
                  <a:gd name="connsiteY77" fmla="*/ 348235 h 757168"/>
                  <a:gd name="connsiteX78" fmla="*/ 10466847 w 12192000"/>
                  <a:gd name="connsiteY78" fmla="*/ 354131 h 757168"/>
                  <a:gd name="connsiteX79" fmla="*/ 10696514 w 12192000"/>
                  <a:gd name="connsiteY79" fmla="*/ 353575 h 757168"/>
                  <a:gd name="connsiteX80" fmla="*/ 10746932 w 12192000"/>
                  <a:gd name="connsiteY80" fmla="*/ 360606 h 757168"/>
                  <a:gd name="connsiteX81" fmla="*/ 10905388 w 12192000"/>
                  <a:gd name="connsiteY81" fmla="*/ 370627 h 757168"/>
                  <a:gd name="connsiteX82" fmla="*/ 10995602 w 12192000"/>
                  <a:gd name="connsiteY82" fmla="*/ 376691 h 757168"/>
                  <a:gd name="connsiteX83" fmla="*/ 11107647 w 12192000"/>
                  <a:gd name="connsiteY83" fmla="*/ 373405 h 757168"/>
                  <a:gd name="connsiteX84" fmla="*/ 11302440 w 12192000"/>
                  <a:gd name="connsiteY84" fmla="*/ 364156 h 757168"/>
                  <a:gd name="connsiteX85" fmla="*/ 11353613 w 12192000"/>
                  <a:gd name="connsiteY85" fmla="*/ 363785 h 757168"/>
                  <a:gd name="connsiteX86" fmla="*/ 11447323 w 12192000"/>
                  <a:gd name="connsiteY86" fmla="*/ 359346 h 757168"/>
                  <a:gd name="connsiteX87" fmla="*/ 11464292 w 12192000"/>
                  <a:gd name="connsiteY87" fmla="*/ 358519 h 757168"/>
                  <a:gd name="connsiteX88" fmla="*/ 11607560 w 12192000"/>
                  <a:gd name="connsiteY88" fmla="*/ 342370 h 757168"/>
                  <a:gd name="connsiteX89" fmla="*/ 11681426 w 12192000"/>
                  <a:gd name="connsiteY89" fmla="*/ 344335 h 757168"/>
                  <a:gd name="connsiteX90" fmla="*/ 11893565 w 12192000"/>
                  <a:gd name="connsiteY90" fmla="*/ 355261 h 757168"/>
                  <a:gd name="connsiteX91" fmla="*/ 11983290 w 12192000"/>
                  <a:gd name="connsiteY91" fmla="*/ 363588 h 757168"/>
                  <a:gd name="connsiteX92" fmla="*/ 12192000 w 12192000"/>
                  <a:gd name="connsiteY92" fmla="*/ 388018 h 757168"/>
                  <a:gd name="connsiteX93" fmla="*/ 12192000 w 12192000"/>
                  <a:gd name="connsiteY93" fmla="*/ 577115 h 757168"/>
                  <a:gd name="connsiteX94" fmla="*/ 12157329 w 12192000"/>
                  <a:gd name="connsiteY94" fmla="*/ 588862 h 757168"/>
                  <a:gd name="connsiteX95" fmla="*/ 12066948 w 12192000"/>
                  <a:gd name="connsiteY95" fmla="*/ 586034 h 757168"/>
                  <a:gd name="connsiteX96" fmla="*/ 11911344 w 12192000"/>
                  <a:gd name="connsiteY96" fmla="*/ 521599 h 757168"/>
                  <a:gd name="connsiteX97" fmla="*/ 11847823 w 12192000"/>
                  <a:gd name="connsiteY97" fmla="*/ 511785 h 757168"/>
                  <a:gd name="connsiteX98" fmla="*/ 11737547 w 12192000"/>
                  <a:gd name="connsiteY98" fmla="*/ 502380 h 757168"/>
                  <a:gd name="connsiteX99" fmla="*/ 11636052 w 12192000"/>
                  <a:gd name="connsiteY99" fmla="*/ 514993 h 757168"/>
                  <a:gd name="connsiteX100" fmla="*/ 11394706 w 12192000"/>
                  <a:gd name="connsiteY100" fmla="*/ 590867 h 757168"/>
                  <a:gd name="connsiteX101" fmla="*/ 11354978 w 12192000"/>
                  <a:gd name="connsiteY101" fmla="*/ 597561 h 757168"/>
                  <a:gd name="connsiteX102" fmla="*/ 11285306 w 12192000"/>
                  <a:gd name="connsiteY102" fmla="*/ 599825 h 757168"/>
                  <a:gd name="connsiteX103" fmla="*/ 11008528 w 12192000"/>
                  <a:gd name="connsiteY103" fmla="*/ 656670 h 757168"/>
                  <a:gd name="connsiteX104" fmla="*/ 10948735 w 12192000"/>
                  <a:gd name="connsiteY104" fmla="*/ 652964 h 757168"/>
                  <a:gd name="connsiteX105" fmla="*/ 10850698 w 12192000"/>
                  <a:gd name="connsiteY105" fmla="*/ 641721 h 757168"/>
                  <a:gd name="connsiteX106" fmla="*/ 10744026 w 12192000"/>
                  <a:gd name="connsiteY106" fmla="*/ 647769 h 757168"/>
                  <a:gd name="connsiteX107" fmla="*/ 10666160 w 12192000"/>
                  <a:gd name="connsiteY107" fmla="*/ 651891 h 757168"/>
                  <a:gd name="connsiteX108" fmla="*/ 10450521 w 12192000"/>
                  <a:gd name="connsiteY108" fmla="*/ 616552 h 757168"/>
                  <a:gd name="connsiteX109" fmla="*/ 10271192 w 12192000"/>
                  <a:gd name="connsiteY109" fmla="*/ 583498 h 757168"/>
                  <a:gd name="connsiteX110" fmla="*/ 10246067 w 12192000"/>
                  <a:gd name="connsiteY110" fmla="*/ 585423 h 757168"/>
                  <a:gd name="connsiteX111" fmla="*/ 10005027 w 12192000"/>
                  <a:gd name="connsiteY111" fmla="*/ 592252 h 757168"/>
                  <a:gd name="connsiteX112" fmla="*/ 9898681 w 12192000"/>
                  <a:gd name="connsiteY112" fmla="*/ 613195 h 757168"/>
                  <a:gd name="connsiteX113" fmla="*/ 9753225 w 12192000"/>
                  <a:gd name="connsiteY113" fmla="*/ 629038 h 757168"/>
                  <a:gd name="connsiteX114" fmla="*/ 9591376 w 12192000"/>
                  <a:gd name="connsiteY114" fmla="*/ 648601 h 757168"/>
                  <a:gd name="connsiteX115" fmla="*/ 9472860 w 12192000"/>
                  <a:gd name="connsiteY115" fmla="*/ 655936 h 757168"/>
                  <a:gd name="connsiteX116" fmla="*/ 9299788 w 12192000"/>
                  <a:gd name="connsiteY116" fmla="*/ 636945 h 757168"/>
                  <a:gd name="connsiteX117" fmla="*/ 9264605 w 12192000"/>
                  <a:gd name="connsiteY117" fmla="*/ 627087 h 757168"/>
                  <a:gd name="connsiteX118" fmla="*/ 8926435 w 12192000"/>
                  <a:gd name="connsiteY118" fmla="*/ 549269 h 757168"/>
                  <a:gd name="connsiteX119" fmla="*/ 8698934 w 12192000"/>
                  <a:gd name="connsiteY119" fmla="*/ 536583 h 757168"/>
                  <a:gd name="connsiteX120" fmla="*/ 8622862 w 12192000"/>
                  <a:gd name="connsiteY120" fmla="*/ 541563 h 757168"/>
                  <a:gd name="connsiteX121" fmla="*/ 8482784 w 12192000"/>
                  <a:gd name="connsiteY121" fmla="*/ 574094 h 757168"/>
                  <a:gd name="connsiteX122" fmla="*/ 8421565 w 12192000"/>
                  <a:gd name="connsiteY122" fmla="*/ 576610 h 757168"/>
                  <a:gd name="connsiteX123" fmla="*/ 8313469 w 12192000"/>
                  <a:gd name="connsiteY123" fmla="*/ 574762 h 757168"/>
                  <a:gd name="connsiteX124" fmla="*/ 8079520 w 12192000"/>
                  <a:gd name="connsiteY124" fmla="*/ 558685 h 757168"/>
                  <a:gd name="connsiteX125" fmla="*/ 7773327 w 12192000"/>
                  <a:gd name="connsiteY125" fmla="*/ 558854 h 757168"/>
                  <a:gd name="connsiteX126" fmla="*/ 7652477 w 12192000"/>
                  <a:gd name="connsiteY126" fmla="*/ 547561 h 757168"/>
                  <a:gd name="connsiteX127" fmla="*/ 7522274 w 12192000"/>
                  <a:gd name="connsiteY127" fmla="*/ 532150 h 757168"/>
                  <a:gd name="connsiteX128" fmla="*/ 7484080 w 12192000"/>
                  <a:gd name="connsiteY128" fmla="*/ 530532 h 757168"/>
                  <a:gd name="connsiteX129" fmla="*/ 7282277 w 12192000"/>
                  <a:gd name="connsiteY129" fmla="*/ 540177 h 757168"/>
                  <a:gd name="connsiteX130" fmla="*/ 7235690 w 12192000"/>
                  <a:gd name="connsiteY130" fmla="*/ 551282 h 757168"/>
                  <a:gd name="connsiteX131" fmla="*/ 7116339 w 12192000"/>
                  <a:gd name="connsiteY131" fmla="*/ 539494 h 757168"/>
                  <a:gd name="connsiteX132" fmla="*/ 7011067 w 12192000"/>
                  <a:gd name="connsiteY132" fmla="*/ 511848 h 757168"/>
                  <a:gd name="connsiteX133" fmla="*/ 6403234 w 12192000"/>
                  <a:gd name="connsiteY133" fmla="*/ 432296 h 757168"/>
                  <a:gd name="connsiteX134" fmla="*/ 6036273 w 12192000"/>
                  <a:gd name="connsiteY134" fmla="*/ 412301 h 757168"/>
                  <a:gd name="connsiteX135" fmla="*/ 5780467 w 12192000"/>
                  <a:gd name="connsiteY135" fmla="*/ 377910 h 757168"/>
                  <a:gd name="connsiteX136" fmla="*/ 5739051 w 12192000"/>
                  <a:gd name="connsiteY136" fmla="*/ 353609 h 757168"/>
                  <a:gd name="connsiteX137" fmla="*/ 5583566 w 12192000"/>
                  <a:gd name="connsiteY137" fmla="*/ 321995 h 757168"/>
                  <a:gd name="connsiteX138" fmla="*/ 5432030 w 12192000"/>
                  <a:gd name="connsiteY138" fmla="*/ 362512 h 757168"/>
                  <a:gd name="connsiteX139" fmla="*/ 5241398 w 12192000"/>
                  <a:gd name="connsiteY139" fmla="*/ 425781 h 757168"/>
                  <a:gd name="connsiteX140" fmla="*/ 5139710 w 12192000"/>
                  <a:gd name="connsiteY140" fmla="*/ 421022 h 757168"/>
                  <a:gd name="connsiteX141" fmla="*/ 4929402 w 12192000"/>
                  <a:gd name="connsiteY141" fmla="*/ 424310 h 757168"/>
                  <a:gd name="connsiteX142" fmla="*/ 4782793 w 12192000"/>
                  <a:gd name="connsiteY142" fmla="*/ 441046 h 757168"/>
                  <a:gd name="connsiteX143" fmla="*/ 4577594 w 12192000"/>
                  <a:gd name="connsiteY143" fmla="*/ 459290 h 757168"/>
                  <a:gd name="connsiteX144" fmla="*/ 4500826 w 12192000"/>
                  <a:gd name="connsiteY144" fmla="*/ 470529 h 757168"/>
                  <a:gd name="connsiteX145" fmla="*/ 4317973 w 12192000"/>
                  <a:gd name="connsiteY145" fmla="*/ 483649 h 757168"/>
                  <a:gd name="connsiteX146" fmla="*/ 4166722 w 12192000"/>
                  <a:gd name="connsiteY146" fmla="*/ 490602 h 757168"/>
                  <a:gd name="connsiteX147" fmla="*/ 4042814 w 12192000"/>
                  <a:gd name="connsiteY147" fmla="*/ 530660 h 757168"/>
                  <a:gd name="connsiteX148" fmla="*/ 4002653 w 12192000"/>
                  <a:gd name="connsiteY148" fmla="*/ 552594 h 757168"/>
                  <a:gd name="connsiteX149" fmla="*/ 3969549 w 12192000"/>
                  <a:gd name="connsiteY149" fmla="*/ 566312 h 757168"/>
                  <a:gd name="connsiteX150" fmla="*/ 3821685 w 12192000"/>
                  <a:gd name="connsiteY150" fmla="*/ 649183 h 757168"/>
                  <a:gd name="connsiteX151" fmla="*/ 3805138 w 12192000"/>
                  <a:gd name="connsiteY151" fmla="*/ 655947 h 757168"/>
                  <a:gd name="connsiteX152" fmla="*/ 3609177 w 12192000"/>
                  <a:gd name="connsiteY152" fmla="*/ 687459 h 757168"/>
                  <a:gd name="connsiteX153" fmla="*/ 3539727 w 12192000"/>
                  <a:gd name="connsiteY153" fmla="*/ 706521 h 757168"/>
                  <a:gd name="connsiteX154" fmla="*/ 3396572 w 12192000"/>
                  <a:gd name="connsiteY154" fmla="*/ 755681 h 757168"/>
                  <a:gd name="connsiteX155" fmla="*/ 3341054 w 12192000"/>
                  <a:gd name="connsiteY155" fmla="*/ 754679 h 757168"/>
                  <a:gd name="connsiteX156" fmla="*/ 3138775 w 12192000"/>
                  <a:gd name="connsiteY156" fmla="*/ 710120 h 757168"/>
                  <a:gd name="connsiteX157" fmla="*/ 3037283 w 12192000"/>
                  <a:gd name="connsiteY157" fmla="*/ 666453 h 757168"/>
                  <a:gd name="connsiteX158" fmla="*/ 3002117 w 12192000"/>
                  <a:gd name="connsiteY158" fmla="*/ 649347 h 757168"/>
                  <a:gd name="connsiteX159" fmla="*/ 2747294 w 12192000"/>
                  <a:gd name="connsiteY159" fmla="*/ 652400 h 757168"/>
                  <a:gd name="connsiteX160" fmla="*/ 2676273 w 12192000"/>
                  <a:gd name="connsiteY160" fmla="*/ 652304 h 757168"/>
                  <a:gd name="connsiteX161" fmla="*/ 2432360 w 12192000"/>
                  <a:gd name="connsiteY161" fmla="*/ 657836 h 757168"/>
                  <a:gd name="connsiteX162" fmla="*/ 2382311 w 12192000"/>
                  <a:gd name="connsiteY162" fmla="*/ 650824 h 757168"/>
                  <a:gd name="connsiteX163" fmla="*/ 2055134 w 12192000"/>
                  <a:gd name="connsiteY163" fmla="*/ 630053 h 757168"/>
                  <a:gd name="connsiteX164" fmla="*/ 2031829 w 12192000"/>
                  <a:gd name="connsiteY164" fmla="*/ 639324 h 757168"/>
                  <a:gd name="connsiteX165" fmla="*/ 1912764 w 12192000"/>
                  <a:gd name="connsiteY165" fmla="*/ 664183 h 757168"/>
                  <a:gd name="connsiteX166" fmla="*/ 1755637 w 12192000"/>
                  <a:gd name="connsiteY166" fmla="*/ 663960 h 757168"/>
                  <a:gd name="connsiteX167" fmla="*/ 1727159 w 12192000"/>
                  <a:gd name="connsiteY167" fmla="*/ 659605 h 757168"/>
                  <a:gd name="connsiteX168" fmla="*/ 1622470 w 12192000"/>
                  <a:gd name="connsiteY168" fmla="*/ 634850 h 757168"/>
                  <a:gd name="connsiteX169" fmla="*/ 1385955 w 12192000"/>
                  <a:gd name="connsiteY169" fmla="*/ 604522 h 757168"/>
                  <a:gd name="connsiteX170" fmla="*/ 1340055 w 12192000"/>
                  <a:gd name="connsiteY170" fmla="*/ 595629 h 757168"/>
                  <a:gd name="connsiteX171" fmla="*/ 1257271 w 12192000"/>
                  <a:gd name="connsiteY171" fmla="*/ 581180 h 757168"/>
                  <a:gd name="connsiteX172" fmla="*/ 1031914 w 12192000"/>
                  <a:gd name="connsiteY172" fmla="*/ 562692 h 757168"/>
                  <a:gd name="connsiteX173" fmla="*/ 922031 w 12192000"/>
                  <a:gd name="connsiteY173" fmla="*/ 566853 h 757168"/>
                  <a:gd name="connsiteX174" fmla="*/ 873250 w 12192000"/>
                  <a:gd name="connsiteY174" fmla="*/ 563724 h 757168"/>
                  <a:gd name="connsiteX175" fmla="*/ 711627 w 12192000"/>
                  <a:gd name="connsiteY175" fmla="*/ 529880 h 757168"/>
                  <a:gd name="connsiteX176" fmla="*/ 311112 w 12192000"/>
                  <a:gd name="connsiteY176" fmla="*/ 525106 h 757168"/>
                  <a:gd name="connsiteX177" fmla="*/ 184145 w 12192000"/>
                  <a:gd name="connsiteY177" fmla="*/ 532188 h 757168"/>
                  <a:gd name="connsiteX178" fmla="*/ 116886 w 12192000"/>
                  <a:gd name="connsiteY178" fmla="*/ 530572 h 757168"/>
                  <a:gd name="connsiteX179" fmla="*/ 23941 w 12192000"/>
                  <a:gd name="connsiteY179" fmla="*/ 506433 h 757168"/>
                  <a:gd name="connsiteX180" fmla="*/ 0 w 12192000"/>
                  <a:gd name="connsiteY180" fmla="*/ 502149 h 75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2192000" h="757168">
                    <a:moveTo>
                      <a:pt x="0" y="0"/>
                    </a:moveTo>
                    <a:lnTo>
                      <a:pt x="41653" y="6945"/>
                    </a:lnTo>
                    <a:cubicBezTo>
                      <a:pt x="55151" y="9178"/>
                      <a:pt x="68996" y="11810"/>
                      <a:pt x="81317" y="15509"/>
                    </a:cubicBezTo>
                    <a:cubicBezTo>
                      <a:pt x="92911" y="18978"/>
                      <a:pt x="102562" y="24446"/>
                      <a:pt x="114150" y="28105"/>
                    </a:cubicBezTo>
                    <a:cubicBezTo>
                      <a:pt x="145644" y="37958"/>
                      <a:pt x="177914" y="47281"/>
                      <a:pt x="214865" y="58374"/>
                    </a:cubicBezTo>
                    <a:cubicBezTo>
                      <a:pt x="236680" y="42349"/>
                      <a:pt x="264438" y="53534"/>
                      <a:pt x="299237" y="63560"/>
                    </a:cubicBezTo>
                    <a:cubicBezTo>
                      <a:pt x="334763" y="73816"/>
                      <a:pt x="376093" y="78654"/>
                      <a:pt x="415570" y="83774"/>
                    </a:cubicBezTo>
                    <a:cubicBezTo>
                      <a:pt x="487949" y="93100"/>
                      <a:pt x="560804" y="100354"/>
                      <a:pt x="633210" y="109108"/>
                    </a:cubicBezTo>
                    <a:cubicBezTo>
                      <a:pt x="648566" y="111058"/>
                      <a:pt x="666073" y="114072"/>
                      <a:pt x="677567" y="119446"/>
                    </a:cubicBezTo>
                    <a:cubicBezTo>
                      <a:pt x="756262" y="155621"/>
                      <a:pt x="853422" y="169678"/>
                      <a:pt x="946429" y="171502"/>
                    </a:cubicBezTo>
                    <a:cubicBezTo>
                      <a:pt x="1019582" y="173044"/>
                      <a:pt x="1091239" y="175083"/>
                      <a:pt x="1163367" y="182106"/>
                    </a:cubicBezTo>
                    <a:cubicBezTo>
                      <a:pt x="1168863" y="182586"/>
                      <a:pt x="1176224" y="182589"/>
                      <a:pt x="1180337" y="181279"/>
                    </a:cubicBezTo>
                    <a:cubicBezTo>
                      <a:pt x="1205822" y="172503"/>
                      <a:pt x="1231920" y="173109"/>
                      <a:pt x="1263939" y="173070"/>
                    </a:cubicBezTo>
                    <a:cubicBezTo>
                      <a:pt x="1309211" y="172961"/>
                      <a:pt x="1350592" y="176848"/>
                      <a:pt x="1392213" y="183225"/>
                    </a:cubicBezTo>
                    <a:cubicBezTo>
                      <a:pt x="1422516" y="187866"/>
                      <a:pt x="1453010" y="195759"/>
                      <a:pt x="1479752" y="205174"/>
                    </a:cubicBezTo>
                    <a:cubicBezTo>
                      <a:pt x="1516962" y="218381"/>
                      <a:pt x="1553071" y="224660"/>
                      <a:pt x="1589813" y="211706"/>
                    </a:cubicBezTo>
                    <a:cubicBezTo>
                      <a:pt x="1629541" y="197953"/>
                      <a:pt x="1673292" y="205778"/>
                      <a:pt x="1716264" y="207459"/>
                    </a:cubicBezTo>
                    <a:cubicBezTo>
                      <a:pt x="1734988" y="208248"/>
                      <a:pt x="1754789" y="209668"/>
                      <a:pt x="1772900" y="208137"/>
                    </a:cubicBezTo>
                    <a:cubicBezTo>
                      <a:pt x="1825381" y="203828"/>
                      <a:pt x="1876222" y="195808"/>
                      <a:pt x="1929319" y="193822"/>
                    </a:cubicBezTo>
                    <a:cubicBezTo>
                      <a:pt x="1958819" y="192698"/>
                      <a:pt x="1991232" y="199166"/>
                      <a:pt x="2021514" y="204186"/>
                    </a:cubicBezTo>
                    <a:cubicBezTo>
                      <a:pt x="2052154" y="209417"/>
                      <a:pt x="2082323" y="216530"/>
                      <a:pt x="2111753" y="223797"/>
                    </a:cubicBezTo>
                    <a:cubicBezTo>
                      <a:pt x="2131736" y="228659"/>
                      <a:pt x="2153567" y="233429"/>
                      <a:pt x="2169356" y="241125"/>
                    </a:cubicBezTo>
                    <a:cubicBezTo>
                      <a:pt x="2205243" y="258649"/>
                      <a:pt x="2242901" y="263295"/>
                      <a:pt x="2286638" y="257382"/>
                    </a:cubicBezTo>
                    <a:cubicBezTo>
                      <a:pt x="2293313" y="256396"/>
                      <a:pt x="2301018" y="256799"/>
                      <a:pt x="2308368" y="256995"/>
                    </a:cubicBezTo>
                    <a:cubicBezTo>
                      <a:pt x="2426026" y="259155"/>
                      <a:pt x="2543593" y="262834"/>
                      <a:pt x="2660621" y="262863"/>
                    </a:cubicBezTo>
                    <a:cubicBezTo>
                      <a:pt x="2708088" y="262871"/>
                      <a:pt x="2754165" y="254412"/>
                      <a:pt x="2801134" y="250006"/>
                    </a:cubicBezTo>
                    <a:cubicBezTo>
                      <a:pt x="2810748" y="249174"/>
                      <a:pt x="2821504" y="247638"/>
                      <a:pt x="2830994" y="249091"/>
                    </a:cubicBezTo>
                    <a:cubicBezTo>
                      <a:pt x="2934354" y="264045"/>
                      <a:pt x="3032340" y="255254"/>
                      <a:pt x="3129084" y="242009"/>
                    </a:cubicBezTo>
                    <a:cubicBezTo>
                      <a:pt x="3139090" y="240625"/>
                      <a:pt x="3151170" y="241831"/>
                      <a:pt x="3162162" y="242789"/>
                    </a:cubicBezTo>
                    <a:cubicBezTo>
                      <a:pt x="3192925" y="245736"/>
                      <a:pt x="3225969" y="254145"/>
                      <a:pt x="3254072" y="251612"/>
                    </a:cubicBezTo>
                    <a:cubicBezTo>
                      <a:pt x="3328782" y="244461"/>
                      <a:pt x="3402881" y="234992"/>
                      <a:pt x="3473491" y="221903"/>
                    </a:cubicBezTo>
                    <a:cubicBezTo>
                      <a:pt x="3545212" y="208683"/>
                      <a:pt x="3611651" y="197856"/>
                      <a:pt x="3691860" y="219228"/>
                    </a:cubicBezTo>
                    <a:cubicBezTo>
                      <a:pt x="3725977" y="228268"/>
                      <a:pt x="3771754" y="225515"/>
                      <a:pt x="3811494" y="225691"/>
                    </a:cubicBezTo>
                    <a:cubicBezTo>
                      <a:pt x="3840564" y="225687"/>
                      <a:pt x="3868906" y="218586"/>
                      <a:pt x="3897533" y="220087"/>
                    </a:cubicBezTo>
                    <a:cubicBezTo>
                      <a:pt x="3973874" y="224087"/>
                      <a:pt x="4042293" y="217563"/>
                      <a:pt x="4109430" y="200477"/>
                    </a:cubicBezTo>
                    <a:cubicBezTo>
                      <a:pt x="4135544" y="193834"/>
                      <a:pt x="4175268" y="201258"/>
                      <a:pt x="4208772" y="200914"/>
                    </a:cubicBezTo>
                    <a:cubicBezTo>
                      <a:pt x="4244136" y="200288"/>
                      <a:pt x="4280583" y="199908"/>
                      <a:pt x="4314641" y="196159"/>
                    </a:cubicBezTo>
                    <a:cubicBezTo>
                      <a:pt x="4402743" y="186278"/>
                      <a:pt x="4489848" y="174436"/>
                      <a:pt x="4577622" y="163774"/>
                    </a:cubicBezTo>
                    <a:cubicBezTo>
                      <a:pt x="4649843" y="154967"/>
                      <a:pt x="4719794" y="168553"/>
                      <a:pt x="4790345" y="177592"/>
                    </a:cubicBezTo>
                    <a:cubicBezTo>
                      <a:pt x="4834576" y="183345"/>
                      <a:pt x="4875614" y="193701"/>
                      <a:pt x="4926164" y="184139"/>
                    </a:cubicBezTo>
                    <a:cubicBezTo>
                      <a:pt x="4974485" y="175032"/>
                      <a:pt x="5034899" y="180870"/>
                      <a:pt x="5088812" y="177401"/>
                    </a:cubicBezTo>
                    <a:cubicBezTo>
                      <a:pt x="5134238" y="174439"/>
                      <a:pt x="5178353" y="168165"/>
                      <a:pt x="5222466" y="162082"/>
                    </a:cubicBezTo>
                    <a:cubicBezTo>
                      <a:pt x="5282519" y="153783"/>
                      <a:pt x="5341864" y="144876"/>
                      <a:pt x="5406528" y="153987"/>
                    </a:cubicBezTo>
                    <a:cubicBezTo>
                      <a:pt x="5479960" y="164323"/>
                      <a:pt x="5531876" y="142624"/>
                      <a:pt x="5590716" y="129490"/>
                    </a:cubicBezTo>
                    <a:cubicBezTo>
                      <a:pt x="5631296" y="120553"/>
                      <a:pt x="5675395" y="114659"/>
                      <a:pt x="5719429" y="110099"/>
                    </a:cubicBezTo>
                    <a:cubicBezTo>
                      <a:pt x="5778247" y="104215"/>
                      <a:pt x="5838715" y="102042"/>
                      <a:pt x="5897895" y="96368"/>
                    </a:cubicBezTo>
                    <a:cubicBezTo>
                      <a:pt x="5987399" y="87895"/>
                      <a:pt x="6077855" y="82333"/>
                      <a:pt x="6169957" y="94411"/>
                    </a:cubicBezTo>
                    <a:cubicBezTo>
                      <a:pt x="6212360" y="99875"/>
                      <a:pt x="6252010" y="101763"/>
                      <a:pt x="6294827" y="99236"/>
                    </a:cubicBezTo>
                    <a:cubicBezTo>
                      <a:pt x="6364965" y="95091"/>
                      <a:pt x="6436581" y="97891"/>
                      <a:pt x="6494261" y="71724"/>
                    </a:cubicBezTo>
                    <a:cubicBezTo>
                      <a:pt x="6514615" y="62488"/>
                      <a:pt x="6550354" y="61691"/>
                      <a:pt x="6579627" y="57883"/>
                    </a:cubicBezTo>
                    <a:cubicBezTo>
                      <a:pt x="6613354" y="53353"/>
                      <a:pt x="6637770" y="57878"/>
                      <a:pt x="6654800" y="77086"/>
                    </a:cubicBezTo>
                    <a:cubicBezTo>
                      <a:pt x="6662444" y="85688"/>
                      <a:pt x="6685147" y="94892"/>
                      <a:pt x="6703059" y="97166"/>
                    </a:cubicBezTo>
                    <a:cubicBezTo>
                      <a:pt x="6756799" y="103989"/>
                      <a:pt x="6806654" y="100687"/>
                      <a:pt x="6859445" y="90481"/>
                    </a:cubicBezTo>
                    <a:cubicBezTo>
                      <a:pt x="6908894" y="80861"/>
                      <a:pt x="6969747" y="85387"/>
                      <a:pt x="7025414" y="83536"/>
                    </a:cubicBezTo>
                    <a:cubicBezTo>
                      <a:pt x="7064862" y="82168"/>
                      <a:pt x="7104501" y="77186"/>
                      <a:pt x="7144137" y="79264"/>
                    </a:cubicBezTo>
                    <a:cubicBezTo>
                      <a:pt x="7193316" y="81841"/>
                      <a:pt x="7241809" y="90488"/>
                      <a:pt x="7291235" y="95367"/>
                    </a:cubicBezTo>
                    <a:cubicBezTo>
                      <a:pt x="7329668" y="99288"/>
                      <a:pt x="7368978" y="100585"/>
                      <a:pt x="7407395" y="104888"/>
                    </a:cubicBezTo>
                    <a:cubicBezTo>
                      <a:pt x="7438868" y="108256"/>
                      <a:pt x="7469832" y="114265"/>
                      <a:pt x="7500837" y="119515"/>
                    </a:cubicBezTo>
                    <a:cubicBezTo>
                      <a:pt x="7512146" y="121444"/>
                      <a:pt x="7523255" y="127178"/>
                      <a:pt x="7533567" y="126955"/>
                    </a:cubicBezTo>
                    <a:cubicBezTo>
                      <a:pt x="7636025" y="124121"/>
                      <a:pt x="7707510" y="164497"/>
                      <a:pt x="7792910" y="185188"/>
                    </a:cubicBezTo>
                    <a:cubicBezTo>
                      <a:pt x="7882663" y="207063"/>
                      <a:pt x="7969001" y="237914"/>
                      <a:pt x="8070699" y="235423"/>
                    </a:cubicBezTo>
                    <a:cubicBezTo>
                      <a:pt x="8132239" y="233879"/>
                      <a:pt x="8191903" y="225939"/>
                      <a:pt x="8253177" y="222473"/>
                    </a:cubicBezTo>
                    <a:cubicBezTo>
                      <a:pt x="8274949" y="221324"/>
                      <a:pt x="8299150" y="222976"/>
                      <a:pt x="8320683" y="226393"/>
                    </a:cubicBezTo>
                    <a:cubicBezTo>
                      <a:pt x="8424731" y="242340"/>
                      <a:pt x="8527777" y="249266"/>
                      <a:pt x="8631438" y="237528"/>
                    </a:cubicBezTo>
                    <a:cubicBezTo>
                      <a:pt x="8649201" y="235596"/>
                      <a:pt x="8668058" y="233915"/>
                      <a:pt x="8686410" y="234877"/>
                    </a:cubicBezTo>
                    <a:cubicBezTo>
                      <a:pt x="8786966" y="240146"/>
                      <a:pt x="8885480" y="249315"/>
                      <a:pt x="8980658" y="273001"/>
                    </a:cubicBezTo>
                    <a:cubicBezTo>
                      <a:pt x="9012626" y="280972"/>
                      <a:pt x="9052108" y="279035"/>
                      <a:pt x="9087625" y="282423"/>
                    </a:cubicBezTo>
                    <a:cubicBezTo>
                      <a:pt x="9120583" y="285484"/>
                      <a:pt x="9154319" y="287825"/>
                      <a:pt x="9186017" y="293875"/>
                    </a:cubicBezTo>
                    <a:cubicBezTo>
                      <a:pt x="9232288" y="302785"/>
                      <a:pt x="9275554" y="305815"/>
                      <a:pt x="9323931" y="302628"/>
                    </a:cubicBezTo>
                    <a:cubicBezTo>
                      <a:pt x="9370084" y="299705"/>
                      <a:pt x="9419491" y="304964"/>
                      <a:pt x="9467213" y="307275"/>
                    </a:cubicBezTo>
                    <a:cubicBezTo>
                      <a:pt x="9520438" y="309874"/>
                      <a:pt x="9573661" y="312473"/>
                      <a:pt x="9626826" y="316213"/>
                    </a:cubicBezTo>
                    <a:cubicBezTo>
                      <a:pt x="9648094" y="317708"/>
                      <a:pt x="9671915" y="326588"/>
                      <a:pt x="9689696" y="324467"/>
                    </a:cubicBezTo>
                    <a:cubicBezTo>
                      <a:pt x="9747117" y="317175"/>
                      <a:pt x="9803355" y="332523"/>
                      <a:pt x="9860526" y="329986"/>
                    </a:cubicBezTo>
                    <a:cubicBezTo>
                      <a:pt x="9888572" y="328594"/>
                      <a:pt x="9919723" y="338048"/>
                      <a:pt x="9949775" y="340386"/>
                    </a:cubicBezTo>
                    <a:cubicBezTo>
                      <a:pt x="9998886" y="344296"/>
                      <a:pt x="10048092" y="346302"/>
                      <a:pt x="10097252" y="349262"/>
                    </a:cubicBezTo>
                    <a:cubicBezTo>
                      <a:pt x="10113390" y="350297"/>
                      <a:pt x="10129133" y="351886"/>
                      <a:pt x="10145261" y="353113"/>
                    </a:cubicBezTo>
                    <a:cubicBezTo>
                      <a:pt x="10159555" y="354243"/>
                      <a:pt x="10174512" y="356743"/>
                      <a:pt x="10188159" y="356124"/>
                    </a:cubicBezTo>
                    <a:cubicBezTo>
                      <a:pt x="10237589" y="353944"/>
                      <a:pt x="10286441" y="348682"/>
                      <a:pt x="10336144" y="348235"/>
                    </a:cubicBezTo>
                    <a:cubicBezTo>
                      <a:pt x="10379222" y="347822"/>
                      <a:pt x="10423443" y="353764"/>
                      <a:pt x="10466847" y="354131"/>
                    </a:cubicBezTo>
                    <a:cubicBezTo>
                      <a:pt x="10543353" y="354898"/>
                      <a:pt x="10619988" y="353190"/>
                      <a:pt x="10696514" y="353575"/>
                    </a:cubicBezTo>
                    <a:cubicBezTo>
                      <a:pt x="10713071" y="353680"/>
                      <a:pt x="10730069" y="359342"/>
                      <a:pt x="10746932" y="360606"/>
                    </a:cubicBezTo>
                    <a:cubicBezTo>
                      <a:pt x="10799731" y="364326"/>
                      <a:pt x="10852569" y="367289"/>
                      <a:pt x="10905388" y="370627"/>
                    </a:cubicBezTo>
                    <a:cubicBezTo>
                      <a:pt x="10935470" y="372396"/>
                      <a:pt x="10965963" y="373421"/>
                      <a:pt x="10995602" y="376691"/>
                    </a:cubicBezTo>
                    <a:cubicBezTo>
                      <a:pt x="11034750" y="381032"/>
                      <a:pt x="11070168" y="386324"/>
                      <a:pt x="11107647" y="373405"/>
                    </a:cubicBezTo>
                    <a:cubicBezTo>
                      <a:pt x="11165372" y="353347"/>
                      <a:pt x="11236837" y="366060"/>
                      <a:pt x="11302440" y="364156"/>
                    </a:cubicBezTo>
                    <a:cubicBezTo>
                      <a:pt x="11319394" y="363708"/>
                      <a:pt x="11336655" y="364422"/>
                      <a:pt x="11353613" y="363785"/>
                    </a:cubicBezTo>
                    <a:cubicBezTo>
                      <a:pt x="11384961" y="362566"/>
                      <a:pt x="11415955" y="360947"/>
                      <a:pt x="11447323" y="359346"/>
                    </a:cubicBezTo>
                    <a:cubicBezTo>
                      <a:pt x="11452855" y="359066"/>
                      <a:pt x="11459104" y="359200"/>
                      <a:pt x="11464292" y="358519"/>
                    </a:cubicBezTo>
                    <a:cubicBezTo>
                      <a:pt x="11512058" y="353010"/>
                      <a:pt x="11559143" y="346321"/>
                      <a:pt x="11607560" y="342370"/>
                    </a:cubicBezTo>
                    <a:cubicBezTo>
                      <a:pt x="11631218" y="340368"/>
                      <a:pt x="11657295" y="341352"/>
                      <a:pt x="11681426" y="344335"/>
                    </a:cubicBezTo>
                    <a:cubicBezTo>
                      <a:pt x="11751997" y="352993"/>
                      <a:pt x="11821986" y="358760"/>
                      <a:pt x="11893565" y="355261"/>
                    </a:cubicBezTo>
                    <a:cubicBezTo>
                      <a:pt x="11921973" y="353889"/>
                      <a:pt x="11953288" y="360300"/>
                      <a:pt x="11983290" y="363588"/>
                    </a:cubicBezTo>
                    <a:lnTo>
                      <a:pt x="12192000" y="388018"/>
                    </a:lnTo>
                    <a:lnTo>
                      <a:pt x="12192000" y="577115"/>
                    </a:lnTo>
                    <a:lnTo>
                      <a:pt x="12157329" y="588862"/>
                    </a:lnTo>
                    <a:cubicBezTo>
                      <a:pt x="12118393" y="608572"/>
                      <a:pt x="12109715" y="605637"/>
                      <a:pt x="12066948" y="586034"/>
                    </a:cubicBezTo>
                    <a:cubicBezTo>
                      <a:pt x="12016991" y="563193"/>
                      <a:pt x="11965119" y="541779"/>
                      <a:pt x="11911344" y="521599"/>
                    </a:cubicBezTo>
                    <a:cubicBezTo>
                      <a:pt x="11894383" y="515178"/>
                      <a:pt x="11869417" y="514060"/>
                      <a:pt x="11847823" y="511785"/>
                    </a:cubicBezTo>
                    <a:cubicBezTo>
                      <a:pt x="11811233" y="507768"/>
                      <a:pt x="11773630" y="501982"/>
                      <a:pt x="11737547" y="502380"/>
                    </a:cubicBezTo>
                    <a:cubicBezTo>
                      <a:pt x="11702930" y="502855"/>
                      <a:pt x="11668388" y="508866"/>
                      <a:pt x="11636052" y="514993"/>
                    </a:cubicBezTo>
                    <a:cubicBezTo>
                      <a:pt x="11545722" y="532199"/>
                      <a:pt x="11462455" y="555118"/>
                      <a:pt x="11394706" y="590867"/>
                    </a:cubicBezTo>
                    <a:cubicBezTo>
                      <a:pt x="11385999" y="595562"/>
                      <a:pt x="11369016" y="596581"/>
                      <a:pt x="11354978" y="597561"/>
                    </a:cubicBezTo>
                    <a:cubicBezTo>
                      <a:pt x="11332076" y="599224"/>
                      <a:pt x="11308448" y="600655"/>
                      <a:pt x="11285306" y="599825"/>
                    </a:cubicBezTo>
                    <a:cubicBezTo>
                      <a:pt x="11172906" y="595841"/>
                      <a:pt x="11083430" y="617861"/>
                      <a:pt x="11008528" y="656670"/>
                    </a:cubicBezTo>
                    <a:cubicBezTo>
                      <a:pt x="10986971" y="667750"/>
                      <a:pt x="10970753" y="668236"/>
                      <a:pt x="10948735" y="652964"/>
                    </a:cubicBezTo>
                    <a:cubicBezTo>
                      <a:pt x="10923173" y="635218"/>
                      <a:pt x="10885031" y="639705"/>
                      <a:pt x="10850698" y="641721"/>
                    </a:cubicBezTo>
                    <a:cubicBezTo>
                      <a:pt x="10815269" y="643680"/>
                      <a:pt x="10779458" y="645811"/>
                      <a:pt x="10744026" y="647769"/>
                    </a:cubicBezTo>
                    <a:cubicBezTo>
                      <a:pt x="10717832" y="649066"/>
                      <a:pt x="10692021" y="650003"/>
                      <a:pt x="10666160" y="651891"/>
                    </a:cubicBezTo>
                    <a:cubicBezTo>
                      <a:pt x="10585627" y="657783"/>
                      <a:pt x="10513854" y="650969"/>
                      <a:pt x="10450521" y="616552"/>
                    </a:cubicBezTo>
                    <a:cubicBezTo>
                      <a:pt x="10402221" y="590175"/>
                      <a:pt x="10339099" y="579806"/>
                      <a:pt x="10271192" y="583498"/>
                    </a:cubicBezTo>
                    <a:cubicBezTo>
                      <a:pt x="10262701" y="584006"/>
                      <a:pt x="10251859" y="587254"/>
                      <a:pt x="10246067" y="585423"/>
                    </a:cubicBezTo>
                    <a:cubicBezTo>
                      <a:pt x="10158786" y="558528"/>
                      <a:pt x="10086634" y="594049"/>
                      <a:pt x="10005027" y="592252"/>
                    </a:cubicBezTo>
                    <a:cubicBezTo>
                      <a:pt x="9969004" y="591507"/>
                      <a:pt x="9931565" y="603664"/>
                      <a:pt x="9898681" y="613195"/>
                    </a:cubicBezTo>
                    <a:cubicBezTo>
                      <a:pt x="9853463" y="626281"/>
                      <a:pt x="9813049" y="639042"/>
                      <a:pt x="9753225" y="629038"/>
                    </a:cubicBezTo>
                    <a:cubicBezTo>
                      <a:pt x="9693404" y="618845"/>
                      <a:pt x="9637675" y="628898"/>
                      <a:pt x="9591376" y="648601"/>
                    </a:cubicBezTo>
                    <a:cubicBezTo>
                      <a:pt x="9556001" y="663537"/>
                      <a:pt x="9518120" y="663077"/>
                      <a:pt x="9472860" y="655936"/>
                    </a:cubicBezTo>
                    <a:cubicBezTo>
                      <a:pt x="9416283" y="647056"/>
                      <a:pt x="9357217" y="643578"/>
                      <a:pt x="9299788" y="636945"/>
                    </a:cubicBezTo>
                    <a:cubicBezTo>
                      <a:pt x="9287347" y="635531"/>
                      <a:pt x="9271710" y="632039"/>
                      <a:pt x="9264605" y="627087"/>
                    </a:cubicBezTo>
                    <a:cubicBezTo>
                      <a:pt x="9177661" y="565680"/>
                      <a:pt x="9051076" y="558473"/>
                      <a:pt x="8926435" y="549269"/>
                    </a:cubicBezTo>
                    <a:cubicBezTo>
                      <a:pt x="8850925" y="543595"/>
                      <a:pt x="8774954" y="539613"/>
                      <a:pt x="8698934" y="536583"/>
                    </a:cubicBezTo>
                    <a:cubicBezTo>
                      <a:pt x="8673232" y="535428"/>
                      <a:pt x="8645916" y="537050"/>
                      <a:pt x="8622862" y="541563"/>
                    </a:cubicBezTo>
                    <a:cubicBezTo>
                      <a:pt x="8574890" y="551069"/>
                      <a:pt x="8530403" y="564380"/>
                      <a:pt x="8482784" y="574094"/>
                    </a:cubicBezTo>
                    <a:cubicBezTo>
                      <a:pt x="8464923" y="577929"/>
                      <a:pt x="8442157" y="576927"/>
                      <a:pt x="8421565" y="576610"/>
                    </a:cubicBezTo>
                    <a:cubicBezTo>
                      <a:pt x="8385152" y="576229"/>
                      <a:pt x="8345023" y="569546"/>
                      <a:pt x="8313469" y="574762"/>
                    </a:cubicBezTo>
                    <a:cubicBezTo>
                      <a:pt x="8231431" y="588203"/>
                      <a:pt x="8155671" y="580227"/>
                      <a:pt x="8079520" y="558685"/>
                    </a:cubicBezTo>
                    <a:cubicBezTo>
                      <a:pt x="7972906" y="528487"/>
                      <a:pt x="7870782" y="525043"/>
                      <a:pt x="7773327" y="558854"/>
                    </a:cubicBezTo>
                    <a:cubicBezTo>
                      <a:pt x="7729470" y="574107"/>
                      <a:pt x="7688069" y="563543"/>
                      <a:pt x="7652477" y="547561"/>
                    </a:cubicBezTo>
                    <a:cubicBezTo>
                      <a:pt x="7611494" y="529005"/>
                      <a:pt x="7570974" y="522685"/>
                      <a:pt x="7522274" y="532150"/>
                    </a:cubicBezTo>
                    <a:cubicBezTo>
                      <a:pt x="7511488" y="534257"/>
                      <a:pt x="7496511" y="532136"/>
                      <a:pt x="7484080" y="530532"/>
                    </a:cubicBezTo>
                    <a:cubicBezTo>
                      <a:pt x="7413133" y="522044"/>
                      <a:pt x="7341987" y="510303"/>
                      <a:pt x="7282277" y="540177"/>
                    </a:cubicBezTo>
                    <a:cubicBezTo>
                      <a:pt x="7270558" y="546051"/>
                      <a:pt x="7251336" y="547713"/>
                      <a:pt x="7235690" y="551282"/>
                    </a:cubicBezTo>
                    <a:cubicBezTo>
                      <a:pt x="7170161" y="565782"/>
                      <a:pt x="7172820" y="564203"/>
                      <a:pt x="7116339" y="539494"/>
                    </a:cubicBezTo>
                    <a:cubicBezTo>
                      <a:pt x="7086841" y="526502"/>
                      <a:pt x="7045980" y="512724"/>
                      <a:pt x="7011067" y="511848"/>
                    </a:cubicBezTo>
                    <a:cubicBezTo>
                      <a:pt x="6800473" y="506533"/>
                      <a:pt x="6601893" y="468653"/>
                      <a:pt x="6403234" y="432296"/>
                    </a:cubicBezTo>
                    <a:cubicBezTo>
                      <a:pt x="6280760" y="409851"/>
                      <a:pt x="6160432" y="402592"/>
                      <a:pt x="6036273" y="412301"/>
                    </a:cubicBezTo>
                    <a:cubicBezTo>
                      <a:pt x="5946471" y="419425"/>
                      <a:pt x="5863077" y="395593"/>
                      <a:pt x="5780467" y="377910"/>
                    </a:cubicBezTo>
                    <a:cubicBezTo>
                      <a:pt x="5763357" y="374343"/>
                      <a:pt x="5747757" y="363033"/>
                      <a:pt x="5739051" y="353609"/>
                    </a:cubicBezTo>
                    <a:cubicBezTo>
                      <a:pt x="5707675" y="320294"/>
                      <a:pt x="5653252" y="312483"/>
                      <a:pt x="5583566" y="321995"/>
                    </a:cubicBezTo>
                    <a:cubicBezTo>
                      <a:pt x="5528347" y="329404"/>
                      <a:pt x="5477716" y="340486"/>
                      <a:pt x="5432030" y="362512"/>
                    </a:cubicBezTo>
                    <a:cubicBezTo>
                      <a:pt x="5378421" y="388318"/>
                      <a:pt x="5322767" y="418026"/>
                      <a:pt x="5241398" y="425781"/>
                    </a:cubicBezTo>
                    <a:cubicBezTo>
                      <a:pt x="5206262" y="429089"/>
                      <a:pt x="5176131" y="428273"/>
                      <a:pt x="5139710" y="421022"/>
                    </a:cubicBezTo>
                    <a:cubicBezTo>
                      <a:pt x="5069048" y="407018"/>
                      <a:pt x="4997864" y="396037"/>
                      <a:pt x="4929402" y="424310"/>
                    </a:cubicBezTo>
                    <a:cubicBezTo>
                      <a:pt x="4891785" y="439890"/>
                      <a:pt x="4841650" y="448519"/>
                      <a:pt x="4782793" y="441046"/>
                    </a:cubicBezTo>
                    <a:cubicBezTo>
                      <a:pt x="4709316" y="431663"/>
                      <a:pt x="4641426" y="442031"/>
                      <a:pt x="4577594" y="459290"/>
                    </a:cubicBezTo>
                    <a:cubicBezTo>
                      <a:pt x="4554816" y="465538"/>
                      <a:pt x="4527069" y="468279"/>
                      <a:pt x="4500826" y="470529"/>
                    </a:cubicBezTo>
                    <a:cubicBezTo>
                      <a:pt x="4440199" y="475746"/>
                      <a:pt x="4379252" y="479993"/>
                      <a:pt x="4317973" y="483649"/>
                    </a:cubicBezTo>
                    <a:cubicBezTo>
                      <a:pt x="4267762" y="486741"/>
                      <a:pt x="4217264" y="488292"/>
                      <a:pt x="4166722" y="490602"/>
                    </a:cubicBezTo>
                    <a:cubicBezTo>
                      <a:pt x="4111394" y="493045"/>
                      <a:pt x="4067073" y="503124"/>
                      <a:pt x="4042814" y="530660"/>
                    </a:cubicBezTo>
                    <a:cubicBezTo>
                      <a:pt x="4034996" y="539407"/>
                      <a:pt x="4017001" y="545715"/>
                      <a:pt x="4002653" y="552594"/>
                    </a:cubicBezTo>
                    <a:cubicBezTo>
                      <a:pt x="3992459" y="557592"/>
                      <a:pt x="3979023" y="561086"/>
                      <a:pt x="3969549" y="566312"/>
                    </a:cubicBezTo>
                    <a:cubicBezTo>
                      <a:pt x="3919896" y="593854"/>
                      <a:pt x="3870968" y="621622"/>
                      <a:pt x="3821685" y="649183"/>
                    </a:cubicBezTo>
                    <a:cubicBezTo>
                      <a:pt x="3816761" y="651788"/>
                      <a:pt x="3811445" y="654943"/>
                      <a:pt x="3805138" y="655947"/>
                    </a:cubicBezTo>
                    <a:cubicBezTo>
                      <a:pt x="3739817" y="666451"/>
                      <a:pt x="3673801" y="676154"/>
                      <a:pt x="3609177" y="687459"/>
                    </a:cubicBezTo>
                    <a:cubicBezTo>
                      <a:pt x="3584288" y="691878"/>
                      <a:pt x="3558597" y="697589"/>
                      <a:pt x="3539727" y="706521"/>
                    </a:cubicBezTo>
                    <a:cubicBezTo>
                      <a:pt x="3496714" y="726780"/>
                      <a:pt x="3457268" y="749132"/>
                      <a:pt x="3396572" y="755681"/>
                    </a:cubicBezTo>
                    <a:cubicBezTo>
                      <a:pt x="3378807" y="757611"/>
                      <a:pt x="3357809" y="758036"/>
                      <a:pt x="3341054" y="754679"/>
                    </a:cubicBezTo>
                    <a:cubicBezTo>
                      <a:pt x="3272962" y="740809"/>
                      <a:pt x="3206471" y="724541"/>
                      <a:pt x="3138775" y="710120"/>
                    </a:cubicBezTo>
                    <a:cubicBezTo>
                      <a:pt x="3095820" y="701191"/>
                      <a:pt x="3056969" y="691141"/>
                      <a:pt x="3037283" y="666453"/>
                    </a:cubicBezTo>
                    <a:cubicBezTo>
                      <a:pt x="3031764" y="659487"/>
                      <a:pt x="3015626" y="651391"/>
                      <a:pt x="3002117" y="649347"/>
                    </a:cubicBezTo>
                    <a:cubicBezTo>
                      <a:pt x="2915220" y="636209"/>
                      <a:pt x="2829194" y="627503"/>
                      <a:pt x="2747294" y="652400"/>
                    </a:cubicBezTo>
                    <a:cubicBezTo>
                      <a:pt x="2730084" y="657794"/>
                      <a:pt x="2698519" y="656140"/>
                      <a:pt x="2676273" y="652304"/>
                    </a:cubicBezTo>
                    <a:cubicBezTo>
                      <a:pt x="2590546" y="637890"/>
                      <a:pt x="2508883" y="630176"/>
                      <a:pt x="2432360" y="657836"/>
                    </a:cubicBezTo>
                    <a:cubicBezTo>
                      <a:pt x="2423352" y="661179"/>
                      <a:pt x="2395274" y="656272"/>
                      <a:pt x="2382311" y="650824"/>
                    </a:cubicBezTo>
                    <a:cubicBezTo>
                      <a:pt x="2257393" y="597728"/>
                      <a:pt x="2187724" y="592930"/>
                      <a:pt x="2055134" y="630053"/>
                    </a:cubicBezTo>
                    <a:cubicBezTo>
                      <a:pt x="2046542" y="632464"/>
                      <a:pt x="2035364" y="635121"/>
                      <a:pt x="2031829" y="639324"/>
                    </a:cubicBezTo>
                    <a:cubicBezTo>
                      <a:pt x="2007977" y="666120"/>
                      <a:pt x="1960229" y="664380"/>
                      <a:pt x="1912764" y="664183"/>
                    </a:cubicBezTo>
                    <a:cubicBezTo>
                      <a:pt x="1860521" y="663924"/>
                      <a:pt x="1808236" y="664426"/>
                      <a:pt x="1755637" y="663960"/>
                    </a:cubicBezTo>
                    <a:cubicBezTo>
                      <a:pt x="1746439" y="663859"/>
                      <a:pt x="1736243" y="661799"/>
                      <a:pt x="1727159" y="659605"/>
                    </a:cubicBezTo>
                    <a:cubicBezTo>
                      <a:pt x="1692256" y="651480"/>
                      <a:pt x="1658604" y="640559"/>
                      <a:pt x="1622470" y="634850"/>
                    </a:cubicBezTo>
                    <a:cubicBezTo>
                      <a:pt x="1544362" y="622552"/>
                      <a:pt x="1469248" y="602210"/>
                      <a:pt x="1385955" y="604522"/>
                    </a:cubicBezTo>
                    <a:cubicBezTo>
                      <a:pt x="1371585" y="604913"/>
                      <a:pt x="1355357" y="598530"/>
                      <a:pt x="1340055" y="595629"/>
                    </a:cubicBezTo>
                    <a:cubicBezTo>
                      <a:pt x="1312351" y="590552"/>
                      <a:pt x="1285460" y="583993"/>
                      <a:pt x="1257271" y="581180"/>
                    </a:cubicBezTo>
                    <a:cubicBezTo>
                      <a:pt x="1182583" y="573830"/>
                      <a:pt x="1107142" y="566824"/>
                      <a:pt x="1031914" y="562692"/>
                    </a:cubicBezTo>
                    <a:cubicBezTo>
                      <a:pt x="995593" y="560597"/>
                      <a:pt x="958880" y="565923"/>
                      <a:pt x="922031" y="566853"/>
                    </a:cubicBezTo>
                    <a:cubicBezTo>
                      <a:pt x="905446" y="567320"/>
                      <a:pt x="878533" y="568199"/>
                      <a:pt x="873250" y="563724"/>
                    </a:cubicBezTo>
                    <a:cubicBezTo>
                      <a:pt x="832343" y="529722"/>
                      <a:pt x="772202" y="532674"/>
                      <a:pt x="711627" y="529880"/>
                    </a:cubicBezTo>
                    <a:cubicBezTo>
                      <a:pt x="577999" y="523641"/>
                      <a:pt x="447408" y="543696"/>
                      <a:pt x="311112" y="525106"/>
                    </a:cubicBezTo>
                    <a:cubicBezTo>
                      <a:pt x="271645" y="519795"/>
                      <a:pt x="226936" y="530235"/>
                      <a:pt x="184145" y="532188"/>
                    </a:cubicBezTo>
                    <a:cubicBezTo>
                      <a:pt x="162015" y="533128"/>
                      <a:pt x="137665" y="534333"/>
                      <a:pt x="116886" y="530572"/>
                    </a:cubicBezTo>
                    <a:cubicBezTo>
                      <a:pt x="84810" y="524693"/>
                      <a:pt x="54011" y="515448"/>
                      <a:pt x="23941" y="506433"/>
                    </a:cubicBezTo>
                    <a:lnTo>
                      <a:pt x="0" y="502149"/>
                    </a:ln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45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36088" y="1353599"/>
            <a:ext cx="1630800" cy="1630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971" y="1353599"/>
            <a:ext cx="2414947" cy="163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001" y="1755143"/>
            <a:ext cx="3448800" cy="8277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4201" y="4766267"/>
            <a:ext cx="5692774" cy="505972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defRPr/>
            </a:pPr>
            <a:r>
              <a:rPr lang="en-US">
                <a:solidFill>
                  <a:schemeClr val="bg1">
                    <a:alpha val="80000"/>
                  </a:schemeClr>
                </a:solidFill>
              </a:rPr>
              <a:t>Gluten gliadin and glutenin proteinlerinden oluşan bir matrixtir.</a:t>
            </a:r>
          </a:p>
          <a:p>
            <a:pPr lvl="1">
              <a:defRPr/>
            </a:pPr>
            <a:endParaRPr lang="en-US" sz="2800">
              <a:solidFill>
                <a:schemeClr val="bg1">
                  <a:alpha val="80000"/>
                </a:schemeClr>
              </a:solidFill>
            </a:endParaRPr>
          </a:p>
          <a:p>
            <a:pPr lvl="1">
              <a:defRPr/>
            </a:pPr>
            <a:endParaRPr lang="en-US" sz="2800">
              <a:solidFill>
                <a:schemeClr val="bg1">
                  <a:alpha val="80000"/>
                </a:schemeClr>
              </a:solidFill>
            </a:endParaRPr>
          </a:p>
          <a:p>
            <a:pPr lvl="1">
              <a:defRPr/>
            </a:pPr>
            <a:endParaRPr lang="en-US" sz="2800">
              <a:solidFill>
                <a:schemeClr val="bg1">
                  <a:alpha val="80000"/>
                </a:schemeClr>
              </a:solidFill>
            </a:endParaRPr>
          </a:p>
          <a:p>
            <a:pPr>
              <a:defRPr/>
            </a:pPr>
            <a:endParaRPr lang="en-US">
              <a:solidFill>
                <a:schemeClr val="bg1">
                  <a:alpha val="80000"/>
                </a:schemeClr>
              </a:solidFill>
            </a:endParaRPr>
          </a:p>
          <a:p>
            <a:pPr>
              <a:defRPr/>
            </a:pPr>
            <a:endParaRPr lang="en-US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7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9F456-D4AF-E740-B626-CF8ADB87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Gluten ve gluten dışı proteinler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71001-2B8C-6E41-9FA1-D94733BF1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6899" y="640964"/>
            <a:ext cx="2926080" cy="436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Gluten</a:t>
            </a:r>
          </a:p>
          <a:p>
            <a:r>
              <a:rPr lang="en-US" dirty="0"/>
              <a:t>secalin -</a:t>
            </a:r>
            <a:r>
              <a:rPr lang="en-US" dirty="0" err="1"/>
              <a:t>çavdar</a:t>
            </a:r>
            <a:r>
              <a:rPr lang="en-US" dirty="0"/>
              <a:t>, harden -</a:t>
            </a:r>
            <a:r>
              <a:rPr lang="en-US" dirty="0" err="1"/>
              <a:t>arpa</a:t>
            </a:r>
            <a:r>
              <a:rPr lang="en-US" dirty="0"/>
              <a:t> avenues –</a:t>
            </a:r>
            <a:r>
              <a:rPr lang="en-US" dirty="0" err="1"/>
              <a:t>yulaf</a:t>
            </a:r>
            <a:r>
              <a:rPr lang="en-US" dirty="0"/>
              <a:t> </a:t>
            </a:r>
          </a:p>
          <a:p>
            <a:r>
              <a:rPr lang="en-US" dirty="0"/>
              <a:t>Gluten </a:t>
            </a:r>
            <a:r>
              <a:rPr lang="en-US" dirty="0" err="1"/>
              <a:t>proteinleri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prolin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glutaminden</a:t>
            </a:r>
            <a:r>
              <a:rPr lang="en-US" dirty="0"/>
              <a:t> </a:t>
            </a:r>
            <a:r>
              <a:rPr lang="en-US" dirty="0" err="1"/>
              <a:t>zengindir</a:t>
            </a:r>
            <a:r>
              <a:rPr lang="en-US" dirty="0"/>
              <a:t>.</a:t>
            </a:r>
          </a:p>
          <a:p>
            <a:r>
              <a:rPr lang="en-US" dirty="0" err="1"/>
              <a:t>Sindirim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enzimlerine</a:t>
            </a:r>
            <a:r>
              <a:rPr lang="en-US" dirty="0"/>
              <a:t> </a:t>
            </a:r>
            <a:r>
              <a:rPr lang="en-US" dirty="0" err="1"/>
              <a:t>dayanıklıdırlar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1BBFF-C5D6-9D41-9DDD-ACC7B0AF4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02734" y="412364"/>
            <a:ext cx="2926080" cy="436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Gluten </a:t>
            </a:r>
            <a:r>
              <a:rPr lang="en-US" b="1" dirty="0" err="1"/>
              <a:t>dışı</a:t>
            </a:r>
            <a:r>
              <a:rPr lang="en-US" b="1" dirty="0"/>
              <a:t> </a:t>
            </a:r>
            <a:r>
              <a:rPr lang="en-US" b="1" dirty="0" err="1"/>
              <a:t>proteinler</a:t>
            </a:r>
            <a:endParaRPr lang="en-US" b="1" dirty="0"/>
          </a:p>
          <a:p>
            <a:r>
              <a:rPr lang="en-US" dirty="0"/>
              <a:t>amylase-</a:t>
            </a:r>
            <a:r>
              <a:rPr lang="en-US" dirty="0" err="1"/>
              <a:t>tripsin</a:t>
            </a:r>
            <a:r>
              <a:rPr lang="en-US" dirty="0"/>
              <a:t> inhibitors (ATIs)</a:t>
            </a:r>
          </a:p>
          <a:p>
            <a:r>
              <a:rPr lang="en-US" dirty="0"/>
              <a:t> fermentable oligo-, di-, and mono-saccharides and polyols (FODMAPs) </a:t>
            </a:r>
          </a:p>
          <a:p>
            <a:r>
              <a:rPr lang="en-US" dirty="0"/>
              <a:t>Lectin (agglutinin-carbohydrate binding protein)</a:t>
            </a:r>
          </a:p>
          <a:p>
            <a:r>
              <a:rPr lang="en-US" dirty="0"/>
              <a:t>exorphins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E1A209-6A98-2A48-BA6C-71364D35B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5" y="3178797"/>
            <a:ext cx="3739930" cy="180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6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1157</Words>
  <Application>Microsoft Office PowerPoint</Application>
  <PresentationFormat>Widescreen</PresentationFormat>
  <Paragraphs>259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ＭＳ Ｐゴシック</vt:lpstr>
      <vt:lpstr>Arial</vt:lpstr>
      <vt:lpstr>Arial</vt:lpstr>
      <vt:lpstr>BlinkMacSystemFont</vt:lpstr>
      <vt:lpstr>Calibri</vt:lpstr>
      <vt:lpstr>Calibri Light</vt:lpstr>
      <vt:lpstr>Corbel</vt:lpstr>
      <vt:lpstr>Goudy Old Style</vt:lpstr>
      <vt:lpstr>Lato</vt:lpstr>
      <vt:lpstr>ScalaSansPro</vt:lpstr>
      <vt:lpstr>Times New Roman</vt:lpstr>
      <vt:lpstr>URWPalladioL</vt:lpstr>
      <vt:lpstr>Verdana</vt:lpstr>
      <vt:lpstr>Wingdings</vt:lpstr>
      <vt:lpstr>Office Theme</vt:lpstr>
      <vt:lpstr>Gluten İlişkili  Çölyak Hastalığı Dışındaki Sorunlar</vt:lpstr>
      <vt:lpstr>Medeniyetin kökleri buğday</vt:lpstr>
      <vt:lpstr>PowerPoint Presentation</vt:lpstr>
      <vt:lpstr>Medeniyetin kökleri buğday</vt:lpstr>
      <vt:lpstr>Mısırlılar ekmek yaparken</vt:lpstr>
      <vt:lpstr>Buğdaya dair gerçekler </vt:lpstr>
      <vt:lpstr>Buğdaya dair geçekler- Buğday tohumunun anatomisi</vt:lpstr>
      <vt:lpstr>Gluten nedir ?</vt:lpstr>
      <vt:lpstr>Gluten ve gluten dışı proteinler</vt:lpstr>
      <vt:lpstr>FODMAP içeren ürünler</vt:lpstr>
      <vt:lpstr>Düşük oranda FODMAP içeren ürünler</vt:lpstr>
      <vt:lpstr>PowerPoint Presentation</vt:lpstr>
      <vt:lpstr>PowerPoint Presentation</vt:lpstr>
      <vt:lpstr>PowerPoint Presentation</vt:lpstr>
      <vt:lpstr>Çölyak Olmayan Gluten Hassasiyeti (NCGS)</vt:lpstr>
      <vt:lpstr>Çölyak Olmayan Gluten Hassasiyeti (NCGS)</vt:lpstr>
      <vt:lpstr>α-amylase/trypsin         inhibitors (ATIs ) sindirime dayanaklı   sadece gluten değil gluten dışı buğday proteinleri de reaksiyon yaratıyor…  Gluten  FODMAPs  ATIs   lectin (wheat- germ agglutinin)</vt:lpstr>
      <vt:lpstr>PowerPoint Presentation</vt:lpstr>
      <vt:lpstr>PowerPoint Presentation</vt:lpstr>
      <vt:lpstr>Çölyak Olmayan Gluten Hassasiyeti (NCGS)</vt:lpstr>
      <vt:lpstr>Neden ÇH ile NGS ayrılmalı ?</vt:lpstr>
      <vt:lpstr>PowerPoint Presentation</vt:lpstr>
      <vt:lpstr>PowerPoint Presentation</vt:lpstr>
      <vt:lpstr>PowerPoint Presentation</vt:lpstr>
      <vt:lpstr>NCGS-diyet</vt:lpstr>
      <vt:lpstr>DİYET DIŞI TEDAVİ??? Oral Enzim  tedavisi ?</vt:lpstr>
      <vt:lpstr>NCGS ‘de GFD yeterli mi?</vt:lpstr>
      <vt:lpstr>PowerPoint Presentation</vt:lpstr>
      <vt:lpstr>PowerPoint Presentation</vt:lpstr>
      <vt:lpstr>BUĞDAY ALLERJİSİ</vt:lpstr>
      <vt:lpstr>Buğday alımı sonrası egzersiz ilişkili allerji (WDEIA)</vt:lpstr>
      <vt:lpstr>Gluten ilişkili diğer durumlar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Gerçekten GFD gerekli mi?</vt:lpstr>
      <vt:lpstr>PowerPoint Presentation</vt:lpstr>
      <vt:lpstr>özet</vt:lpstr>
      <vt:lpstr>ÖZET</vt:lpstr>
      <vt:lpstr>PowerPoint Presentation</vt:lpstr>
      <vt:lpstr> Gutensiz gıda ne demektir?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Gluten İlişkili  Çölyak Hastalığı Dışındaki Sorunlar</dc:title>
  <dc:creator>Çiğdem Arıkan</dc:creator>
  <cp:lastModifiedBy>ALC Monitor</cp:lastModifiedBy>
  <cp:revision>10</cp:revision>
  <dcterms:created xsi:type="dcterms:W3CDTF">2020-12-19T08:04:04Z</dcterms:created>
  <dcterms:modified xsi:type="dcterms:W3CDTF">2020-12-19T10:21:49Z</dcterms:modified>
</cp:coreProperties>
</file>