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35" r:id="rId3"/>
    <p:sldId id="259" r:id="rId4"/>
    <p:sldId id="283" r:id="rId5"/>
    <p:sldId id="354" r:id="rId6"/>
    <p:sldId id="334" r:id="rId7"/>
    <p:sldId id="285" r:id="rId8"/>
    <p:sldId id="295" r:id="rId9"/>
    <p:sldId id="298" r:id="rId10"/>
    <p:sldId id="299" r:id="rId11"/>
    <p:sldId id="301" r:id="rId12"/>
    <p:sldId id="303" r:id="rId13"/>
    <p:sldId id="305" r:id="rId14"/>
    <p:sldId id="286" r:id="rId15"/>
    <p:sldId id="287" r:id="rId16"/>
    <p:sldId id="312" r:id="rId17"/>
    <p:sldId id="337" r:id="rId18"/>
    <p:sldId id="343" r:id="rId19"/>
    <p:sldId id="292" r:id="rId20"/>
    <p:sldId id="293" r:id="rId21"/>
    <p:sldId id="338" r:id="rId22"/>
    <p:sldId id="325" r:id="rId23"/>
    <p:sldId id="339" r:id="rId24"/>
    <p:sldId id="333" r:id="rId25"/>
    <p:sldId id="344" r:id="rId26"/>
    <p:sldId id="355" r:id="rId27"/>
    <p:sldId id="342" r:id="rId28"/>
    <p:sldId id="340" r:id="rId29"/>
    <p:sldId id="360" r:id="rId30"/>
    <p:sldId id="359" r:id="rId31"/>
    <p:sldId id="361" r:id="rId32"/>
    <p:sldId id="345" r:id="rId33"/>
    <p:sldId id="261" r:id="rId34"/>
    <p:sldId id="270" r:id="rId35"/>
    <p:sldId id="307" r:id="rId36"/>
    <p:sldId id="308" r:id="rId37"/>
    <p:sldId id="309" r:id="rId38"/>
    <p:sldId id="310" r:id="rId39"/>
    <p:sldId id="275" r:id="rId40"/>
    <p:sldId id="277" r:id="rId41"/>
    <p:sldId id="278" r:id="rId42"/>
    <p:sldId id="311" r:id="rId43"/>
    <p:sldId id="271" r:id="rId44"/>
    <p:sldId id="362" r:id="rId45"/>
    <p:sldId id="346" r:id="rId46"/>
    <p:sldId id="314" r:id="rId47"/>
    <p:sldId id="315" r:id="rId48"/>
    <p:sldId id="317" r:id="rId49"/>
    <p:sldId id="318" r:id="rId50"/>
    <p:sldId id="316" r:id="rId51"/>
    <p:sldId id="356" r:id="rId52"/>
    <p:sldId id="363" r:id="rId53"/>
    <p:sldId id="347" r:id="rId54"/>
    <p:sldId id="257" r:id="rId55"/>
    <p:sldId id="350" r:id="rId56"/>
    <p:sldId id="320" r:id="rId57"/>
    <p:sldId id="357" r:id="rId58"/>
    <p:sldId id="358" r:id="rId59"/>
    <p:sldId id="351" r:id="rId60"/>
    <p:sldId id="364" r:id="rId61"/>
    <p:sldId id="352" r:id="rId62"/>
    <p:sldId id="348" r:id="rId63"/>
    <p:sldId id="365" r:id="rId64"/>
    <p:sldId id="366" r:id="rId65"/>
    <p:sldId id="349" r:id="rId66"/>
    <p:sldId id="353" r:id="rId67"/>
    <p:sldId id="367" r:id="rId68"/>
    <p:sldId id="368" r:id="rId6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9DC94-C18D-439D-8557-39CE87A6AC3C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0C928-9F21-4D08-A46B-B191B589C7F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64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69908-5C83-4320-848A-2FAFC66D0260}" type="datetimeFigureOut">
              <a:rPr lang="tr-TR" smtClean="0"/>
              <a:pPr/>
              <a:t>18/12/2020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B574D-7F82-48AA-BD69-1A0F1D07C82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r-TR" b="1" dirty="0"/>
              <a:t>Tip 1 DM/ÇÖLYAK HASTALIĞI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GAZİ ÜNİVERSİTESİ VERİLERİ </a:t>
            </a:r>
          </a:p>
          <a:p>
            <a:r>
              <a:rPr lang="tr-TR" b="1" dirty="0">
                <a:solidFill>
                  <a:schemeClr val="tx1"/>
                </a:solidFill>
              </a:rPr>
              <a:t>VE YAKLAŞIMI</a:t>
            </a:r>
          </a:p>
          <a:p>
            <a:r>
              <a:rPr lang="tr-TR" b="1" dirty="0" err="1">
                <a:solidFill>
                  <a:schemeClr val="tx1"/>
                </a:solidFill>
              </a:rPr>
              <a:t>Prof.Dr</a:t>
            </a:r>
            <a:r>
              <a:rPr lang="tr-TR" b="1" dirty="0">
                <a:solidFill>
                  <a:schemeClr val="tx1"/>
                </a:solidFill>
              </a:rPr>
              <a:t>.BUKET DALGIÇ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ile\AppData\Roaming\PixelMetrics\CaptureWiz\LastCaptures\2020-12-10_19-46-12-9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7153275" cy="3429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ile\AppData\Roaming\PixelMetrics\CaptureWiz\LastCaptures\2020-12-10_19-53-30-47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543925" cy="3000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ile\AppData\Roaming\PixelMetrics\CaptureWiz\LastCaptures\2020-12-11_11-57-16-8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200800" cy="3251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tr-TR" dirty="0"/>
          </a:p>
          <a:p>
            <a:pPr marL="0" indent="0">
              <a:buNone/>
            </a:pPr>
            <a:r>
              <a:rPr lang="tr-TR" sz="2800" b="1" dirty="0"/>
              <a:t>Ülkemizde yapılan çalışmalarda</a:t>
            </a:r>
          </a:p>
          <a:p>
            <a:endParaRPr lang="tr-TR" sz="2800" b="1" dirty="0"/>
          </a:p>
          <a:p>
            <a:r>
              <a:rPr lang="tr-TR" sz="2800" b="1" dirty="0"/>
              <a:t>Tip1 DM </a:t>
            </a:r>
            <a:r>
              <a:rPr lang="tr-TR" sz="2800" b="1" dirty="0" err="1"/>
              <a:t>lu</a:t>
            </a:r>
            <a:r>
              <a:rPr lang="tr-TR" sz="2800" b="1" dirty="0"/>
              <a:t> çocuklarda  ÇH </a:t>
            </a:r>
            <a:r>
              <a:rPr lang="tr-TR" sz="2800" b="1" dirty="0" err="1"/>
              <a:t>prevelansı</a:t>
            </a:r>
            <a:endParaRPr lang="tr-TR" sz="2800" b="1" dirty="0"/>
          </a:p>
          <a:p>
            <a:r>
              <a:rPr lang="tr-TR" sz="2800" b="1" dirty="0"/>
              <a:t> %3.5-% 7.8 aralığında bildirilmiştir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ile\AppData\Roaming\PixelMetrics\CaptureWiz\LastCaptures\2020-12-10_16-46-56-3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8143875" cy="3771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ile\AppData\Roaming\PixelMetrics\CaptureWiz\LastCaptures\2020-12-10_16-50-40-0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3000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tr-TR" dirty="0"/>
          </a:p>
          <a:p>
            <a:r>
              <a:rPr lang="tr-TR" sz="2800" b="1" dirty="0"/>
              <a:t>Genel popülasyonla karşılaştırıldığına Tip1 DM </a:t>
            </a:r>
            <a:r>
              <a:rPr lang="tr-TR" sz="2800" b="1" dirty="0" err="1"/>
              <a:t>li</a:t>
            </a:r>
            <a:r>
              <a:rPr lang="tr-TR" sz="2800" b="1" dirty="0"/>
              <a:t> çocuklarda </a:t>
            </a:r>
          </a:p>
          <a:p>
            <a:pPr marL="0" indent="0">
              <a:buNone/>
            </a:pPr>
            <a:endParaRPr lang="tr-TR" sz="2800" b="1" dirty="0"/>
          </a:p>
          <a:p>
            <a:r>
              <a:rPr lang="tr-TR" sz="2800" b="1" dirty="0"/>
              <a:t>15 kat fazla </a:t>
            </a:r>
            <a:r>
              <a:rPr lang="tr-TR" sz="2800" b="1" dirty="0" err="1"/>
              <a:t>çölyak</a:t>
            </a:r>
            <a:r>
              <a:rPr lang="tr-TR" sz="2800" b="1" dirty="0"/>
              <a:t> </a:t>
            </a:r>
            <a:r>
              <a:rPr lang="tr-TR" sz="2800" b="1" dirty="0" err="1"/>
              <a:t>serolojisi</a:t>
            </a:r>
            <a:r>
              <a:rPr lang="tr-TR" sz="2800" b="1" dirty="0"/>
              <a:t> pozitifliği</a:t>
            </a:r>
          </a:p>
          <a:p>
            <a:r>
              <a:rPr lang="tr-TR" sz="2800" b="1" dirty="0"/>
              <a:t>10 kata kadar varabilen biyopsi kanıtlı </a:t>
            </a:r>
            <a:r>
              <a:rPr lang="tr-TR" sz="2800" b="1" dirty="0" err="1"/>
              <a:t>çölyak</a:t>
            </a:r>
            <a:r>
              <a:rPr lang="tr-TR" sz="2800" b="1" dirty="0"/>
              <a:t> hastalığı  görülüyor</a:t>
            </a:r>
          </a:p>
          <a:p>
            <a:endParaRPr lang="tr-TR" sz="2800" b="1" dirty="0"/>
          </a:p>
          <a:p>
            <a:r>
              <a:rPr lang="tr-TR" sz="2800" b="1" dirty="0"/>
              <a:t>ÇH </a:t>
            </a:r>
            <a:r>
              <a:rPr lang="tr-TR" sz="2800" b="1" dirty="0" err="1"/>
              <a:t>prevelansı</a:t>
            </a:r>
            <a:r>
              <a:rPr lang="tr-TR" sz="2800" b="1" dirty="0"/>
              <a:t>  %1.6-%16.4</a:t>
            </a:r>
          </a:p>
          <a:p>
            <a:endParaRPr lang="tr-TR" sz="2800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D45A2A5-0181-D34B-A55D-66D9FC77E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2021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</a:br>
            <a:endParaRPr kumimoji="0" lang="tr-TR" altLang="tr-TR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2" charset="0"/>
              </a:rPr>
            </a:b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4FD1A7-94F0-4AF9-8188-EED18930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F98308-8608-4C90-99B9-495282A9EA4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tr-TR" dirty="0"/>
          </a:p>
          <a:p>
            <a:r>
              <a:rPr lang="tr-TR" sz="2800" b="1" dirty="0"/>
              <a:t>ÇH olgularının %85’i </a:t>
            </a:r>
            <a:r>
              <a:rPr lang="tr-TR" sz="2800" b="1" dirty="0" err="1"/>
              <a:t>asemptomatik</a:t>
            </a:r>
            <a:endParaRPr lang="tr-TR" sz="2800" b="1" dirty="0"/>
          </a:p>
          <a:p>
            <a:endParaRPr lang="tr-TR" sz="2800" b="1" dirty="0"/>
          </a:p>
          <a:p>
            <a:r>
              <a:rPr lang="tr-TR" sz="2800" b="1" dirty="0"/>
              <a:t>Sonuç; </a:t>
            </a:r>
            <a:r>
              <a:rPr lang="tr-TR" sz="2800" b="1" dirty="0" err="1"/>
              <a:t>TipDM</a:t>
            </a:r>
            <a:r>
              <a:rPr lang="tr-TR" sz="2800" b="1" dirty="0"/>
              <a:t> hastaları ÇH açısından taranmalı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811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3200" dirty="0"/>
              <a:t>ÇALIŞMALARIN DİKKAT ÇEKİCİ SONUÇLARI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tr-TR" dirty="0"/>
              <a:t>   </a:t>
            </a:r>
          </a:p>
          <a:p>
            <a:pPr>
              <a:buNone/>
            </a:pPr>
            <a:endParaRPr lang="tr-TR" dirty="0"/>
          </a:p>
          <a:p>
            <a:r>
              <a:rPr lang="tr-TR" dirty="0"/>
              <a:t>Yaş ve </a:t>
            </a:r>
          </a:p>
          <a:p>
            <a:r>
              <a:rPr lang="tr-TR" dirty="0"/>
              <a:t>DM tanı yaşı küçüldükçe ÇH sıklığı artıyor</a:t>
            </a:r>
          </a:p>
          <a:p>
            <a:r>
              <a:rPr lang="tr-TR" dirty="0"/>
              <a:t>Tip 1 DM tanısının ilk 5 yılında ÇH bulma oranı daha yüksek</a:t>
            </a:r>
          </a:p>
          <a:p>
            <a:pPr>
              <a:buNone/>
            </a:pPr>
            <a:endParaRPr lang="tr-TR" dirty="0"/>
          </a:p>
          <a:p>
            <a:endParaRPr lang="tr-TR" dirty="0"/>
          </a:p>
          <a:p>
            <a:r>
              <a:rPr lang="tr-TR" dirty="0"/>
              <a:t>Cinsiyet dağılımı değişken </a:t>
            </a:r>
          </a:p>
          <a:p>
            <a:r>
              <a:rPr lang="tr-TR" dirty="0"/>
              <a:t>Kız sıklığı belirten çalışma sayısı biraz daha ön planda </a:t>
            </a:r>
          </a:p>
          <a:p>
            <a:r>
              <a:rPr lang="tr-TR" dirty="0"/>
              <a:t>Tip 1 DM ‘a  </a:t>
            </a:r>
            <a:r>
              <a:rPr lang="tr-TR" dirty="0" err="1"/>
              <a:t>otoimmün</a:t>
            </a:r>
            <a:r>
              <a:rPr lang="tr-TR" dirty="0"/>
              <a:t> </a:t>
            </a:r>
            <a:r>
              <a:rPr lang="tr-TR" dirty="0" err="1"/>
              <a:t>tiroidit</a:t>
            </a:r>
            <a:r>
              <a:rPr lang="tr-TR" dirty="0"/>
              <a:t> eşlik ediyorsa  </a:t>
            </a:r>
          </a:p>
          <a:p>
            <a:pPr marL="0" indent="0">
              <a:buNone/>
            </a:pPr>
            <a:r>
              <a:rPr lang="tr-TR" dirty="0"/>
              <a:t>     ÇH sıklığı artıyor 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359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tr-TR" dirty="0"/>
          </a:p>
          <a:p>
            <a:endParaRPr lang="tr-TR" dirty="0"/>
          </a:p>
          <a:p>
            <a:r>
              <a:rPr lang="tr-TR" sz="2400" b="1" dirty="0"/>
              <a:t>5. yıldan sonra antikor takibini içeren çalışma sayısı az</a:t>
            </a:r>
          </a:p>
          <a:p>
            <a:r>
              <a:rPr lang="tr-TR" sz="2400" b="1" dirty="0"/>
              <a:t>ÇH olgularının % 16 sının 5-10 yıl arasında </a:t>
            </a:r>
          </a:p>
          <a:p>
            <a:r>
              <a:rPr lang="tr-TR" sz="2400" b="1" dirty="0"/>
              <a:t> %5 inin 10 yıldan sonra tanı aldığı belirtiliyor</a:t>
            </a:r>
          </a:p>
          <a:p>
            <a:endParaRPr lang="tr-TR" sz="2400" b="1" dirty="0"/>
          </a:p>
          <a:p>
            <a:pPr>
              <a:buNone/>
            </a:pPr>
            <a:r>
              <a:rPr lang="tr-TR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NET BİLGİLERİMİZ NELER?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020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tr-TR" sz="2800" dirty="0"/>
              <a:t>Tip 1 DM Çocuklarda ÇH için tarama; </a:t>
            </a:r>
          </a:p>
          <a:p>
            <a:endParaRPr lang="tr-TR" sz="2800" dirty="0"/>
          </a:p>
          <a:p>
            <a:r>
              <a:rPr lang="tr-TR" sz="2800" dirty="0"/>
              <a:t>Başvuru sırasında ve </a:t>
            </a:r>
          </a:p>
          <a:p>
            <a:r>
              <a:rPr lang="tr-TR" sz="2800" dirty="0"/>
              <a:t>Tanıdan sonra  2 ve 5. yıllar içinde mutlaka öneriliyor</a:t>
            </a:r>
          </a:p>
          <a:p>
            <a:r>
              <a:rPr lang="tr-TR" sz="2800" dirty="0"/>
              <a:t>5 yıldan sonra tarama sıklığı konusunda kesin öneri/uzlaşı yok</a:t>
            </a:r>
          </a:p>
          <a:p>
            <a:pPr marL="0" indent="0">
              <a:buNone/>
            </a:pPr>
            <a:endParaRPr lang="tr-TR" sz="2800" dirty="0"/>
          </a:p>
          <a:p>
            <a:pPr marL="0" indent="0">
              <a:buNone/>
            </a:pPr>
            <a:r>
              <a:rPr lang="tr-TR" sz="2800" dirty="0"/>
              <a:t>Süreden bağımsız tarama gereken durumlar </a:t>
            </a:r>
          </a:p>
          <a:p>
            <a:endParaRPr lang="tr-TR" sz="2800" dirty="0"/>
          </a:p>
          <a:p>
            <a:r>
              <a:rPr lang="tr-TR" sz="2800" dirty="0"/>
              <a:t>ÇH düşündüren semptom varlığı</a:t>
            </a:r>
          </a:p>
          <a:p>
            <a:r>
              <a:rPr lang="tr-TR" sz="2800" dirty="0"/>
              <a:t>Açıklanamayan sık hipoglisemi                 </a:t>
            </a:r>
          </a:p>
          <a:p>
            <a:r>
              <a:rPr lang="tr-TR" sz="2800" dirty="0"/>
              <a:t>ÇH olan birinci derecede akraba varlığı</a:t>
            </a:r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156FA1-97EF-42C6-B74A-F321314B052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GAZİ ÜNİVERSİTESİ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C92C29-15D6-4BF0-BFD9-15022888BC6E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r-TR" sz="2800" b="1" dirty="0"/>
              <a:t>Son 10 yıl içinde tanı almış ve verilerine sağlıklı ulaşabilen 559 Tip1 DM olgusu değerlendirildi</a:t>
            </a:r>
          </a:p>
          <a:p>
            <a:endParaRPr lang="tr-TR" sz="2800" b="1" dirty="0"/>
          </a:p>
          <a:p>
            <a:r>
              <a:rPr lang="tr-TR" sz="2800" b="1" dirty="0"/>
              <a:t>%47.2 kız</a:t>
            </a:r>
          </a:p>
          <a:p>
            <a:r>
              <a:rPr lang="tr-TR" sz="2800" b="1" dirty="0"/>
              <a:t>%52.8 erkek</a:t>
            </a:r>
          </a:p>
          <a:p>
            <a:endParaRPr lang="tr-TR" sz="2800" b="1" dirty="0"/>
          </a:p>
          <a:p>
            <a:r>
              <a:rPr lang="tr-TR" sz="2800" b="1" dirty="0" err="1"/>
              <a:t>ort</a:t>
            </a:r>
            <a:r>
              <a:rPr lang="tr-TR" sz="2800" b="1" dirty="0"/>
              <a:t> yaş; </a:t>
            </a:r>
            <a:r>
              <a:rPr lang="en-US" sz="2800" b="1" dirty="0"/>
              <a:t>9,1 ± 4,4 </a:t>
            </a:r>
            <a:r>
              <a:rPr lang="en-US" sz="2800" b="1" dirty="0" err="1"/>
              <a:t>yıl</a:t>
            </a:r>
            <a:endParaRPr lang="en-US" sz="28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459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GÜTF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tr-TR" sz="3200" b="1" dirty="0"/>
          </a:p>
          <a:p>
            <a:endParaRPr lang="tr-TR" b="1" dirty="0"/>
          </a:p>
          <a:p>
            <a:pPr marL="0" indent="0">
              <a:buNone/>
            </a:pPr>
            <a:endParaRPr lang="tr-TR" sz="3200" b="1" dirty="0"/>
          </a:p>
          <a:p>
            <a:r>
              <a:rPr lang="tr-TR" sz="2800" b="1" dirty="0"/>
              <a:t>Olguların  </a:t>
            </a:r>
            <a:r>
              <a:rPr lang="en-US" sz="2800" b="1" dirty="0"/>
              <a:t>%90,2’sin</a:t>
            </a:r>
            <a:r>
              <a:rPr lang="tr-TR" sz="2800" b="1" dirty="0"/>
              <a:t>d</a:t>
            </a:r>
            <a:r>
              <a:rPr lang="en-US" sz="2800" b="1" dirty="0"/>
              <a:t>e </a:t>
            </a:r>
            <a:r>
              <a:rPr lang="tr-TR" sz="2800" b="1" dirty="0"/>
              <a:t>ÇH açısından </a:t>
            </a:r>
            <a:r>
              <a:rPr lang="en-US" sz="2800" b="1" dirty="0" err="1"/>
              <a:t>tarama</a:t>
            </a:r>
            <a:r>
              <a:rPr lang="en-US" sz="2800" b="1" dirty="0"/>
              <a:t> </a:t>
            </a:r>
            <a:r>
              <a:rPr lang="en-US" sz="2800" b="1" dirty="0" err="1"/>
              <a:t>yapılmış</a:t>
            </a:r>
            <a:endParaRPr lang="en-US" sz="2800" b="1" dirty="0"/>
          </a:p>
          <a:p>
            <a:endParaRPr lang="tr-TR" sz="32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9562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8AF1D9-1E95-4594-9CB6-0384C2CC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752F2E-0FEB-449C-AB99-3D532FE18B7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tr-TR" sz="2800" b="1" dirty="0"/>
          </a:p>
          <a:p>
            <a:pPr marL="0" indent="0">
              <a:buNone/>
            </a:pPr>
            <a:r>
              <a:rPr lang="tr-TR" sz="2800" b="1" dirty="0"/>
              <a:t>Tip1 DM tanısından sonra </a:t>
            </a:r>
            <a:r>
              <a:rPr lang="en-US" sz="2800" b="1" dirty="0"/>
              <a:t>ÇH </a:t>
            </a:r>
            <a:r>
              <a:rPr lang="tr-TR" sz="2800" b="1" dirty="0"/>
              <a:t>için ilk  </a:t>
            </a:r>
            <a:r>
              <a:rPr lang="tr-TR" sz="2800" b="1" dirty="0" err="1"/>
              <a:t>serolojik</a:t>
            </a:r>
            <a:r>
              <a:rPr lang="tr-TR" sz="2800" b="1" dirty="0"/>
              <a:t> tarama zamanı</a:t>
            </a:r>
            <a:r>
              <a:rPr lang="en-US" sz="2800" b="1" dirty="0"/>
              <a:t>:</a:t>
            </a:r>
          </a:p>
          <a:p>
            <a:endParaRPr lang="tr-TR" sz="2800" b="1" dirty="0"/>
          </a:p>
          <a:p>
            <a:r>
              <a:rPr lang="en-US" sz="2800" b="1" dirty="0" err="1"/>
              <a:t>Ortanca</a:t>
            </a:r>
            <a:r>
              <a:rPr lang="en-US" sz="2800" b="1" dirty="0"/>
              <a:t> 1 ay (25</a:t>
            </a:r>
            <a:r>
              <a:rPr lang="en-US" sz="2800" b="1" baseline="30000" dirty="0"/>
              <a:t>th</a:t>
            </a:r>
            <a:r>
              <a:rPr lang="en-US" sz="2800" b="1" dirty="0"/>
              <a:t> - 75</a:t>
            </a:r>
            <a:r>
              <a:rPr lang="en-US" sz="2800" b="1" baseline="30000" dirty="0"/>
              <a:t>th</a:t>
            </a:r>
            <a:r>
              <a:rPr lang="en-US" sz="2800" b="1" dirty="0"/>
              <a:t> percentile 1 – 6 </a:t>
            </a:r>
            <a:r>
              <a:rPr lang="tr-TR" sz="2800" b="1" dirty="0"/>
              <a:t>ay) </a:t>
            </a:r>
            <a:endParaRPr lang="en-US" sz="28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546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A11EC2-1E69-024A-8D97-E36B998F2415}"/>
              </a:ext>
            </a:extLst>
          </p:cNvPr>
          <p:cNvSpPr/>
          <p:nvPr/>
        </p:nvSpPr>
        <p:spPr>
          <a:xfrm>
            <a:off x="251148" y="260648"/>
            <a:ext cx="580883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/>
              <a:t>Antikor</a:t>
            </a:r>
            <a:r>
              <a:rPr lang="en-US" sz="2400" b="1" dirty="0"/>
              <a:t> </a:t>
            </a:r>
            <a:r>
              <a:rPr lang="en-US" sz="2400" b="1" dirty="0" err="1"/>
              <a:t>pozitifli</a:t>
            </a:r>
            <a:r>
              <a:rPr lang="tr-TR" sz="2400" b="1" dirty="0" err="1"/>
              <a:t>ği</a:t>
            </a:r>
            <a:r>
              <a:rPr lang="tr-TR" sz="2400" b="1" dirty="0"/>
              <a:t> saptanma</a:t>
            </a:r>
            <a:r>
              <a:rPr lang="en-US" sz="2400" b="1" dirty="0"/>
              <a:t> </a:t>
            </a:r>
            <a:r>
              <a:rPr lang="en-US" sz="2400" b="1" dirty="0" err="1"/>
              <a:t>zamanı</a:t>
            </a:r>
            <a:endParaRPr lang="en-US" sz="2400" b="1" dirty="0"/>
          </a:p>
          <a:p>
            <a:r>
              <a:rPr lang="en-US" sz="2400" b="1" dirty="0" err="1"/>
              <a:t>Ortanca</a:t>
            </a:r>
            <a:r>
              <a:rPr lang="en-US" sz="2400" b="1" dirty="0"/>
              <a:t> 2 ay (25</a:t>
            </a:r>
            <a:r>
              <a:rPr lang="en-US" sz="2400" b="1" baseline="30000" dirty="0"/>
              <a:t>th</a:t>
            </a:r>
            <a:r>
              <a:rPr lang="en-US" sz="2400" b="1" dirty="0"/>
              <a:t> - 75</a:t>
            </a:r>
            <a:r>
              <a:rPr lang="en-US" sz="2400" b="1" baseline="30000" dirty="0"/>
              <a:t>th</a:t>
            </a:r>
            <a:r>
              <a:rPr lang="en-US" sz="2400" b="1" dirty="0"/>
              <a:t> percentile 1 – 17 ay)</a:t>
            </a:r>
          </a:p>
          <a:p>
            <a:r>
              <a:rPr lang="en-US" sz="2400" b="1" dirty="0" err="1"/>
              <a:t>Maksimum</a:t>
            </a:r>
            <a:r>
              <a:rPr lang="en-US" sz="2400" b="1" dirty="0"/>
              <a:t> 71 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2213D-F2D3-B946-96FE-D103194578CD}"/>
              </a:ext>
            </a:extLst>
          </p:cNvPr>
          <p:cNvSpPr txBox="1"/>
          <p:nvPr/>
        </p:nvSpPr>
        <p:spPr>
          <a:xfrm>
            <a:off x="4281326" y="1491294"/>
            <a:ext cx="446922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ÇH </a:t>
            </a:r>
            <a:r>
              <a:rPr lang="en-US" sz="2000" b="1" dirty="0" err="1">
                <a:solidFill>
                  <a:schemeClr val="tx1"/>
                </a:solidFill>
              </a:rPr>
              <a:t>için</a:t>
            </a:r>
            <a:r>
              <a:rPr lang="en-US" sz="2000" b="1" dirty="0">
                <a:solidFill>
                  <a:schemeClr val="tx1"/>
                </a:solidFill>
              </a:rPr>
              <a:t> ilk </a:t>
            </a:r>
            <a:r>
              <a:rPr lang="en-US" sz="2000" b="1" dirty="0" err="1">
                <a:solidFill>
                  <a:schemeClr val="tx1"/>
                </a:solidFill>
              </a:rPr>
              <a:t>antikor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bakılma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zamanı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%74</a:t>
            </a:r>
            <a:r>
              <a:rPr lang="tr-TR" sz="2000" b="1" dirty="0">
                <a:solidFill>
                  <a:schemeClr val="tx1"/>
                </a:solidFill>
              </a:rPr>
              <a:t>        </a:t>
            </a:r>
            <a:r>
              <a:rPr lang="en-US" sz="2000" b="1" dirty="0">
                <a:solidFill>
                  <a:schemeClr val="tx1"/>
                </a:solidFill>
              </a:rPr>
              <a:t> İlk </a:t>
            </a:r>
            <a:r>
              <a:rPr lang="en-US" sz="2000" b="1" dirty="0" err="1">
                <a:solidFill>
                  <a:schemeClr val="tx1"/>
                </a:solidFill>
              </a:rPr>
              <a:t>yıl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%14 </a:t>
            </a:r>
            <a:r>
              <a:rPr lang="tr-TR" sz="2000" b="1" dirty="0">
                <a:solidFill>
                  <a:schemeClr val="tx1"/>
                </a:solidFill>
              </a:rPr>
              <a:t>        </a:t>
            </a:r>
            <a:r>
              <a:rPr lang="en-US" sz="2000" b="1" dirty="0">
                <a:solidFill>
                  <a:schemeClr val="tx1"/>
                </a:solidFill>
              </a:rPr>
              <a:t>1-5 </a:t>
            </a:r>
            <a:r>
              <a:rPr lang="en-US" sz="2000" b="1" dirty="0" err="1">
                <a:solidFill>
                  <a:schemeClr val="tx1"/>
                </a:solidFill>
              </a:rPr>
              <a:t>yıl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%2,1</a:t>
            </a:r>
            <a:r>
              <a:rPr lang="tr-TR" sz="2000" b="1" dirty="0">
                <a:solidFill>
                  <a:schemeClr val="tx1"/>
                </a:solidFill>
              </a:rPr>
              <a:t>       </a:t>
            </a:r>
            <a:r>
              <a:rPr lang="en-US" sz="2000" b="1" dirty="0">
                <a:solidFill>
                  <a:schemeClr val="tx1"/>
                </a:solidFill>
              </a:rPr>
              <a:t> &gt; 5 </a:t>
            </a:r>
            <a:r>
              <a:rPr lang="en-US" sz="2000" b="1" dirty="0" err="1">
                <a:solidFill>
                  <a:schemeClr val="tx1"/>
                </a:solidFill>
              </a:rPr>
              <a:t>yıl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3D749-A290-3144-9CE1-C2680BF046C9}"/>
              </a:ext>
            </a:extLst>
          </p:cNvPr>
          <p:cNvSpPr txBox="1"/>
          <p:nvPr/>
        </p:nvSpPr>
        <p:spPr>
          <a:xfrm>
            <a:off x="4281326" y="2968622"/>
            <a:ext cx="4289772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DM </a:t>
            </a:r>
            <a:r>
              <a:rPr lang="en-US" sz="2000" b="1" dirty="0" err="1">
                <a:solidFill>
                  <a:schemeClr val="tx1"/>
                </a:solidFill>
              </a:rPr>
              <a:t>tanısından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sonra</a:t>
            </a:r>
            <a:r>
              <a:rPr lang="en-US" sz="2000" b="1" dirty="0">
                <a:solidFill>
                  <a:schemeClr val="tx1"/>
                </a:solidFill>
              </a:rPr>
              <a:t> son test </a:t>
            </a:r>
            <a:r>
              <a:rPr lang="en-US" sz="2000" b="1" dirty="0" err="1">
                <a:solidFill>
                  <a:schemeClr val="tx1"/>
                </a:solidFill>
              </a:rPr>
              <a:t>zamanı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%31,3 </a:t>
            </a:r>
            <a:r>
              <a:rPr lang="tr-TR" sz="2000" b="1" dirty="0">
                <a:solidFill>
                  <a:schemeClr val="tx1"/>
                </a:solidFill>
              </a:rPr>
              <a:t>             </a:t>
            </a:r>
            <a:r>
              <a:rPr lang="en-US" sz="2000" b="1" dirty="0" err="1">
                <a:solidFill>
                  <a:schemeClr val="tx1"/>
                </a:solidFill>
              </a:rPr>
              <a:t>İlk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yıl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%41,7 </a:t>
            </a:r>
            <a:r>
              <a:rPr lang="tr-TR" sz="2000" b="1" dirty="0">
                <a:solidFill>
                  <a:schemeClr val="tx1"/>
                </a:solidFill>
              </a:rPr>
              <a:t>             </a:t>
            </a:r>
            <a:r>
              <a:rPr lang="en-US" sz="2000" b="1" dirty="0">
                <a:solidFill>
                  <a:schemeClr val="tx1"/>
                </a:solidFill>
              </a:rPr>
              <a:t>1-5 </a:t>
            </a:r>
            <a:r>
              <a:rPr lang="en-US" sz="2000" b="1" dirty="0" err="1">
                <a:solidFill>
                  <a:schemeClr val="tx1"/>
                </a:solidFill>
              </a:rPr>
              <a:t>yıl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%17,2 </a:t>
            </a:r>
            <a:r>
              <a:rPr lang="tr-TR" sz="2000" b="1" dirty="0">
                <a:solidFill>
                  <a:schemeClr val="tx1"/>
                </a:solidFill>
              </a:rPr>
              <a:t>             </a:t>
            </a:r>
            <a:r>
              <a:rPr lang="en-US" sz="2000" b="1" dirty="0">
                <a:solidFill>
                  <a:schemeClr val="tx1"/>
                </a:solidFill>
              </a:rPr>
              <a:t>&gt; 5 </a:t>
            </a:r>
            <a:r>
              <a:rPr lang="en-US" sz="2000" b="1" dirty="0" err="1">
                <a:solidFill>
                  <a:schemeClr val="tx1"/>
                </a:solidFill>
              </a:rPr>
              <a:t>yıl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675A9-6860-5045-820F-93029BA5827C}"/>
              </a:ext>
            </a:extLst>
          </p:cNvPr>
          <p:cNvSpPr txBox="1"/>
          <p:nvPr/>
        </p:nvSpPr>
        <p:spPr>
          <a:xfrm>
            <a:off x="436090" y="2153014"/>
            <a:ext cx="1977752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/>
              <a:t>Antikor</a:t>
            </a:r>
            <a:r>
              <a:rPr lang="en-US" sz="2000" b="1" dirty="0"/>
              <a:t> </a:t>
            </a:r>
            <a:r>
              <a:rPr lang="en-US" sz="2000" b="1" dirty="0" err="1"/>
              <a:t>pozitiflik</a:t>
            </a:r>
            <a:r>
              <a:rPr lang="en-US" sz="2000" b="1" dirty="0"/>
              <a:t> </a:t>
            </a:r>
            <a:r>
              <a:rPr lang="en-US" sz="2000" b="1" dirty="0" err="1"/>
              <a:t>zamanı</a:t>
            </a:r>
            <a:endParaRPr lang="en-US" sz="2000" b="1" dirty="0"/>
          </a:p>
          <a:p>
            <a:endParaRPr lang="tr-TR" sz="2000" b="1" dirty="0"/>
          </a:p>
          <a:p>
            <a:r>
              <a:rPr lang="en-US" sz="2000" b="1" dirty="0"/>
              <a:t>%68,3 </a:t>
            </a:r>
            <a:r>
              <a:rPr lang="tr-TR" sz="2000" b="1" dirty="0"/>
              <a:t>    </a:t>
            </a:r>
            <a:r>
              <a:rPr lang="en-US" sz="2000" b="1" dirty="0" err="1"/>
              <a:t>İlk</a:t>
            </a:r>
            <a:r>
              <a:rPr lang="en-US" sz="2000" b="1" dirty="0"/>
              <a:t> </a:t>
            </a:r>
            <a:r>
              <a:rPr lang="en-US" sz="2000" b="1" dirty="0" err="1"/>
              <a:t>yıl</a:t>
            </a:r>
            <a:endParaRPr lang="en-US" sz="2000" b="1" dirty="0"/>
          </a:p>
          <a:p>
            <a:r>
              <a:rPr lang="en-US" sz="2000" b="1" dirty="0"/>
              <a:t>%28,3 </a:t>
            </a:r>
            <a:r>
              <a:rPr lang="tr-TR" sz="2000" b="1" dirty="0"/>
              <a:t>    </a:t>
            </a:r>
            <a:r>
              <a:rPr lang="en-US" sz="2000" b="1" dirty="0"/>
              <a:t>1-5 </a:t>
            </a:r>
            <a:r>
              <a:rPr lang="en-US" sz="2000" b="1" dirty="0" err="1"/>
              <a:t>yıl</a:t>
            </a:r>
            <a:endParaRPr lang="en-US" sz="2000" b="1" dirty="0"/>
          </a:p>
          <a:p>
            <a:r>
              <a:rPr lang="en-US" sz="2000" b="1" dirty="0"/>
              <a:t>%3,3 &gt; </a:t>
            </a:r>
            <a:r>
              <a:rPr lang="tr-TR" sz="2000" b="1" dirty="0"/>
              <a:t>   </a:t>
            </a:r>
            <a:r>
              <a:rPr lang="en-US" sz="2000" b="1" dirty="0"/>
              <a:t>5 </a:t>
            </a:r>
            <a:r>
              <a:rPr lang="en-US" sz="2000" b="1" dirty="0" err="1"/>
              <a:t>yıl</a:t>
            </a:r>
            <a:endParaRPr lang="en-US" sz="20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60B4AB-E758-864D-AE6F-B07775BADE30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 flipV="1">
            <a:off x="2413842" y="2153014"/>
            <a:ext cx="1867484" cy="969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FF6BDE-7617-D04C-8E4E-796B9B055264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>
            <a:off x="2413842" y="3122510"/>
            <a:ext cx="1867484" cy="507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9D0BE9-D0D0-0640-91D2-92E064B82A43}"/>
              </a:ext>
            </a:extLst>
          </p:cNvPr>
          <p:cNvSpPr txBox="1"/>
          <p:nvPr/>
        </p:nvSpPr>
        <p:spPr>
          <a:xfrm>
            <a:off x="2818603" y="1829847"/>
            <a:ext cx="94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r=0,36</a:t>
            </a:r>
          </a:p>
          <a:p>
            <a:r>
              <a:rPr lang="en-US" b="1" dirty="0"/>
              <a:t>p=0,005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1C2A3-8F35-6B4E-9A8F-E0F124B5DA01}"/>
              </a:ext>
            </a:extLst>
          </p:cNvPr>
          <p:cNvSpPr txBox="1"/>
          <p:nvPr/>
        </p:nvSpPr>
        <p:spPr>
          <a:xfrm>
            <a:off x="2815397" y="3307175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r=0,45</a:t>
            </a:r>
          </a:p>
          <a:p>
            <a:r>
              <a:rPr lang="en-US" b="1" dirty="0"/>
              <a:t>P&lt;0,001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7307D9-9788-F94C-9C88-CB161D9BAAE9}"/>
              </a:ext>
            </a:extLst>
          </p:cNvPr>
          <p:cNvSpPr txBox="1"/>
          <p:nvPr/>
        </p:nvSpPr>
        <p:spPr>
          <a:xfrm>
            <a:off x="222523" y="3890564"/>
            <a:ext cx="41425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b="1" dirty="0">
              <a:solidFill>
                <a:srgbClr val="0070C0"/>
              </a:solidFill>
            </a:endParaRPr>
          </a:p>
          <a:p>
            <a:endParaRPr lang="tr-TR" b="1" dirty="0">
              <a:solidFill>
                <a:srgbClr val="0070C0"/>
              </a:solidFill>
            </a:endParaRPr>
          </a:p>
          <a:p>
            <a:endParaRPr lang="tr-TR" b="1" dirty="0">
              <a:solidFill>
                <a:srgbClr val="0070C0"/>
              </a:solidFill>
            </a:endParaRPr>
          </a:p>
          <a:p>
            <a:endParaRPr lang="tr-TR" b="1" dirty="0">
              <a:solidFill>
                <a:srgbClr val="0070C0"/>
              </a:solidFill>
            </a:endParaRPr>
          </a:p>
          <a:p>
            <a:endParaRPr lang="tr-TR" b="1" dirty="0">
              <a:solidFill>
                <a:srgbClr val="0070C0"/>
              </a:solidFill>
            </a:endParaRPr>
          </a:p>
          <a:p>
            <a:r>
              <a:rPr lang="en-US" b="1" dirty="0"/>
              <a:t>p </a:t>
            </a:r>
            <a:r>
              <a:rPr lang="en-US" b="1" dirty="0" err="1"/>
              <a:t>değerleri</a:t>
            </a:r>
            <a:r>
              <a:rPr lang="en-US" b="1" dirty="0"/>
              <a:t> </a:t>
            </a:r>
            <a:r>
              <a:rPr lang="en-US" b="1" dirty="0" err="1"/>
              <a:t>korelasyon</a:t>
            </a:r>
            <a:r>
              <a:rPr lang="en-US" b="1" dirty="0"/>
              <a:t> </a:t>
            </a:r>
            <a:r>
              <a:rPr lang="en-US" b="1" dirty="0" err="1"/>
              <a:t>analizi</a:t>
            </a:r>
            <a:r>
              <a:rPr lang="en-US" b="1" dirty="0"/>
              <a:t> </a:t>
            </a:r>
            <a:r>
              <a:rPr lang="en-US" b="1" dirty="0" err="1"/>
              <a:t>sonuçlarıdır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1362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0FA111-8155-46EF-B859-BD9CC9E7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6FC6EC-83F0-4921-B747-E0851E1DA87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tr-TR" sz="2800" dirty="0"/>
          </a:p>
          <a:p>
            <a:r>
              <a:rPr lang="tr-TR" sz="2800" dirty="0"/>
              <a:t>Tanıdan sonraki ilk yıl , özellikle tanı esnasında olmak üzere , tarama konusunda çok duyarlıyız ve ab + </a:t>
            </a:r>
            <a:r>
              <a:rPr lang="tr-TR" sz="2800" dirty="0" err="1"/>
              <a:t>liği</a:t>
            </a:r>
            <a:r>
              <a:rPr lang="tr-TR" sz="2800" dirty="0"/>
              <a:t> en yüksek bu ilk yılda </a:t>
            </a:r>
          </a:p>
          <a:p>
            <a:r>
              <a:rPr lang="tr-TR" sz="2800" dirty="0"/>
              <a:t>Oran düşmekle birlikte tanıdan sonra ilk 5 yılda da ÇH antikoru bakıyoruz, ab pozitiflik oranı da düşüyor</a:t>
            </a:r>
          </a:p>
          <a:p>
            <a:r>
              <a:rPr lang="tr-TR" sz="2800" dirty="0"/>
              <a:t>5 yıldan sonra taradığımız hasta ve ab pozitiflik oranı azalıyor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546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tr-TR" dirty="0"/>
              <a:t>Tanının 5. yılından sonra neden böyle;</a:t>
            </a:r>
          </a:p>
          <a:p>
            <a:endParaRPr lang="tr-TR" dirty="0"/>
          </a:p>
          <a:p>
            <a:r>
              <a:rPr lang="tr-TR" dirty="0"/>
              <a:t>Tarama konusunda duyarlılığın azalması?</a:t>
            </a:r>
          </a:p>
          <a:p>
            <a:r>
              <a:rPr lang="tr-TR" dirty="0"/>
              <a:t>Taranan hasta sayısının  azalması ?</a:t>
            </a:r>
          </a:p>
          <a:p>
            <a:r>
              <a:rPr lang="tr-TR" dirty="0"/>
              <a:t>ÇH gelişme riskinin azalması?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2EE2EB-45EB-42EC-862E-3DD78A736DB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GÜTF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E0CF63-937E-4AF9-99EC-5A165A6A5BE3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tr-TR" b="1" dirty="0"/>
              <a:t>Serimizde  biyopsisiz ÇH tanısı yok</a:t>
            </a:r>
            <a:endParaRPr lang="tr-TR" sz="3200" b="1" dirty="0"/>
          </a:p>
          <a:p>
            <a:endParaRPr lang="tr-TR" sz="3200" b="1" dirty="0"/>
          </a:p>
          <a:p>
            <a:r>
              <a:rPr lang="en-US" sz="3200" b="1" dirty="0"/>
              <a:t>17/504 </a:t>
            </a:r>
            <a:r>
              <a:rPr lang="tr-TR" sz="3200" b="1" dirty="0" err="1"/>
              <a:t>bx</a:t>
            </a:r>
            <a:r>
              <a:rPr lang="tr-TR" sz="3200" b="1" dirty="0"/>
              <a:t> kanıtlı</a:t>
            </a:r>
            <a:r>
              <a:rPr lang="en-US" sz="3200" b="1" dirty="0"/>
              <a:t> ÇH </a:t>
            </a:r>
            <a:r>
              <a:rPr lang="en-US" sz="3200" b="1" dirty="0" err="1"/>
              <a:t>tanısı</a:t>
            </a:r>
            <a:r>
              <a:rPr lang="en-US" sz="3200" b="1" dirty="0"/>
              <a:t> </a:t>
            </a:r>
            <a:r>
              <a:rPr lang="tr-TR" sz="3200" b="1" dirty="0"/>
              <a:t>var </a:t>
            </a:r>
          </a:p>
          <a:p>
            <a:endParaRPr lang="tr-TR" sz="3200" b="1" dirty="0"/>
          </a:p>
          <a:p>
            <a:r>
              <a:rPr lang="tr-TR" sz="3200" b="1" dirty="0" err="1"/>
              <a:t>Prevelans</a:t>
            </a:r>
            <a:r>
              <a:rPr lang="tr-TR" sz="3200" b="1" dirty="0"/>
              <a:t> %3.4</a:t>
            </a:r>
          </a:p>
          <a:p>
            <a:endParaRPr lang="tr-TR" sz="3200" b="1" dirty="0">
              <a:solidFill>
                <a:srgbClr val="0070C0"/>
              </a:solidFill>
            </a:endParaRPr>
          </a:p>
          <a:p>
            <a:r>
              <a:rPr lang="tr-TR" sz="3200" b="1" dirty="0"/>
              <a:t>ÇH için </a:t>
            </a:r>
            <a:r>
              <a:rPr lang="tr-TR" sz="3200" b="1" dirty="0" err="1"/>
              <a:t>Ort</a:t>
            </a:r>
            <a:r>
              <a:rPr lang="tr-TR" sz="3200" b="1" dirty="0"/>
              <a:t> tanı yaşı;   </a:t>
            </a:r>
            <a:r>
              <a:rPr lang="en-US" sz="3200" b="1" dirty="0"/>
              <a:t>9,3 ± 4,1 (2,3-16,5)</a:t>
            </a:r>
            <a:endParaRPr lang="tr-TR" sz="3200" b="1" dirty="0"/>
          </a:p>
          <a:p>
            <a:endParaRPr lang="tr-TR" sz="3200" b="1" dirty="0"/>
          </a:p>
          <a:p>
            <a:r>
              <a:rPr lang="tr-TR" sz="3200" b="1" dirty="0"/>
              <a:t>Hastaların %82.4’ü  </a:t>
            </a:r>
            <a:r>
              <a:rPr lang="tr-TR" sz="3200" b="1" dirty="0" err="1"/>
              <a:t>asemptomatik</a:t>
            </a:r>
            <a:endParaRPr lang="en-US" sz="32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9934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1D00C1-B2C6-46B8-82A1-A1652469197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GÜTF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189648-E749-4D5F-A9AF-672FCDFCBE39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tr-TR" sz="3200" b="1" dirty="0"/>
          </a:p>
          <a:p>
            <a:pPr>
              <a:buNone/>
            </a:pPr>
            <a:r>
              <a:rPr lang="tr-TR" sz="2800" b="1" dirty="0"/>
              <a:t>Olguların </a:t>
            </a:r>
          </a:p>
          <a:p>
            <a:endParaRPr lang="tr-TR" sz="2800" b="1" dirty="0"/>
          </a:p>
          <a:p>
            <a:r>
              <a:rPr lang="en-US" sz="2800" b="1" dirty="0"/>
              <a:t>%50</a:t>
            </a:r>
            <a:r>
              <a:rPr lang="tr-TR" sz="2800" b="1" dirty="0"/>
              <a:t>’si Tip1DM tanısının</a:t>
            </a:r>
            <a:r>
              <a:rPr lang="en-US" sz="2800" b="1" dirty="0"/>
              <a:t> ilk 2 </a:t>
            </a:r>
            <a:r>
              <a:rPr lang="en-US" sz="2800" b="1" dirty="0" err="1"/>
              <a:t>yıl</a:t>
            </a:r>
            <a:r>
              <a:rPr lang="tr-TR" sz="2800" b="1" dirty="0" err="1"/>
              <a:t>ın</a:t>
            </a:r>
            <a:r>
              <a:rPr lang="en-US" sz="2800" b="1" dirty="0" err="1"/>
              <a:t>da</a:t>
            </a:r>
            <a:endParaRPr lang="en-US" sz="2800" b="1" dirty="0"/>
          </a:p>
          <a:p>
            <a:r>
              <a:rPr lang="en-US" sz="2800" b="1" dirty="0"/>
              <a:t>%94</a:t>
            </a:r>
            <a:r>
              <a:rPr lang="tr-TR" sz="2800" b="1" dirty="0"/>
              <a:t>’ü</a:t>
            </a:r>
            <a:r>
              <a:rPr lang="en-US" sz="2800" b="1" dirty="0"/>
              <a:t> ilk 5 </a:t>
            </a:r>
            <a:r>
              <a:rPr lang="en-US" sz="2800" b="1" dirty="0" err="1"/>
              <a:t>yıl</a:t>
            </a:r>
            <a:r>
              <a:rPr lang="tr-TR" sz="2800" b="1" dirty="0" err="1"/>
              <a:t>ın</a:t>
            </a:r>
            <a:r>
              <a:rPr lang="en-US" sz="2800" b="1" dirty="0" err="1"/>
              <a:t>da</a:t>
            </a:r>
            <a:r>
              <a:rPr lang="en-US" sz="2800" b="1" dirty="0"/>
              <a:t> </a:t>
            </a:r>
            <a:r>
              <a:rPr lang="tr-TR" sz="2800" b="1" dirty="0"/>
              <a:t> ÇH </a:t>
            </a:r>
            <a:r>
              <a:rPr lang="en-US" sz="2800" b="1" dirty="0" err="1"/>
              <a:t>tanı</a:t>
            </a:r>
            <a:r>
              <a:rPr lang="tr-TR" sz="2800" b="1" dirty="0"/>
              <a:t>sı</a:t>
            </a:r>
            <a:r>
              <a:rPr lang="en-US" sz="2800" b="1" dirty="0"/>
              <a:t> </a:t>
            </a:r>
            <a:r>
              <a:rPr lang="en-US" sz="2800" b="1" dirty="0" err="1"/>
              <a:t>almış</a:t>
            </a:r>
            <a:endParaRPr lang="en-US" sz="2800" b="1" dirty="0"/>
          </a:p>
          <a:p>
            <a:endParaRPr lang="tr-TR" sz="2800" b="1" dirty="0"/>
          </a:p>
          <a:p>
            <a:r>
              <a:rPr lang="en-US" sz="2800" b="1" dirty="0"/>
              <a:t>1 hasta</a:t>
            </a:r>
            <a:r>
              <a:rPr lang="tr-TR" sz="2800" b="1" dirty="0"/>
              <a:t>da</a:t>
            </a:r>
            <a:r>
              <a:rPr lang="en-US" sz="2800" b="1" dirty="0"/>
              <a:t> DM </a:t>
            </a:r>
            <a:r>
              <a:rPr lang="en-US" sz="2800" b="1" dirty="0" err="1"/>
              <a:t>tanısından</a:t>
            </a:r>
            <a:r>
              <a:rPr lang="en-US" sz="2800" b="1" dirty="0"/>
              <a:t> 2 ay </a:t>
            </a:r>
            <a:r>
              <a:rPr lang="en-US" sz="2800" b="1" dirty="0" err="1"/>
              <a:t>önce</a:t>
            </a:r>
            <a:r>
              <a:rPr lang="en-US" sz="2800" b="1" dirty="0"/>
              <a:t> ÇH </a:t>
            </a:r>
            <a:r>
              <a:rPr lang="en-US" sz="2800" b="1" dirty="0" err="1"/>
              <a:t>tanısı</a:t>
            </a:r>
            <a:r>
              <a:rPr lang="en-US" sz="2800" b="1" dirty="0"/>
              <a:t> </a:t>
            </a:r>
            <a:r>
              <a:rPr lang="tr-TR" sz="2800" b="1" dirty="0"/>
              <a:t>var</a:t>
            </a:r>
            <a:endParaRPr lang="en-US" sz="28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1879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GÜTF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800" b="1" dirty="0"/>
              <a:t>ÇH + ve ÇH - tip1 DM olgularının karşılaştırılması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DEA15F-EB92-D84E-A4A9-78C9E596E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743650"/>
              </p:ext>
            </p:extLst>
          </p:nvPr>
        </p:nvGraphicFramePr>
        <p:xfrm>
          <a:off x="687863" y="2628299"/>
          <a:ext cx="77682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>
                  <a:extLst>
                    <a:ext uri="{9D8B030D-6E8A-4147-A177-3AD203B41FA5}">
                      <a16:colId xmlns:a16="http://schemas.microsoft.com/office/drawing/2014/main" val="1009475357"/>
                    </a:ext>
                  </a:extLst>
                </a:gridCol>
                <a:gridCol w="2162493">
                  <a:extLst>
                    <a:ext uri="{9D8B030D-6E8A-4147-A177-3AD203B41FA5}">
                      <a16:colId xmlns:a16="http://schemas.microsoft.com/office/drawing/2014/main" val="1353389797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7904714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33932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ÇH +</a:t>
                      </a:r>
                    </a:p>
                    <a:p>
                      <a:pPr algn="ctr"/>
                      <a:r>
                        <a:rPr lang="en-US" sz="2400" dirty="0"/>
                        <a:t>N=17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ÇH –</a:t>
                      </a:r>
                    </a:p>
                    <a:p>
                      <a:pPr algn="ctr"/>
                      <a:r>
                        <a:rPr lang="en-US" sz="2400" dirty="0"/>
                        <a:t>N=487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01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Cins</a:t>
                      </a:r>
                      <a:r>
                        <a:rPr lang="en-US" sz="2400" dirty="0"/>
                        <a:t> (</a:t>
                      </a:r>
                      <a:r>
                        <a:rPr lang="en-US" sz="2400" dirty="0" err="1"/>
                        <a:t>Erkek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 (%41,2)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254 (%52,2)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0,373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08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err="1"/>
                        <a:t>Yaş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7,6 ± 4,2*</a:t>
                      </a:r>
                    </a:p>
                    <a:p>
                      <a:pPr algn="ctr"/>
                      <a:r>
                        <a:rPr lang="en-US" sz="2400" dirty="0"/>
                        <a:t>(7,3 (3,7-11))**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9,1 ± 4,4*</a:t>
                      </a:r>
                    </a:p>
                    <a:p>
                      <a:pPr algn="ctr"/>
                      <a:r>
                        <a:rPr lang="en-US" sz="2400" dirty="0"/>
                        <a:t>(9,3 (5,5-12,4))**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0,176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761654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3C168CC1-9346-E645-8842-03557F5E5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1228639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</a:br>
            <a:endParaRPr kumimoji="0" lang="tr-TR" altLang="tr-T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2" charset="0"/>
              </a:rPr>
            </a:br>
            <a:endParaRPr kumimoji="0" lang="tr-TR" altLang="tr-T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1F1F0-F051-FA4F-9BA1-5BEF8D548AE1}"/>
              </a:ext>
            </a:extLst>
          </p:cNvPr>
          <p:cNvSpPr txBox="1"/>
          <p:nvPr/>
        </p:nvSpPr>
        <p:spPr>
          <a:xfrm>
            <a:off x="687863" y="4731419"/>
            <a:ext cx="302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Ortalama</a:t>
            </a:r>
            <a:r>
              <a:rPr lang="en-US" dirty="0"/>
              <a:t> ± </a:t>
            </a:r>
            <a:r>
              <a:rPr lang="en-US" dirty="0" err="1"/>
              <a:t>Standart</a:t>
            </a:r>
            <a:r>
              <a:rPr lang="en-US" dirty="0"/>
              <a:t> </a:t>
            </a:r>
            <a:r>
              <a:rPr lang="en-US" dirty="0" err="1"/>
              <a:t>sapma</a:t>
            </a:r>
            <a:endParaRPr lang="en-US" dirty="0"/>
          </a:p>
          <a:p>
            <a:r>
              <a:rPr lang="en-US" dirty="0"/>
              <a:t>**</a:t>
            </a:r>
            <a:r>
              <a:rPr lang="en-US" dirty="0" err="1"/>
              <a:t>Ortanca</a:t>
            </a:r>
            <a:r>
              <a:rPr lang="en-US" dirty="0"/>
              <a:t> (25-75</a:t>
            </a:r>
            <a:r>
              <a:rPr lang="en-US" baseline="30000" dirty="0"/>
              <a:t>th</a:t>
            </a:r>
            <a:r>
              <a:rPr lang="en-US" dirty="0"/>
              <a:t> percentile)</a:t>
            </a:r>
          </a:p>
        </p:txBody>
      </p:sp>
    </p:spTree>
    <p:extLst>
      <p:ext uri="{BB962C8B-B14F-4D97-AF65-F5344CB8AC3E}">
        <p14:creationId xmlns:p14="http://schemas.microsoft.com/office/powerpoint/2010/main" val="284404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tr-TR" dirty="0"/>
          </a:p>
          <a:p>
            <a:endParaRPr lang="tr-TR" dirty="0"/>
          </a:p>
          <a:p>
            <a:pPr>
              <a:buNone/>
            </a:pPr>
            <a:r>
              <a:rPr lang="tr-TR" b="1" dirty="0"/>
              <a:t>          ÇH genel </a:t>
            </a:r>
            <a:r>
              <a:rPr lang="tr-TR" b="1" dirty="0" err="1"/>
              <a:t>populasyonda</a:t>
            </a:r>
            <a:r>
              <a:rPr lang="tr-TR" b="1" dirty="0"/>
              <a:t> %0.3-1.7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F5098-A098-D940-BDF7-081A8A1289A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b="1" dirty="0"/>
              <a:t>GÜTF</a:t>
            </a:r>
            <a:endParaRPr lang="en-US" b="1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C405D88-769E-B644-B311-00692D4F1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746579"/>
              </p:ext>
            </p:extLst>
          </p:nvPr>
        </p:nvGraphicFramePr>
        <p:xfrm>
          <a:off x="1361281" y="1700808"/>
          <a:ext cx="6497003" cy="21945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385671905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814405613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1563918716"/>
                    </a:ext>
                  </a:extLst>
                </a:gridCol>
                <a:gridCol w="943293">
                  <a:extLst>
                    <a:ext uri="{9D8B030D-6E8A-4147-A177-3AD203B41FA5}">
                      <a16:colId xmlns:a16="http://schemas.microsoft.com/office/drawing/2014/main" val="3575863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DM </a:t>
                      </a:r>
                      <a:r>
                        <a:rPr lang="en-US" sz="2400" dirty="0" err="1"/>
                        <a:t>tanı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yaşı</a:t>
                      </a:r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019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&lt;5 </a:t>
                      </a:r>
                      <a:r>
                        <a:rPr lang="en-US" sz="2400" b="1" dirty="0" err="1"/>
                        <a:t>yaş</a:t>
                      </a:r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N=113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≥5 </a:t>
                      </a:r>
                      <a:r>
                        <a:rPr lang="en-US" sz="2400" b="1" dirty="0" err="1"/>
                        <a:t>yaş</a:t>
                      </a:r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N=391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4673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Antikor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pozitifliği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(%15,9)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48 (%12,3)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0,311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13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ÇH (</a:t>
                      </a:r>
                      <a:r>
                        <a:rPr lang="en-US" sz="2400" b="1" dirty="0" err="1"/>
                        <a:t>Bx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kanıtlı</a:t>
                      </a:r>
                      <a:r>
                        <a:rPr lang="en-US" sz="24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(%5,3)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 (%2,8)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0,233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171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94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GÜTF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78B5B14-276D-4F45-8C7A-8A34E5F31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179877"/>
              </p:ext>
            </p:extLst>
          </p:nvPr>
        </p:nvGraphicFramePr>
        <p:xfrm>
          <a:off x="427485" y="2204863"/>
          <a:ext cx="8320980" cy="324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339">
                  <a:extLst>
                    <a:ext uri="{9D8B030D-6E8A-4147-A177-3AD203B41FA5}">
                      <a16:colId xmlns:a16="http://schemas.microsoft.com/office/drawing/2014/main" val="1009475357"/>
                    </a:ext>
                  </a:extLst>
                </a:gridCol>
                <a:gridCol w="2065548">
                  <a:extLst>
                    <a:ext uri="{9D8B030D-6E8A-4147-A177-3AD203B41FA5}">
                      <a16:colId xmlns:a16="http://schemas.microsoft.com/office/drawing/2014/main" val="1353389797"/>
                    </a:ext>
                  </a:extLst>
                </a:gridCol>
                <a:gridCol w="2285415">
                  <a:extLst>
                    <a:ext uri="{9D8B030D-6E8A-4147-A177-3AD203B41FA5}">
                      <a16:colId xmlns:a16="http://schemas.microsoft.com/office/drawing/2014/main" val="2790471481"/>
                    </a:ext>
                  </a:extLst>
                </a:gridCol>
                <a:gridCol w="1455678">
                  <a:extLst>
                    <a:ext uri="{9D8B030D-6E8A-4147-A177-3AD203B41FA5}">
                      <a16:colId xmlns:a16="http://schemas.microsoft.com/office/drawing/2014/main" val="2833932069"/>
                    </a:ext>
                  </a:extLst>
                </a:gridCol>
              </a:tblGrid>
              <a:tr h="94075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ÇH +</a:t>
                      </a:r>
                    </a:p>
                    <a:p>
                      <a:pPr algn="ctr"/>
                      <a:r>
                        <a:rPr lang="en-US" sz="2400" dirty="0"/>
                        <a:t>N=17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ÇH –</a:t>
                      </a:r>
                    </a:p>
                    <a:p>
                      <a:pPr algn="ctr"/>
                      <a:r>
                        <a:rPr lang="en-US" sz="2400" dirty="0"/>
                        <a:t>N=487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801088"/>
                  </a:ext>
                </a:extLst>
              </a:tr>
              <a:tr h="1358861">
                <a:tc>
                  <a:txBody>
                    <a:bodyPr/>
                    <a:lstStyle/>
                    <a:p>
                      <a:r>
                        <a:rPr lang="en-US" sz="2400" dirty="0" err="1"/>
                        <a:t>Eşlik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eden</a:t>
                      </a:r>
                      <a:r>
                        <a:rPr lang="en-US" sz="2400" dirty="0"/>
                        <a:t> otoimmün </a:t>
                      </a:r>
                      <a:r>
                        <a:rPr lang="en-US" sz="2400" dirty="0" err="1"/>
                        <a:t>tiroidit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sıklığı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2 (%11,8</a:t>
                      </a:r>
                      <a:r>
                        <a:rPr lang="en-U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9 (%1,8)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608603"/>
                  </a:ext>
                </a:extLst>
              </a:tr>
              <a:tr h="94075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Ailede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otoimmün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hastalık</a:t>
                      </a:r>
                      <a:r>
                        <a:rPr lang="tr-TR" sz="2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ÇH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sıklığı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(%11,8)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65 (%14,7)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761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67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A1CD9C-3174-4AD0-989B-C3C90DC3F01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r-TR" dirty="0"/>
              <a:t>TOPLANTININ GÜNDEME TAŞIDIĞI SORULAR VE YANIT ÇABALARIMIZ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2416C5-F5D9-477B-B971-B27B46D54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7005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24" y="1484784"/>
            <a:ext cx="8229600" cy="309634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b="1" dirty="0"/>
              <a:t>Tip DM </a:t>
            </a:r>
            <a:r>
              <a:rPr lang="tr-TR" sz="2800" b="1" dirty="0" err="1"/>
              <a:t>lu</a:t>
            </a:r>
            <a:r>
              <a:rPr lang="tr-TR" sz="2800" b="1" dirty="0"/>
              <a:t> çocuklarda ÇH </a:t>
            </a:r>
            <a:r>
              <a:rPr lang="tr-TR" sz="2800" b="1" dirty="0" err="1"/>
              <a:t>serolojisi</a:t>
            </a:r>
            <a:r>
              <a:rPr lang="tr-TR" sz="2800" b="1" dirty="0"/>
              <a:t> pozitif her olguda biyopsi yapılmalı mı?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tr-TR" sz="2800" dirty="0"/>
          </a:p>
          <a:p>
            <a:r>
              <a:rPr lang="tr-TR" sz="2800" b="1" dirty="0"/>
              <a:t>Tip 1 DM olgularında </a:t>
            </a:r>
            <a:r>
              <a:rPr lang="tr-TR" sz="2800" b="1" dirty="0" err="1"/>
              <a:t>Çölyak</a:t>
            </a:r>
            <a:r>
              <a:rPr lang="tr-TR" sz="2800" b="1" dirty="0"/>
              <a:t> hastalığına ilişkin antikor pozitiflikleri dalgalı seyir gösterebilir mi?</a:t>
            </a:r>
          </a:p>
          <a:p>
            <a:endParaRPr lang="tr-TR" sz="2800" b="1" dirty="0"/>
          </a:p>
          <a:p>
            <a:r>
              <a:rPr lang="tr-TR" sz="2800" b="1" dirty="0" err="1"/>
              <a:t>Çölyak</a:t>
            </a:r>
            <a:r>
              <a:rPr lang="tr-TR" sz="2800" b="1" dirty="0"/>
              <a:t> antikorları + bir olgu normal diyet tüketirken antikorlar kendiliğinden kaybolabilir mi?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ile\AppData\Roaming\PixelMetrics\CaptureWiz\LastCaptures\2020-12-11_12-31-33-2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752475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ile\AppData\Roaming\PixelMetrics\CaptureWiz\LastCaptures\2020-12-11_12-33-49-0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7200900" cy="3371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Aile\AppData\Roaming\PixelMetrics\CaptureWiz\LastCaptures\2020-12-11_12-35-27-8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7067550" cy="3038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Aile\AppData\Roaming\PixelMetrics\CaptureWiz\LastCaptures\2020-12-11_12-38-58-1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7658100" cy="2628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ile\AppData\Roaming\PixelMetrics\CaptureWiz\LastCaptures\2020-11-09_16-05-04-3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404664"/>
            <a:ext cx="8808913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ile\AppData\Roaming\PixelMetrics\CaptureWiz\LastCaptures\2020-12-10_16-41-54-9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280920" cy="3231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ile\AppData\Roaming\PixelMetrics\CaptureWiz\LastCaptures\2020-11-09_15-24-02-2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25805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LİERATÜR ÇIKARIMLARI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2800" b="1" dirty="0"/>
              <a:t>Tip 1DM olgularında ÇH ilişkili antikor değerleri dalgalanmalar gösterebilir</a:t>
            </a:r>
          </a:p>
          <a:p>
            <a:r>
              <a:rPr lang="tr-TR" sz="2800" b="1" dirty="0"/>
              <a:t>Oranlar; %10.7 - 41</a:t>
            </a:r>
          </a:p>
          <a:p>
            <a:endParaRPr lang="tr-TR" sz="2800" b="1" dirty="0"/>
          </a:p>
          <a:p>
            <a:r>
              <a:rPr lang="tr-TR" sz="2800" b="1" dirty="0"/>
              <a:t>Normal diyet tüketmesine rağmen antikorlarda kendiliğinden negatifleşme olabilir</a:t>
            </a:r>
          </a:p>
          <a:p>
            <a:r>
              <a:rPr lang="tr-TR" sz="2800" b="1" dirty="0"/>
              <a:t>Oranlar %30-40 </a:t>
            </a:r>
          </a:p>
          <a:p>
            <a:r>
              <a:rPr lang="tr-TR" sz="2800" b="1" dirty="0"/>
              <a:t>Ortalama 1/3 oranında </a:t>
            </a:r>
            <a:r>
              <a:rPr lang="tr-TR" sz="2800" b="1" dirty="0" err="1"/>
              <a:t>spontan</a:t>
            </a:r>
            <a:r>
              <a:rPr lang="tr-TR" sz="2800" b="1" dirty="0"/>
              <a:t> antikor kaybı var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LİTERATÜR ÇIKARIMLARI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r-TR" sz="2800" b="1" dirty="0" err="1"/>
              <a:t>Serolojide</a:t>
            </a:r>
            <a:r>
              <a:rPr lang="tr-TR" sz="2800" b="1" dirty="0"/>
              <a:t> dalgalı seyir veya </a:t>
            </a:r>
            <a:r>
              <a:rPr lang="tr-TR" sz="2800" b="1" dirty="0" err="1"/>
              <a:t>Spontan</a:t>
            </a:r>
            <a:r>
              <a:rPr lang="tr-TR" sz="2800" b="1" dirty="0"/>
              <a:t> kayıp gösteren  olguların ortak  özellikleri</a:t>
            </a:r>
          </a:p>
          <a:p>
            <a:endParaRPr lang="tr-TR" sz="2800" b="1" dirty="0"/>
          </a:p>
          <a:p>
            <a:r>
              <a:rPr lang="tr-TR" sz="2800" b="1" dirty="0" err="1"/>
              <a:t>Asemptomatik</a:t>
            </a:r>
            <a:endParaRPr lang="tr-TR" sz="2800" b="1" dirty="0"/>
          </a:p>
          <a:p>
            <a:r>
              <a:rPr lang="tr-TR" sz="2800" b="1" dirty="0"/>
              <a:t>EMA negatif </a:t>
            </a:r>
          </a:p>
          <a:p>
            <a:r>
              <a:rPr lang="tr-TR" sz="2800" b="1" dirty="0" err="1"/>
              <a:t>tTG</a:t>
            </a:r>
            <a:r>
              <a:rPr lang="tr-TR" sz="2800" b="1" dirty="0"/>
              <a:t> </a:t>
            </a:r>
            <a:r>
              <a:rPr lang="tr-TR" sz="2800" b="1" dirty="0" err="1"/>
              <a:t>degerleri</a:t>
            </a:r>
            <a:r>
              <a:rPr lang="tr-TR" sz="2800" b="1" dirty="0"/>
              <a:t> düşük ( nx7 den az)</a:t>
            </a:r>
          </a:p>
          <a:p>
            <a:r>
              <a:rPr lang="tr-TR" sz="2800" b="1" dirty="0"/>
              <a:t>Tip 1 DM başlangıcı büyük yaş çocuklar </a:t>
            </a:r>
          </a:p>
          <a:p>
            <a:endParaRPr lang="tr-TR" sz="2800" b="1" dirty="0"/>
          </a:p>
          <a:p>
            <a:r>
              <a:rPr lang="tr-TR" sz="2800" b="1" dirty="0"/>
              <a:t>İzlemde tekrar pozitifleşme oranları düşük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GÜTF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2837D-C02D-6848-AE93-377B80BAF9CF}"/>
              </a:ext>
            </a:extLst>
          </p:cNvPr>
          <p:cNvSpPr txBox="1"/>
          <p:nvPr/>
        </p:nvSpPr>
        <p:spPr>
          <a:xfrm>
            <a:off x="1205025" y="1421086"/>
            <a:ext cx="163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Tarama</a:t>
            </a:r>
            <a:r>
              <a:rPr lang="en-US" b="1" dirty="0"/>
              <a:t> </a:t>
            </a:r>
            <a:r>
              <a:rPr lang="en-US" b="1" dirty="0" err="1"/>
              <a:t>yapılan</a:t>
            </a:r>
            <a:endParaRPr lang="en-US" b="1" dirty="0"/>
          </a:p>
          <a:p>
            <a:pPr algn="ctr"/>
            <a:r>
              <a:rPr lang="en-US" b="1" dirty="0"/>
              <a:t>N=504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EB935-591A-8E42-BAE3-5B07B2FC60D6}"/>
              </a:ext>
            </a:extLst>
          </p:cNvPr>
          <p:cNvSpPr txBox="1"/>
          <p:nvPr/>
        </p:nvSpPr>
        <p:spPr>
          <a:xfrm>
            <a:off x="3072984" y="4137285"/>
            <a:ext cx="493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N=226 (%44,8) </a:t>
            </a:r>
            <a:r>
              <a:rPr lang="tr-TR" b="1" dirty="0"/>
              <a:t>tekrarlayan testlerde s</a:t>
            </a:r>
            <a:r>
              <a:rPr lang="en-US" b="1" dirty="0" err="1"/>
              <a:t>ürekli</a:t>
            </a:r>
            <a:r>
              <a:rPr lang="en-US" b="1" dirty="0"/>
              <a:t> </a:t>
            </a:r>
            <a:r>
              <a:rPr lang="en-US" b="1" dirty="0" err="1"/>
              <a:t>negatif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0EF80-22A7-5C42-AE00-05373A95BF60}"/>
              </a:ext>
            </a:extLst>
          </p:cNvPr>
          <p:cNvSpPr txBox="1"/>
          <p:nvPr/>
        </p:nvSpPr>
        <p:spPr>
          <a:xfrm>
            <a:off x="611560" y="5454436"/>
            <a:ext cx="2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N=23 (%4,6) </a:t>
            </a:r>
            <a:r>
              <a:rPr lang="en-US" b="1" dirty="0" err="1"/>
              <a:t>Negatif</a:t>
            </a:r>
            <a:r>
              <a:rPr lang="en-US" b="1" dirty="0"/>
              <a:t> - </a:t>
            </a:r>
            <a:r>
              <a:rPr lang="en-US" b="1" dirty="0" err="1"/>
              <a:t>Pozitif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287B3-BB27-EC45-B5F7-6F5045FF3ED2}"/>
              </a:ext>
            </a:extLst>
          </p:cNvPr>
          <p:cNvSpPr txBox="1"/>
          <p:nvPr/>
        </p:nvSpPr>
        <p:spPr>
          <a:xfrm>
            <a:off x="611560" y="5823768"/>
            <a:ext cx="733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N=64 (%12,7) </a:t>
            </a:r>
            <a:r>
              <a:rPr lang="en-US" b="1" dirty="0" err="1"/>
              <a:t>Pozitif</a:t>
            </a:r>
            <a:r>
              <a:rPr lang="en-US" b="1" dirty="0"/>
              <a:t> - </a:t>
            </a:r>
            <a:r>
              <a:rPr lang="en-US" b="1" dirty="0" err="1"/>
              <a:t>Negatif</a:t>
            </a:r>
            <a:r>
              <a:rPr lang="en-US" b="1" dirty="0"/>
              <a:t> </a:t>
            </a:r>
            <a:r>
              <a:rPr lang="en-US" b="1" dirty="0" err="1"/>
              <a:t>veya</a:t>
            </a:r>
            <a:r>
              <a:rPr lang="en-US" b="1" dirty="0"/>
              <a:t> </a:t>
            </a:r>
            <a:r>
              <a:rPr lang="en-US" b="1" dirty="0" err="1"/>
              <a:t>Negatif</a:t>
            </a:r>
            <a:r>
              <a:rPr lang="en-US" b="1" dirty="0"/>
              <a:t> – </a:t>
            </a:r>
            <a:r>
              <a:rPr lang="en-US" b="1" dirty="0" err="1"/>
              <a:t>Pozitif</a:t>
            </a:r>
            <a:r>
              <a:rPr lang="en-US" b="1" dirty="0"/>
              <a:t> – </a:t>
            </a:r>
            <a:r>
              <a:rPr lang="en-US" b="1" dirty="0" err="1"/>
              <a:t>Negatif</a:t>
            </a:r>
            <a:r>
              <a:rPr lang="tr-TR" b="1" dirty="0"/>
              <a:t>, (dalgalı seyir)</a:t>
            </a:r>
            <a:endParaRPr lang="en-US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19FCE1-9985-7D46-9A1E-DEB4E4626CEB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2020954" y="2067417"/>
            <a:ext cx="24172" cy="3387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096FCF68-2C4C-7E4E-947C-971B5C2530FF}"/>
              </a:ext>
            </a:extLst>
          </p:cNvPr>
          <p:cNvCxnSpPr>
            <a:cxnSpLocks/>
            <a:stCxn id="4" idx="2"/>
            <a:endCxn id="5" idx="1"/>
          </p:cNvCxnSpPr>
          <p:nvPr/>
        </p:nvCxnSpPr>
        <p:spPr>
          <a:xfrm rot="16200000" flipH="1">
            <a:off x="1350452" y="2737919"/>
            <a:ext cx="2393034" cy="10520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9344A-7322-FD41-9BA0-1819A25DFB1B}"/>
              </a:ext>
            </a:extLst>
          </p:cNvPr>
          <p:cNvSpPr txBox="1"/>
          <p:nvPr/>
        </p:nvSpPr>
        <p:spPr>
          <a:xfrm>
            <a:off x="3430345" y="1682842"/>
            <a:ext cx="46429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0070C0"/>
                </a:solidFill>
              </a:rPr>
              <a:t>191 (%37.9) olguda bir kez test yapılmış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313 hasta</a:t>
            </a:r>
            <a:r>
              <a:rPr lang="tr-TR" b="1" dirty="0">
                <a:solidFill>
                  <a:srgbClr val="0070C0"/>
                </a:solidFill>
              </a:rPr>
              <a:t> (%62.1)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birden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fazla</a:t>
            </a:r>
            <a:r>
              <a:rPr lang="en-US" b="1" dirty="0">
                <a:solidFill>
                  <a:srgbClr val="0070C0"/>
                </a:solidFill>
              </a:rPr>
              <a:t> test </a:t>
            </a:r>
            <a:r>
              <a:rPr lang="en-US" b="1" dirty="0" err="1">
                <a:solidFill>
                  <a:srgbClr val="0070C0"/>
                </a:solidFill>
              </a:rPr>
              <a:t>edilmiş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ÇH </a:t>
            </a:r>
            <a:r>
              <a:rPr lang="tr-TR" b="1" dirty="0">
                <a:solidFill>
                  <a:srgbClr val="0070C0"/>
                </a:solidFill>
              </a:rPr>
              <a:t>açısından </a:t>
            </a:r>
            <a:r>
              <a:rPr lang="tr-TR" b="1" dirty="0" err="1">
                <a:solidFill>
                  <a:srgbClr val="0070C0"/>
                </a:solidFill>
              </a:rPr>
              <a:t>serolojik</a:t>
            </a:r>
            <a:r>
              <a:rPr lang="tr-TR" b="1" dirty="0">
                <a:solidFill>
                  <a:srgbClr val="0070C0"/>
                </a:solidFill>
              </a:rPr>
              <a:t> kontrollerin izlem süresi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err="1">
                <a:solidFill>
                  <a:srgbClr val="0070C0"/>
                </a:solidFill>
              </a:rPr>
              <a:t>Ortanca</a:t>
            </a:r>
            <a:r>
              <a:rPr lang="en-US" b="1" dirty="0">
                <a:solidFill>
                  <a:srgbClr val="0070C0"/>
                </a:solidFill>
              </a:rPr>
              <a:t> 27 ay (25</a:t>
            </a:r>
            <a:r>
              <a:rPr lang="en-US" b="1" baseline="30000" dirty="0">
                <a:solidFill>
                  <a:srgbClr val="0070C0"/>
                </a:solidFill>
              </a:rPr>
              <a:t>th</a:t>
            </a:r>
            <a:r>
              <a:rPr lang="en-US" b="1" dirty="0">
                <a:solidFill>
                  <a:srgbClr val="0070C0"/>
                </a:solidFill>
              </a:rPr>
              <a:t> - 75</a:t>
            </a:r>
            <a:r>
              <a:rPr lang="en-US" b="1" baseline="30000" dirty="0">
                <a:solidFill>
                  <a:srgbClr val="0070C0"/>
                </a:solidFill>
              </a:rPr>
              <a:t>th</a:t>
            </a:r>
            <a:r>
              <a:rPr lang="en-US" b="1" dirty="0">
                <a:solidFill>
                  <a:srgbClr val="0070C0"/>
                </a:solidFill>
              </a:rPr>
              <a:t> percentile 15 – 57 ay)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Maksimum</a:t>
            </a:r>
            <a:r>
              <a:rPr lang="en-US" b="1" dirty="0">
                <a:solidFill>
                  <a:srgbClr val="0070C0"/>
                </a:solidFill>
              </a:rPr>
              <a:t> 10 </a:t>
            </a:r>
            <a:r>
              <a:rPr lang="en-US" b="1" dirty="0" err="1">
                <a:solidFill>
                  <a:srgbClr val="0070C0"/>
                </a:solidFill>
              </a:rPr>
              <a:t>yıl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A77B053A-204B-40B6-AD27-243322AF1F21}"/>
              </a:ext>
            </a:extLst>
          </p:cNvPr>
          <p:cNvCxnSpPr>
            <a:cxnSpLocks/>
          </p:cNvCxnSpPr>
          <p:nvPr/>
        </p:nvCxnSpPr>
        <p:spPr>
          <a:xfrm flipV="1">
            <a:off x="2051720" y="5013176"/>
            <a:ext cx="1111992" cy="11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AAB55450-A08C-4ACA-A5C3-949142013F6D}"/>
              </a:ext>
            </a:extLst>
          </p:cNvPr>
          <p:cNvSpPr txBox="1"/>
          <p:nvPr/>
        </p:nvSpPr>
        <p:spPr>
          <a:xfrm>
            <a:off x="3225385" y="4289684"/>
            <a:ext cx="4658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b="1" dirty="0"/>
          </a:p>
          <a:p>
            <a:r>
              <a:rPr lang="tr-TR" b="1" dirty="0"/>
              <a:t>N=13 (%37.9) hasta pozitif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09D8-23D2-D245-9BE5-CF5A3781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4865A9-BC3F-4840-AE05-D10C3A885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181083"/>
              </p:ext>
            </p:extLst>
          </p:nvPr>
        </p:nvGraphicFramePr>
        <p:xfrm>
          <a:off x="179512" y="252438"/>
          <a:ext cx="7961248" cy="382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6627">
                  <a:extLst>
                    <a:ext uri="{9D8B030D-6E8A-4147-A177-3AD203B41FA5}">
                      <a16:colId xmlns:a16="http://schemas.microsoft.com/office/drawing/2014/main" val="1525975218"/>
                    </a:ext>
                  </a:extLst>
                </a:gridCol>
                <a:gridCol w="1143952">
                  <a:extLst>
                    <a:ext uri="{9D8B030D-6E8A-4147-A177-3AD203B41FA5}">
                      <a16:colId xmlns:a16="http://schemas.microsoft.com/office/drawing/2014/main" val="1486326836"/>
                    </a:ext>
                  </a:extLst>
                </a:gridCol>
                <a:gridCol w="1451292">
                  <a:extLst>
                    <a:ext uri="{9D8B030D-6E8A-4147-A177-3AD203B41FA5}">
                      <a16:colId xmlns:a16="http://schemas.microsoft.com/office/drawing/2014/main" val="3755814576"/>
                    </a:ext>
                  </a:extLst>
                </a:gridCol>
                <a:gridCol w="1227455">
                  <a:extLst>
                    <a:ext uri="{9D8B030D-6E8A-4147-A177-3AD203B41FA5}">
                      <a16:colId xmlns:a16="http://schemas.microsoft.com/office/drawing/2014/main" val="1758389234"/>
                    </a:ext>
                  </a:extLst>
                </a:gridCol>
                <a:gridCol w="1411922">
                  <a:extLst>
                    <a:ext uri="{9D8B030D-6E8A-4147-A177-3AD203B41FA5}">
                      <a16:colId xmlns:a16="http://schemas.microsoft.com/office/drawing/2014/main" val="607354173"/>
                    </a:ext>
                  </a:extLst>
                </a:gridCol>
              </a:tblGrid>
              <a:tr h="12631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Sürekli</a:t>
                      </a:r>
                      <a:r>
                        <a:rPr lang="en-US" dirty="0"/>
                        <a:t> (-)</a:t>
                      </a:r>
                    </a:p>
                    <a:p>
                      <a:pPr algn="ctr"/>
                      <a:r>
                        <a:rPr lang="en-US" dirty="0"/>
                        <a:t>n=226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Grup</a:t>
                      </a:r>
                      <a:r>
                        <a:rPr lang="en-US" dirty="0"/>
                        <a:t> 1</a:t>
                      </a:r>
                    </a:p>
                    <a:p>
                      <a:pPr algn="ctr"/>
                      <a:r>
                        <a:rPr lang="en-US" dirty="0" err="1"/>
                        <a:t>Tek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değer</a:t>
                      </a:r>
                      <a:r>
                        <a:rPr lang="en-US" dirty="0"/>
                        <a:t> (+)</a:t>
                      </a:r>
                    </a:p>
                    <a:p>
                      <a:pPr algn="ctr"/>
                      <a:r>
                        <a:rPr lang="en-US" dirty="0"/>
                        <a:t>N=13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Grup</a:t>
                      </a:r>
                      <a:r>
                        <a:rPr lang="en-US" dirty="0"/>
                        <a:t> 2</a:t>
                      </a:r>
                    </a:p>
                    <a:p>
                      <a:pPr algn="ctr"/>
                      <a:r>
                        <a:rPr lang="en-US" dirty="0"/>
                        <a:t>(-) – (+)</a:t>
                      </a:r>
                    </a:p>
                    <a:p>
                      <a:pPr algn="ctr"/>
                      <a:r>
                        <a:rPr lang="en-US" dirty="0"/>
                        <a:t>N=23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Grup</a:t>
                      </a:r>
                      <a:r>
                        <a:rPr lang="en-US" dirty="0"/>
                        <a:t> 3</a:t>
                      </a:r>
                    </a:p>
                    <a:p>
                      <a:pPr algn="ctr"/>
                      <a:r>
                        <a:rPr lang="en-US" dirty="0" err="1"/>
                        <a:t>Dalgalı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seyir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N=64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548064"/>
                  </a:ext>
                </a:extLst>
              </a:tr>
              <a:tr h="512290">
                <a:tc>
                  <a:txBody>
                    <a:bodyPr/>
                    <a:lstStyle/>
                    <a:p>
                      <a:r>
                        <a:rPr lang="en-US" dirty="0"/>
                        <a:t>Test </a:t>
                      </a:r>
                      <a:r>
                        <a:rPr lang="en-US" dirty="0" err="1"/>
                        <a:t>sayısı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(2-9)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(2-8)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(2-8)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05504"/>
                  </a:ext>
                </a:extLst>
              </a:tr>
              <a:tr h="512290">
                <a:tc>
                  <a:txBody>
                    <a:bodyPr/>
                    <a:lstStyle/>
                    <a:p>
                      <a:r>
                        <a:rPr lang="en-US" dirty="0"/>
                        <a:t>DM </a:t>
                      </a:r>
                      <a:r>
                        <a:rPr lang="en-US" dirty="0" err="1"/>
                        <a:t>tanı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yaşı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8,9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± 4,1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8,8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± 5,1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8,1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± 4,1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8,1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± 4,4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930254"/>
                  </a:ext>
                </a:extLst>
              </a:tr>
              <a:tr h="512290">
                <a:tc>
                  <a:txBody>
                    <a:bodyPr/>
                    <a:lstStyle/>
                    <a:p>
                      <a:r>
                        <a:rPr lang="en-US" dirty="0" err="1"/>
                        <a:t>tTG</a:t>
                      </a:r>
                      <a:r>
                        <a:rPr lang="en-US" dirty="0"/>
                        <a:t> IgA </a:t>
                      </a:r>
                      <a:r>
                        <a:rPr lang="en-US" dirty="0" err="1"/>
                        <a:t>titresi</a:t>
                      </a:r>
                      <a:r>
                        <a:rPr lang="en-US" dirty="0"/>
                        <a:t> (× </a:t>
                      </a:r>
                      <a:r>
                        <a:rPr lang="en-US" dirty="0" err="1"/>
                        <a:t>Üst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sınır</a:t>
                      </a:r>
                      <a:r>
                        <a:rPr lang="en-US" dirty="0"/>
                        <a:t>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4,5 (1,61-20)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dirty="0"/>
                        <a:t> (1,1-20)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1,4 (1,0-6,8)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709421"/>
                  </a:ext>
                </a:extLst>
              </a:tr>
              <a:tr h="512290">
                <a:tc>
                  <a:txBody>
                    <a:bodyPr/>
                    <a:lstStyle/>
                    <a:p>
                      <a:r>
                        <a:rPr lang="en-US" dirty="0" err="1"/>
                        <a:t>Biyopsi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yapılma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oranı</a:t>
                      </a:r>
                      <a:r>
                        <a:rPr lang="en-US" dirty="0"/>
                        <a:t>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(%54)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 (%73,9)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 (%21,9)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148411"/>
                  </a:ext>
                </a:extLst>
              </a:tr>
              <a:tr h="512290">
                <a:tc>
                  <a:txBody>
                    <a:bodyPr/>
                    <a:lstStyle/>
                    <a:p>
                      <a:r>
                        <a:rPr lang="en-US" dirty="0"/>
                        <a:t>ÇH </a:t>
                      </a:r>
                      <a:r>
                        <a:rPr lang="en-US" dirty="0" err="1"/>
                        <a:t>tanı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oranı</a:t>
                      </a:r>
                      <a:r>
                        <a:rPr lang="en-US" dirty="0"/>
                        <a:t>***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(%23,1)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 (%60,9)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76995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C713CF1-64D3-8D41-965B-65E5C29BBEB7}"/>
              </a:ext>
            </a:extLst>
          </p:cNvPr>
          <p:cNvSpPr txBox="1"/>
          <p:nvPr/>
        </p:nvSpPr>
        <p:spPr>
          <a:xfrm>
            <a:off x="179512" y="4509120"/>
            <a:ext cx="8187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tTG</a:t>
            </a:r>
            <a:r>
              <a:rPr lang="en-US" dirty="0"/>
              <a:t> </a:t>
            </a:r>
            <a:r>
              <a:rPr lang="en-US" dirty="0" err="1"/>
              <a:t>IgA</a:t>
            </a:r>
            <a:r>
              <a:rPr lang="en-US" dirty="0"/>
              <a:t> </a:t>
            </a:r>
            <a:r>
              <a:rPr lang="en-US" dirty="0" err="1"/>
              <a:t>titreleri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 1 </a:t>
            </a:r>
            <a:r>
              <a:rPr lang="en-US" dirty="0" err="1"/>
              <a:t>ile</a:t>
            </a:r>
            <a:r>
              <a:rPr lang="en-US" dirty="0"/>
              <a:t> 3 (p=0,036); </a:t>
            </a:r>
            <a:r>
              <a:rPr lang="en-US" dirty="0" err="1"/>
              <a:t>Grup</a:t>
            </a:r>
            <a:r>
              <a:rPr lang="en-US" dirty="0"/>
              <a:t> 2 </a:t>
            </a:r>
            <a:r>
              <a:rPr lang="en-US" dirty="0" err="1"/>
              <a:t>ile</a:t>
            </a:r>
            <a:r>
              <a:rPr lang="en-US" dirty="0"/>
              <a:t> 3 (p&lt;0,001)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bulundu</a:t>
            </a:r>
            <a:endParaRPr lang="en-US" dirty="0"/>
          </a:p>
          <a:p>
            <a:r>
              <a:rPr lang="en-US" dirty="0"/>
              <a:t>** </a:t>
            </a:r>
            <a:r>
              <a:rPr lang="en-US" dirty="0" err="1"/>
              <a:t>Biyopsi</a:t>
            </a:r>
            <a:r>
              <a:rPr lang="en-US" dirty="0"/>
              <a:t> </a:t>
            </a:r>
            <a:r>
              <a:rPr lang="en-US" dirty="0" err="1"/>
              <a:t>yapılma</a:t>
            </a:r>
            <a:r>
              <a:rPr lang="en-US" dirty="0"/>
              <a:t> </a:t>
            </a:r>
            <a:r>
              <a:rPr lang="en-US" dirty="0" err="1"/>
              <a:t>oranları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 2 </a:t>
            </a:r>
            <a:r>
              <a:rPr lang="en-US" dirty="0" err="1"/>
              <a:t>ile</a:t>
            </a:r>
            <a:r>
              <a:rPr lang="en-US" dirty="0"/>
              <a:t> 3 (p=0,046)</a:t>
            </a:r>
          </a:p>
          <a:p>
            <a:r>
              <a:rPr lang="en-US" dirty="0"/>
              <a:t>***</a:t>
            </a:r>
            <a:r>
              <a:rPr lang="en-US" dirty="0" err="1"/>
              <a:t>Grup</a:t>
            </a:r>
            <a:r>
              <a:rPr lang="en-US" dirty="0"/>
              <a:t> 1 </a:t>
            </a:r>
            <a:r>
              <a:rPr lang="en-US" dirty="0" err="1"/>
              <a:t>ile</a:t>
            </a:r>
            <a:r>
              <a:rPr lang="en-US" dirty="0"/>
              <a:t> 2 (p=0,041); </a:t>
            </a:r>
            <a:r>
              <a:rPr lang="en-US" dirty="0" err="1"/>
              <a:t>Grup</a:t>
            </a:r>
            <a:r>
              <a:rPr lang="en-US" dirty="0"/>
              <a:t> 1 </a:t>
            </a:r>
            <a:r>
              <a:rPr lang="en-US" dirty="0" err="1"/>
              <a:t>ile</a:t>
            </a:r>
            <a:r>
              <a:rPr lang="en-US" dirty="0"/>
              <a:t> 3 (p=0,023); </a:t>
            </a:r>
            <a:r>
              <a:rPr lang="en-US" dirty="0" err="1"/>
              <a:t>Grup</a:t>
            </a:r>
            <a:r>
              <a:rPr lang="en-US" dirty="0"/>
              <a:t> 2 </a:t>
            </a:r>
            <a:r>
              <a:rPr lang="en-US" dirty="0" err="1"/>
              <a:t>ile</a:t>
            </a:r>
            <a:r>
              <a:rPr lang="en-US" dirty="0"/>
              <a:t> 3 (p&lt;0,0001).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39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62E110-4ECD-4C35-B739-0434C6A7EAF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tr-TR" dirty="0"/>
              <a:t>GÜTF- dalgalı seyir gösteren olgular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EE6BB4-E4D1-43F0-8643-D25F10F8A9DB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tr-TR" dirty="0"/>
          </a:p>
          <a:p>
            <a:r>
              <a:rPr lang="tr-TR" sz="2800" b="1" dirty="0"/>
              <a:t>Serimizde </a:t>
            </a:r>
            <a:r>
              <a:rPr lang="tr-TR" sz="2800" b="1" dirty="0" err="1"/>
              <a:t>serolojide</a:t>
            </a:r>
            <a:r>
              <a:rPr lang="tr-TR" sz="2800" b="1" dirty="0"/>
              <a:t> dalgalı seyir oranı %12.7</a:t>
            </a:r>
          </a:p>
          <a:p>
            <a:r>
              <a:rPr lang="tr-TR" sz="2800" b="1" dirty="0"/>
              <a:t>Bu olgularda antikor </a:t>
            </a:r>
            <a:r>
              <a:rPr lang="tr-TR" sz="2800" b="1" dirty="0" err="1"/>
              <a:t>titreleri</a:t>
            </a:r>
            <a:r>
              <a:rPr lang="tr-TR" sz="2800" b="1" dirty="0"/>
              <a:t> anlamlı düşük!</a:t>
            </a:r>
          </a:p>
          <a:p>
            <a:r>
              <a:rPr lang="tr-TR" sz="2800" b="1" dirty="0"/>
              <a:t>Bu olguların %22 sine  </a:t>
            </a:r>
            <a:r>
              <a:rPr lang="tr-TR" sz="2800" b="1" dirty="0" err="1"/>
              <a:t>bx</a:t>
            </a:r>
            <a:r>
              <a:rPr lang="tr-TR" sz="2800" b="1" dirty="0"/>
              <a:t> yapmışız , hepsi normal</a:t>
            </a:r>
          </a:p>
          <a:p>
            <a:r>
              <a:rPr lang="tr-TR" sz="2800" b="1" dirty="0"/>
              <a:t>% 88 ini biyopsisiz izlemeyi  tercih etmişiz</a:t>
            </a:r>
          </a:p>
          <a:p>
            <a:r>
              <a:rPr lang="tr-TR" sz="2800" b="1" dirty="0"/>
              <a:t>Dalgalı seyir gösteren bu grupta </a:t>
            </a:r>
            <a:r>
              <a:rPr lang="tr-TR" sz="2800" b="1" dirty="0" err="1"/>
              <a:t>spontan</a:t>
            </a:r>
            <a:r>
              <a:rPr lang="tr-TR" sz="2800" b="1" dirty="0"/>
              <a:t> antikor kaybı oranı %97</a:t>
            </a:r>
          </a:p>
          <a:p>
            <a:r>
              <a:rPr lang="tr-TR" sz="2800" b="1" dirty="0"/>
              <a:t>1 hasta + olarak izleniyor ve </a:t>
            </a:r>
            <a:r>
              <a:rPr lang="tr-TR" sz="2800" b="1" dirty="0" err="1"/>
              <a:t>bx</a:t>
            </a:r>
            <a:r>
              <a:rPr lang="tr-TR" sz="2800" b="1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207247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Ne zaman biyopsi?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tr-TR" dirty="0"/>
          </a:p>
          <a:p>
            <a:r>
              <a:rPr lang="tr-TR" sz="2400" b="1" dirty="0"/>
              <a:t>Tip 1 DM ve ÇH </a:t>
            </a:r>
            <a:r>
              <a:rPr lang="tr-TR" sz="2400" b="1" dirty="0" err="1"/>
              <a:t>serolojisi</a:t>
            </a:r>
            <a:r>
              <a:rPr lang="tr-TR" sz="2400" b="1" dirty="0"/>
              <a:t> + çocuklarda hangi TGA </a:t>
            </a:r>
            <a:r>
              <a:rPr lang="tr-TR" sz="2400" b="1" dirty="0" err="1"/>
              <a:t>IgA</a:t>
            </a:r>
            <a:r>
              <a:rPr lang="tr-TR" sz="2400" b="1" dirty="0"/>
              <a:t> </a:t>
            </a:r>
            <a:r>
              <a:rPr lang="tr-TR" sz="2400" b="1" dirty="0" err="1"/>
              <a:t>titresi</a:t>
            </a:r>
            <a:r>
              <a:rPr lang="tr-TR" sz="2400" b="1" dirty="0"/>
              <a:t> ÇH tanısı için daha değerlidir?</a:t>
            </a:r>
          </a:p>
          <a:p>
            <a:endParaRPr lang="tr-TR" sz="2400" b="1" dirty="0"/>
          </a:p>
          <a:p>
            <a:r>
              <a:rPr lang="tr-TR" sz="2400" b="1" dirty="0"/>
              <a:t>Hangi </a:t>
            </a:r>
            <a:r>
              <a:rPr lang="tr-TR" sz="2400" b="1" dirty="0" err="1"/>
              <a:t>titrelere</a:t>
            </a:r>
            <a:r>
              <a:rPr lang="tr-TR" sz="2400" b="1" dirty="0"/>
              <a:t> biyopsi yapmadan ve </a:t>
            </a:r>
            <a:r>
              <a:rPr lang="tr-TR" sz="2400" b="1" dirty="0" err="1"/>
              <a:t>glutensiz</a:t>
            </a:r>
            <a:r>
              <a:rPr lang="tr-TR" sz="2400" b="1" dirty="0"/>
              <a:t> diyet yapmadan izlem önerelim?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tr-TR" dirty="0"/>
          </a:p>
          <a:p>
            <a:r>
              <a:rPr lang="tr-TR" sz="2600" b="1" dirty="0"/>
              <a:t>N x3- NX11.8  değerler için çalışmalar yapılmış</a:t>
            </a:r>
          </a:p>
          <a:p>
            <a:endParaRPr lang="tr-TR" sz="2600" b="1" dirty="0"/>
          </a:p>
          <a:p>
            <a:r>
              <a:rPr lang="tr-TR" sz="2600" b="1" dirty="0"/>
              <a:t>‘</a:t>
            </a:r>
            <a:r>
              <a:rPr lang="tr-TR" sz="2600" b="1" dirty="0" err="1"/>
              <a:t>Cut</a:t>
            </a:r>
            <a:r>
              <a:rPr lang="tr-TR" sz="2600" b="1" dirty="0"/>
              <a:t> </a:t>
            </a:r>
            <a:r>
              <a:rPr lang="tr-TR" sz="2600" b="1" dirty="0" err="1"/>
              <a:t>off</a:t>
            </a:r>
            <a:r>
              <a:rPr lang="tr-TR" sz="2600" b="1" dirty="0"/>
              <a:t>’ değeri 3 kattan 11 kata </a:t>
            </a:r>
            <a:r>
              <a:rPr lang="tr-TR" sz="2600" b="1" dirty="0" err="1"/>
              <a:t>yukseltildiğinde</a:t>
            </a:r>
            <a:endParaRPr lang="tr-TR" sz="2600" b="1" dirty="0"/>
          </a:p>
          <a:p>
            <a:r>
              <a:rPr lang="tr-TR" sz="2600" b="1" dirty="0" err="1"/>
              <a:t>Sensitivite</a:t>
            </a:r>
            <a:r>
              <a:rPr lang="tr-TR" sz="2600" b="1" dirty="0"/>
              <a:t>                         %96   ….. %87</a:t>
            </a:r>
          </a:p>
          <a:p>
            <a:r>
              <a:rPr lang="tr-TR" sz="2600" b="1" dirty="0" err="1"/>
              <a:t>Spesifisite</a:t>
            </a:r>
            <a:r>
              <a:rPr lang="tr-TR" sz="2600" b="1" dirty="0"/>
              <a:t>                          % 36……..%73</a:t>
            </a:r>
          </a:p>
          <a:p>
            <a:r>
              <a:rPr lang="tr-TR" sz="2600" b="1" dirty="0"/>
              <a:t>PPV                                     %88………%94</a:t>
            </a:r>
          </a:p>
          <a:p>
            <a:r>
              <a:rPr lang="tr-TR" sz="2600" b="1" dirty="0"/>
              <a:t>NPV                                     %67………%53</a:t>
            </a:r>
          </a:p>
          <a:p>
            <a:r>
              <a:rPr lang="tr-TR" sz="2600" b="1" dirty="0"/>
              <a:t>Normal histoloji                %12……%6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tr-TR" sz="2800" b="1" dirty="0"/>
          </a:p>
          <a:p>
            <a:r>
              <a:rPr lang="tr-TR" sz="2800" b="1" dirty="0"/>
              <a:t>11.8 kata yükseltildiğinde en iyi </a:t>
            </a:r>
            <a:r>
              <a:rPr lang="tr-TR" sz="2800" b="1" dirty="0" err="1"/>
              <a:t>sensitivite</a:t>
            </a:r>
            <a:r>
              <a:rPr lang="tr-TR" sz="2800" b="1" dirty="0"/>
              <a:t> ve </a:t>
            </a:r>
            <a:r>
              <a:rPr lang="tr-TR" sz="2800" b="1" dirty="0" err="1"/>
              <a:t>spesifisite</a:t>
            </a:r>
            <a:r>
              <a:rPr lang="tr-TR" sz="2800" b="1" dirty="0"/>
              <a:t> değerlerine ulaşıldığı bildirilmiş</a:t>
            </a:r>
          </a:p>
          <a:p>
            <a:endParaRPr lang="tr-TR" sz="2800" b="1" dirty="0"/>
          </a:p>
          <a:p>
            <a:r>
              <a:rPr lang="tr-TR" sz="2800" b="1" dirty="0" err="1"/>
              <a:t>Sensitivite</a:t>
            </a:r>
            <a:r>
              <a:rPr lang="tr-TR" sz="2800" b="1" dirty="0"/>
              <a:t> %93</a:t>
            </a:r>
          </a:p>
          <a:p>
            <a:r>
              <a:rPr lang="tr-TR" sz="2800" b="1" dirty="0" err="1"/>
              <a:t>Spesifisite</a:t>
            </a:r>
            <a:r>
              <a:rPr lang="tr-TR" sz="2800" b="1" dirty="0"/>
              <a:t> %90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tr-TR" dirty="0"/>
          </a:p>
          <a:p>
            <a:endParaRPr lang="tr-TR" sz="2800" b="1" dirty="0"/>
          </a:p>
          <a:p>
            <a:r>
              <a:rPr lang="tr-TR" sz="2800" b="1" dirty="0" err="1"/>
              <a:t>Asemptomatik</a:t>
            </a:r>
            <a:r>
              <a:rPr lang="tr-TR" sz="2800" b="1" dirty="0"/>
              <a:t> Tip1DM çocuklarda biyopsi kararı için yüksek ‘</a:t>
            </a:r>
            <a:r>
              <a:rPr lang="tr-TR" sz="2800" b="1" dirty="0" err="1"/>
              <a:t>cut</a:t>
            </a:r>
            <a:r>
              <a:rPr lang="tr-TR" sz="2800" b="1" dirty="0"/>
              <a:t> </a:t>
            </a:r>
            <a:r>
              <a:rPr lang="tr-TR" sz="2800" b="1" dirty="0" err="1"/>
              <a:t>off</a:t>
            </a:r>
            <a:r>
              <a:rPr lang="tr-TR" sz="2800" b="1" dirty="0"/>
              <a:t>’ değerleri gerekliliği belirtilmiş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tr-TR" sz="2800" b="1" dirty="0"/>
              <a:t>21.000 okul çocuğu</a:t>
            </a:r>
          </a:p>
          <a:p>
            <a:endParaRPr lang="tr-TR" sz="2800" b="1" dirty="0"/>
          </a:p>
          <a:p>
            <a:r>
              <a:rPr lang="tr-TR" sz="2800" b="1" dirty="0"/>
              <a:t>Biyopsi ile kanıtlanmış ÇH </a:t>
            </a:r>
            <a:r>
              <a:rPr lang="tr-TR" sz="2800" b="1" dirty="0" err="1"/>
              <a:t>prevalansı</a:t>
            </a:r>
            <a:r>
              <a:rPr lang="tr-TR" sz="2800" b="1" dirty="0"/>
              <a:t> %0.47</a:t>
            </a:r>
          </a:p>
          <a:p>
            <a:r>
              <a:rPr lang="tr-TR" sz="2800" b="1" dirty="0" err="1"/>
              <a:t>İnt</a:t>
            </a:r>
            <a:r>
              <a:rPr lang="tr-TR" sz="2800" b="1" dirty="0"/>
              <a:t> </a:t>
            </a:r>
            <a:r>
              <a:rPr lang="tr-TR" sz="2800" b="1" dirty="0" err="1"/>
              <a:t>bx</a:t>
            </a:r>
            <a:r>
              <a:rPr lang="tr-TR" sz="2800" b="1" dirty="0"/>
              <a:t> kabul etmeyen ancak biyopsisiz tanı kriterlerini karşılayan olgular ve</a:t>
            </a:r>
          </a:p>
          <a:p>
            <a:r>
              <a:rPr lang="tr-TR" sz="2800" b="1" dirty="0"/>
              <a:t>Tarama öncesi ÇH olan olgular (193 olgu)</a:t>
            </a:r>
          </a:p>
          <a:p>
            <a:pPr marL="0" indent="0">
              <a:buNone/>
            </a:pPr>
            <a:r>
              <a:rPr lang="tr-TR" sz="2800" b="1" dirty="0"/>
              <a:t>     eklendiğinde </a:t>
            </a:r>
          </a:p>
          <a:p>
            <a:pPr marL="0" indent="0"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/>
              <a:t>GÜTF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A7727F-5D52-884D-BCF4-A4D0444F4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32608"/>
              </p:ext>
            </p:extLst>
          </p:nvPr>
        </p:nvGraphicFramePr>
        <p:xfrm>
          <a:off x="683568" y="1700808"/>
          <a:ext cx="7450272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9993">
                  <a:extLst>
                    <a:ext uri="{9D8B030D-6E8A-4147-A177-3AD203B41FA5}">
                      <a16:colId xmlns:a16="http://schemas.microsoft.com/office/drawing/2014/main" val="2423620981"/>
                    </a:ext>
                  </a:extLst>
                </a:gridCol>
                <a:gridCol w="2017516">
                  <a:extLst>
                    <a:ext uri="{9D8B030D-6E8A-4147-A177-3AD203B41FA5}">
                      <a16:colId xmlns:a16="http://schemas.microsoft.com/office/drawing/2014/main" val="3896655314"/>
                    </a:ext>
                  </a:extLst>
                </a:gridCol>
                <a:gridCol w="2242763">
                  <a:extLst>
                    <a:ext uri="{9D8B030D-6E8A-4147-A177-3AD203B41FA5}">
                      <a16:colId xmlns:a16="http://schemas.microsoft.com/office/drawing/2014/main" val="1452947172"/>
                    </a:ext>
                  </a:extLst>
                </a:gridCol>
              </a:tblGrid>
              <a:tr h="137320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TG</a:t>
                      </a:r>
                      <a:r>
                        <a:rPr lang="tr-TR" sz="2800" dirty="0" err="1"/>
                        <a:t>AIgA</a:t>
                      </a:r>
                      <a:r>
                        <a:rPr lang="en-US" sz="2800" dirty="0"/>
                        <a:t> (≥3×)</a:t>
                      </a:r>
                    </a:p>
                    <a:p>
                      <a:pPr algn="ctr"/>
                      <a:r>
                        <a:rPr lang="en-US" sz="28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TG</a:t>
                      </a:r>
                      <a:r>
                        <a:rPr lang="tr-TR" sz="2800" dirty="0" err="1"/>
                        <a:t>AIgA</a:t>
                      </a:r>
                      <a:r>
                        <a:rPr lang="en-US" sz="2800" dirty="0"/>
                        <a:t> (≥10×)</a:t>
                      </a:r>
                    </a:p>
                    <a:p>
                      <a:pPr algn="ctr"/>
                      <a:r>
                        <a:rPr lang="en-US" sz="28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04973"/>
                  </a:ext>
                </a:extLst>
              </a:tr>
              <a:tr h="560652">
                <a:tc>
                  <a:txBody>
                    <a:bodyPr/>
                    <a:lstStyle/>
                    <a:p>
                      <a:r>
                        <a:rPr lang="en-US" sz="2800" dirty="0" err="1"/>
                        <a:t>Sensitivite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43,8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745226"/>
                  </a:ext>
                </a:extLst>
              </a:tr>
              <a:tr h="560652">
                <a:tc>
                  <a:txBody>
                    <a:bodyPr/>
                    <a:lstStyle/>
                    <a:p>
                      <a:r>
                        <a:rPr lang="en-US" sz="2800" dirty="0" err="1"/>
                        <a:t>Spesifi</a:t>
                      </a:r>
                      <a:r>
                        <a:rPr lang="tr-TR" sz="2800" dirty="0"/>
                        <a:t>si</a:t>
                      </a:r>
                      <a:r>
                        <a:rPr lang="en-US" sz="2800" dirty="0" err="1"/>
                        <a:t>te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66520"/>
                  </a:ext>
                </a:extLst>
              </a:tr>
              <a:tr h="560652">
                <a:tc>
                  <a:txBody>
                    <a:bodyPr/>
                    <a:lstStyle/>
                    <a:p>
                      <a:r>
                        <a:rPr lang="en-US" sz="2800" dirty="0"/>
                        <a:t>PPV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095448"/>
                  </a:ext>
                </a:extLst>
              </a:tr>
              <a:tr h="560652">
                <a:tc>
                  <a:txBody>
                    <a:bodyPr/>
                    <a:lstStyle/>
                    <a:p>
                      <a:r>
                        <a:rPr lang="en-US" sz="2800" dirty="0"/>
                        <a:t>NPV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715503"/>
                  </a:ext>
                </a:extLst>
              </a:tr>
              <a:tr h="560652">
                <a:tc>
                  <a:txBody>
                    <a:bodyPr/>
                    <a:lstStyle/>
                    <a:p>
                      <a:r>
                        <a:rPr lang="en-US" sz="2800" dirty="0"/>
                        <a:t>Normal </a:t>
                      </a:r>
                      <a:r>
                        <a:rPr lang="en-US" sz="2800" dirty="0" err="1"/>
                        <a:t>histoloji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6409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tr-TR" sz="2800" b="1" dirty="0"/>
              <a:t>Literatür ile uyumlu İki önemli sonucumuz </a:t>
            </a:r>
          </a:p>
          <a:p>
            <a:endParaRPr lang="tr-TR" sz="2800" b="1" dirty="0"/>
          </a:p>
          <a:p>
            <a:r>
              <a:rPr lang="tr-TR" sz="2800" b="1" dirty="0"/>
              <a:t>Antikor </a:t>
            </a:r>
            <a:r>
              <a:rPr lang="tr-TR" sz="2800" b="1" dirty="0" err="1"/>
              <a:t>titresi</a:t>
            </a:r>
            <a:r>
              <a:rPr lang="tr-TR" sz="2800" b="1" dirty="0"/>
              <a:t> dalgalı seyreden olgularda ab </a:t>
            </a:r>
            <a:r>
              <a:rPr lang="tr-TR" sz="2800" b="1" dirty="0" err="1"/>
              <a:t>titreleri</a:t>
            </a:r>
            <a:r>
              <a:rPr lang="tr-TR" sz="2800" b="1" dirty="0"/>
              <a:t> düşük (3 kattan az) ve biyopsi yapılanlarda  </a:t>
            </a:r>
            <a:r>
              <a:rPr lang="tr-TR" sz="2800" b="1" dirty="0" err="1"/>
              <a:t>histopatoloji</a:t>
            </a:r>
            <a:r>
              <a:rPr lang="tr-TR" sz="2800" b="1" dirty="0"/>
              <a:t> normal</a:t>
            </a:r>
          </a:p>
          <a:p>
            <a:r>
              <a:rPr lang="tr-TR" sz="2800" b="1" dirty="0" err="1"/>
              <a:t>Spontan</a:t>
            </a:r>
            <a:r>
              <a:rPr lang="tr-TR" sz="2800" b="1" dirty="0"/>
              <a:t> kayıp oranı çok yüksek</a:t>
            </a:r>
          </a:p>
          <a:p>
            <a:endParaRPr lang="tr-TR" sz="2800" b="1" dirty="0"/>
          </a:p>
          <a:p>
            <a:r>
              <a:rPr lang="tr-TR" sz="2800" b="1" dirty="0"/>
              <a:t>Ab </a:t>
            </a:r>
            <a:r>
              <a:rPr lang="tr-TR" sz="2800" b="1" dirty="0" err="1"/>
              <a:t>titresi</a:t>
            </a:r>
            <a:r>
              <a:rPr lang="tr-TR" sz="2800" b="1" dirty="0"/>
              <a:t> 10 kattan fazla olanların hepsinin </a:t>
            </a:r>
            <a:r>
              <a:rPr lang="tr-TR" sz="2800" b="1" dirty="0" err="1"/>
              <a:t>bx</a:t>
            </a:r>
            <a:r>
              <a:rPr lang="tr-TR" sz="2800" b="1" dirty="0"/>
              <a:t> ÇH uyumlu</a:t>
            </a:r>
          </a:p>
          <a:p>
            <a:endParaRPr lang="tr-TR" sz="28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tr-TR" b="1" dirty="0"/>
          </a:p>
          <a:p>
            <a:r>
              <a:rPr lang="tr-TR" sz="2800" b="1" dirty="0"/>
              <a:t>3-10 kat arasında antikor değerleri gösteren olguların %50 sine </a:t>
            </a:r>
            <a:r>
              <a:rPr lang="tr-TR" sz="2800" b="1" dirty="0" err="1"/>
              <a:t>bx</a:t>
            </a:r>
            <a:r>
              <a:rPr lang="tr-TR" sz="2800" b="1" dirty="0"/>
              <a:t> </a:t>
            </a:r>
            <a:r>
              <a:rPr lang="tr-TR" sz="2800" b="1" dirty="0" err="1"/>
              <a:t>yapılmıs</a:t>
            </a:r>
            <a:r>
              <a:rPr lang="tr-TR" sz="2800" b="1" dirty="0"/>
              <a:t> ve bunların yarısında biyopsi ÇH ile uyumlu</a:t>
            </a:r>
          </a:p>
          <a:p>
            <a:endParaRPr lang="tr-TR" sz="2800" b="1" dirty="0"/>
          </a:p>
          <a:p>
            <a:r>
              <a:rPr lang="tr-TR" sz="2800" b="1" dirty="0"/>
              <a:t>Yaklaşımın ne olması gerektiği esas olarak bu grup için tartışılmalı</a:t>
            </a:r>
          </a:p>
          <a:p>
            <a:endParaRPr lang="tr-TR" b="1" dirty="0"/>
          </a:p>
          <a:p>
            <a:endParaRPr lang="tr-TR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4182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D1EAFB-6156-4A31-8BFC-55A316A0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4AB70BC-0B94-4B0C-854E-9F75DA204AAE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b="1" dirty="0"/>
              <a:t>Tip1 DM </a:t>
            </a:r>
            <a:r>
              <a:rPr lang="tr-TR" sz="2800" b="1" dirty="0" err="1"/>
              <a:t>lu</a:t>
            </a:r>
            <a:r>
              <a:rPr lang="tr-TR" sz="2800" b="1" dirty="0"/>
              <a:t> çocuklarda </a:t>
            </a:r>
            <a:r>
              <a:rPr lang="tr-TR" sz="2800" b="1" dirty="0" err="1"/>
              <a:t>biyopsisiz</a:t>
            </a:r>
            <a:r>
              <a:rPr lang="tr-TR" sz="2800" b="1" dirty="0"/>
              <a:t> tanı olası mı?</a:t>
            </a:r>
          </a:p>
          <a:p>
            <a:r>
              <a:rPr lang="tr-TR" sz="2800" b="1" dirty="0"/>
              <a:t>ESPGHAN 2020 önerisi uygulanabilir mi?</a:t>
            </a:r>
          </a:p>
        </p:txBody>
      </p:sp>
    </p:spTree>
    <p:extLst>
      <p:ext uri="{BB962C8B-B14F-4D97-AF65-F5344CB8AC3E}">
        <p14:creationId xmlns:p14="http://schemas.microsoft.com/office/powerpoint/2010/main" val="3921301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ile\AppData\Roaming\PixelMetrics\CaptureWiz\LastCaptures\2020-11-09_13-44-44-0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45172"/>
            <a:ext cx="4310980" cy="5188818"/>
          </a:xfrm>
          <a:prstGeom prst="rect">
            <a:avLst/>
          </a:prstGeom>
          <a:noFill/>
        </p:spPr>
      </p:pic>
      <p:pic>
        <p:nvPicPr>
          <p:cNvPr id="1028" name="Picture 4" descr="C:\Users\Aile\AppData\Roaming\PixelMetrics\CaptureWiz\LastCaptures\2020-11-09_13-45-32-2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92696"/>
            <a:ext cx="5381625" cy="75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6912768" cy="633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3801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Aile\AppData\Roaming\PixelMetrics\CaptureWiz\LastCaptures\2020-12-11_13-54-19-29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7486650" cy="275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tr-TR" sz="2400" b="1" dirty="0"/>
              <a:t>181  tip 1DM olgusu, </a:t>
            </a:r>
            <a:r>
              <a:rPr lang="tr-TR" sz="2400" b="1" dirty="0" err="1"/>
              <a:t>ort</a:t>
            </a:r>
            <a:r>
              <a:rPr lang="tr-TR" sz="2400" b="1" dirty="0"/>
              <a:t> yaş 10.7, </a:t>
            </a:r>
            <a:r>
              <a:rPr lang="tr-TR" sz="2400" b="1" dirty="0" err="1"/>
              <a:t>asemptomatik</a:t>
            </a:r>
            <a:r>
              <a:rPr lang="tr-TR" sz="2400" b="1" dirty="0"/>
              <a:t> olgular</a:t>
            </a:r>
          </a:p>
          <a:p>
            <a:r>
              <a:rPr lang="tr-TR" sz="2400" b="1" dirty="0" err="1"/>
              <a:t>TGAIgA</a:t>
            </a:r>
            <a:r>
              <a:rPr lang="tr-TR" sz="2400" b="1" dirty="0"/>
              <a:t> </a:t>
            </a:r>
            <a:r>
              <a:rPr lang="tr-TR" sz="2400" b="1" dirty="0" err="1"/>
              <a:t>titresi</a:t>
            </a:r>
            <a:r>
              <a:rPr lang="tr-TR" sz="2400" b="1" dirty="0"/>
              <a:t> ≥ NX10</a:t>
            </a:r>
          </a:p>
          <a:p>
            <a:r>
              <a:rPr lang="tr-TR" sz="2400" b="1" dirty="0"/>
              <a:t>Olan çocukların hepsi </a:t>
            </a:r>
            <a:r>
              <a:rPr lang="tr-TR" sz="2400" b="1" dirty="0" err="1"/>
              <a:t>int</a:t>
            </a:r>
            <a:r>
              <a:rPr lang="tr-TR" sz="2400" b="1" dirty="0"/>
              <a:t> </a:t>
            </a:r>
            <a:r>
              <a:rPr lang="tr-TR" sz="2400" b="1" dirty="0" err="1"/>
              <a:t>bx</a:t>
            </a:r>
            <a:r>
              <a:rPr lang="tr-TR" sz="2400" b="1" dirty="0"/>
              <a:t> de </a:t>
            </a:r>
            <a:r>
              <a:rPr lang="tr-TR" sz="2400" b="1" dirty="0" err="1"/>
              <a:t>Marsh</a:t>
            </a:r>
            <a:r>
              <a:rPr lang="tr-TR" sz="2400" b="1" dirty="0"/>
              <a:t> tip 3  </a:t>
            </a:r>
          </a:p>
          <a:p>
            <a:r>
              <a:rPr lang="tr-TR" sz="2400" b="1" dirty="0"/>
              <a:t>Bu çocuklar aynı zamanda önemli EMA </a:t>
            </a:r>
            <a:r>
              <a:rPr lang="tr-TR" sz="2400" b="1" dirty="0" err="1"/>
              <a:t>IgA</a:t>
            </a:r>
            <a:r>
              <a:rPr lang="tr-TR" sz="2400" b="1" dirty="0"/>
              <a:t> + </a:t>
            </a:r>
            <a:r>
              <a:rPr lang="tr-TR" sz="2400" b="1" dirty="0" err="1"/>
              <a:t>liği</a:t>
            </a:r>
            <a:r>
              <a:rPr lang="tr-TR" sz="2400" b="1" dirty="0"/>
              <a:t> gösteriyor</a:t>
            </a:r>
          </a:p>
          <a:p>
            <a:r>
              <a:rPr lang="tr-TR" sz="2400" b="1" dirty="0"/>
              <a:t>Biyopsisiz tanı olası</a:t>
            </a:r>
          </a:p>
          <a:p>
            <a:endParaRPr lang="tr-TR" sz="2400" b="1" dirty="0"/>
          </a:p>
          <a:p>
            <a:r>
              <a:rPr lang="tr-TR" sz="2400" b="1" dirty="0"/>
              <a:t>Daha düşük </a:t>
            </a:r>
            <a:r>
              <a:rPr lang="tr-TR" sz="2400" b="1" dirty="0" err="1"/>
              <a:t>titrelerde</a:t>
            </a:r>
            <a:r>
              <a:rPr lang="tr-TR" sz="2400" b="1" dirty="0"/>
              <a:t> + </a:t>
            </a:r>
            <a:r>
              <a:rPr lang="tr-TR" sz="2400" b="1" dirty="0" err="1"/>
              <a:t>tTGAIgA</a:t>
            </a:r>
            <a:r>
              <a:rPr lang="tr-TR" sz="2400" b="1" dirty="0"/>
              <a:t> + EMA pozitifliği olan olgularda </a:t>
            </a:r>
          </a:p>
          <a:p>
            <a:pPr>
              <a:buNone/>
            </a:pPr>
            <a:r>
              <a:rPr lang="tr-TR" sz="2400" b="1" dirty="0"/>
              <a:t>     Marsh1-3 arası bulgu saptanmış</a:t>
            </a:r>
          </a:p>
          <a:p>
            <a:pPr>
              <a:buNone/>
            </a:pPr>
            <a:r>
              <a:rPr lang="tr-TR" sz="2400" b="1" dirty="0"/>
              <a:t>     Biyopsisiz tanıya gitmeyin</a:t>
            </a:r>
          </a:p>
          <a:p>
            <a:pPr>
              <a:buNone/>
            </a:pPr>
            <a:r>
              <a:rPr lang="tr-TR" sz="2400" b="1" dirty="0"/>
              <a:t>      </a:t>
            </a:r>
          </a:p>
          <a:p>
            <a:pPr>
              <a:buNone/>
            </a:pPr>
            <a:r>
              <a:rPr lang="tr-TR" sz="2400" b="1" dirty="0"/>
              <a:t>     Düşük  </a:t>
            </a:r>
            <a:r>
              <a:rPr lang="tr-TR" sz="2400" b="1" dirty="0" err="1"/>
              <a:t>titrede</a:t>
            </a:r>
            <a:r>
              <a:rPr lang="tr-TR" sz="2400" b="1" dirty="0"/>
              <a:t> </a:t>
            </a:r>
            <a:r>
              <a:rPr lang="tr-TR" sz="2400" b="1" dirty="0" err="1"/>
              <a:t>TTGIgA</a:t>
            </a:r>
            <a:r>
              <a:rPr lang="tr-TR" sz="2400" b="1" dirty="0"/>
              <a:t> +, EMA – olguların biyopsi yapılmadan izlemi önerilmiş</a:t>
            </a:r>
          </a:p>
          <a:p>
            <a:pPr>
              <a:buNone/>
            </a:pPr>
            <a:endParaRPr lang="tr-TR" sz="2400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ile\AppData\Roaming\PixelMetrics\CaptureWiz\LastCaptures\2020-12-15_20-36-23-26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60840" cy="4052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2800" b="1" dirty="0"/>
              <a:t>2035 Tip 1 DM</a:t>
            </a:r>
          </a:p>
          <a:p>
            <a:r>
              <a:rPr lang="tr-TR" sz="2800" b="1" dirty="0"/>
              <a:t>%6.9 </a:t>
            </a:r>
            <a:r>
              <a:rPr lang="tr-TR" sz="2800" b="1" dirty="0" err="1"/>
              <a:t>TGAIgA</a:t>
            </a:r>
            <a:r>
              <a:rPr lang="tr-TR" sz="2800" b="1" dirty="0"/>
              <a:t> +</a:t>
            </a:r>
          </a:p>
          <a:p>
            <a:r>
              <a:rPr lang="tr-TR" sz="2800" b="1" dirty="0"/>
              <a:t>%5.6 </a:t>
            </a:r>
            <a:r>
              <a:rPr lang="tr-TR" sz="2800" b="1" dirty="0" err="1"/>
              <a:t>bx</a:t>
            </a:r>
            <a:r>
              <a:rPr lang="tr-TR" sz="2800" b="1" dirty="0"/>
              <a:t> tanılı ÇH</a:t>
            </a:r>
          </a:p>
          <a:p>
            <a:r>
              <a:rPr lang="tr-TR" sz="2800" b="1" dirty="0" err="1"/>
              <a:t>TGAIgA</a:t>
            </a:r>
            <a:r>
              <a:rPr lang="tr-TR" sz="2800" b="1" dirty="0"/>
              <a:t> nx7 ve nx10 her olgunun </a:t>
            </a:r>
            <a:r>
              <a:rPr lang="tr-TR" sz="2800" b="1" dirty="0" err="1"/>
              <a:t>bx</a:t>
            </a:r>
            <a:r>
              <a:rPr lang="tr-TR" sz="2800" b="1" dirty="0"/>
              <a:t> sonucu ÇH uyumlu</a:t>
            </a:r>
          </a:p>
          <a:p>
            <a:r>
              <a:rPr lang="tr-TR" sz="2800" b="1" dirty="0" err="1"/>
              <a:t>Biyopsisiz</a:t>
            </a:r>
            <a:r>
              <a:rPr lang="tr-TR" sz="2800" b="1" dirty="0"/>
              <a:t> tanı için NX7 </a:t>
            </a:r>
            <a:r>
              <a:rPr lang="tr-TR" sz="2800" b="1" dirty="0" err="1"/>
              <a:t>yi</a:t>
            </a:r>
            <a:r>
              <a:rPr lang="tr-TR" sz="2800" b="1" dirty="0"/>
              <a:t> sınır kabul etmek de güvenli olabilir</a:t>
            </a:r>
          </a:p>
          <a:p>
            <a:r>
              <a:rPr lang="tr-TR" sz="2800" b="1" dirty="0"/>
              <a:t>Daha düşük </a:t>
            </a:r>
            <a:r>
              <a:rPr lang="tr-TR" sz="2800" b="1" dirty="0" err="1"/>
              <a:t>titrelere</a:t>
            </a:r>
            <a:r>
              <a:rPr lang="tr-TR" sz="2800" b="1" dirty="0"/>
              <a:t> biyopsi yapmak güvenli olacaktır</a:t>
            </a:r>
          </a:p>
        </p:txBody>
      </p:sp>
    </p:spTree>
    <p:extLst>
      <p:ext uri="{BB962C8B-B14F-4D97-AF65-F5344CB8AC3E}">
        <p14:creationId xmlns:p14="http://schemas.microsoft.com/office/powerpoint/2010/main" val="3164170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b="1" dirty="0"/>
          </a:p>
          <a:p>
            <a:pPr marL="0" indent="0">
              <a:buNone/>
            </a:pPr>
            <a:r>
              <a:rPr lang="tr-TR" b="1" dirty="0"/>
              <a:t> Türkiye’de 6-17 yaş sağlıklı çocuklarda </a:t>
            </a:r>
          </a:p>
          <a:p>
            <a:pPr marL="0" indent="0">
              <a:buNone/>
            </a:pPr>
            <a:r>
              <a:rPr lang="tr-TR" b="1" dirty="0"/>
              <a:t> ÇH </a:t>
            </a:r>
            <a:r>
              <a:rPr lang="tr-TR" b="1" dirty="0" err="1"/>
              <a:t>prevelansı</a:t>
            </a:r>
            <a:r>
              <a:rPr lang="tr-TR" b="1" dirty="0"/>
              <a:t>  %1.7</a:t>
            </a:r>
          </a:p>
          <a:p>
            <a:pPr marL="0" indent="0">
              <a:buNone/>
            </a:pP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067981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tr-TR" dirty="0"/>
          </a:p>
          <a:p>
            <a:r>
              <a:rPr lang="tr-TR" sz="2800" b="1" dirty="0"/>
              <a:t>Tip 1 DM çocuklarda ÇH tanısı için </a:t>
            </a:r>
          </a:p>
          <a:p>
            <a:endParaRPr lang="tr-TR" sz="2800" b="1" dirty="0"/>
          </a:p>
          <a:p>
            <a:r>
              <a:rPr lang="tr-TR" sz="2800" b="1" dirty="0"/>
              <a:t>ESPGHAN 2020 </a:t>
            </a:r>
            <a:r>
              <a:rPr lang="tr-TR" sz="2800" b="1" dirty="0" err="1"/>
              <a:t>biyopsisiz</a:t>
            </a:r>
            <a:r>
              <a:rPr lang="tr-TR" sz="2800" b="1" dirty="0"/>
              <a:t> tanı önerileri uygulanabilir görünüyor</a:t>
            </a:r>
          </a:p>
        </p:txBody>
      </p:sp>
    </p:spTree>
    <p:extLst>
      <p:ext uri="{BB962C8B-B14F-4D97-AF65-F5344CB8AC3E}">
        <p14:creationId xmlns:p14="http://schemas.microsoft.com/office/powerpoint/2010/main" val="12031175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200" b="1" dirty="0"/>
              <a:t>BİYOPSİSİZ TANI İÇİN ÇEKİNCELER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tr-TR" sz="2800" b="1" dirty="0"/>
              <a:t>SORU; </a:t>
            </a:r>
            <a:r>
              <a:rPr lang="tr-TR" sz="2800" b="1" dirty="0" err="1"/>
              <a:t>Seroloji</a:t>
            </a:r>
            <a:r>
              <a:rPr lang="tr-TR" sz="2800" b="1" dirty="0"/>
              <a:t> dalgalanmalar gösteriyorsa </a:t>
            </a:r>
            <a:r>
              <a:rPr lang="tr-TR" sz="2800" b="1" dirty="0" err="1"/>
              <a:t>biyopsisiz</a:t>
            </a:r>
            <a:r>
              <a:rPr lang="tr-TR" sz="2800" b="1" dirty="0"/>
              <a:t> tanı koymak bir hata olabilir mi?</a:t>
            </a:r>
          </a:p>
          <a:p>
            <a:pPr>
              <a:buNone/>
            </a:pPr>
            <a:endParaRPr lang="tr-TR" sz="2800" b="1" dirty="0"/>
          </a:p>
          <a:p>
            <a:r>
              <a:rPr lang="tr-TR" sz="2800" b="1" dirty="0"/>
              <a:t>CEVAP; Bizim sonuçlarımıza benzer biçimde dalgalı </a:t>
            </a:r>
            <a:r>
              <a:rPr lang="tr-TR" sz="2800" b="1" dirty="0" err="1"/>
              <a:t>serolojinin</a:t>
            </a:r>
            <a:r>
              <a:rPr lang="tr-TR" sz="2800" b="1" dirty="0"/>
              <a:t>  düşük veya ılımlı yüksek antikor değerlerinde daha çok görülüyor olması nedeniyle çok yüksek ab düzeylerinde dalgalı seyir,kayıp beklenmiyor</a:t>
            </a:r>
          </a:p>
          <a:p>
            <a:endParaRPr lang="tr-TR" sz="2800" b="1" dirty="0"/>
          </a:p>
          <a:p>
            <a:r>
              <a:rPr lang="tr-TR" sz="2800" b="1" dirty="0"/>
              <a:t>ENDİŞE; </a:t>
            </a:r>
            <a:r>
              <a:rPr lang="tr-TR" sz="2800" b="1" dirty="0" err="1"/>
              <a:t>Biyopsisiz</a:t>
            </a:r>
            <a:r>
              <a:rPr lang="tr-TR" sz="2800" b="1" dirty="0"/>
              <a:t> tanı koyarsak diyete uyum daha kötü olur mu?</a:t>
            </a:r>
          </a:p>
        </p:txBody>
      </p:sp>
    </p:spTree>
    <p:extLst>
      <p:ext uri="{BB962C8B-B14F-4D97-AF65-F5344CB8AC3E}">
        <p14:creationId xmlns:p14="http://schemas.microsoft.com/office/powerpoint/2010/main" val="1759025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A53419-F555-4D9F-9C53-75759EEC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876F15-F994-4E40-B06D-CA8E94809F00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tr-TR" sz="2800" b="1" dirty="0"/>
              <a:t>Merkezimizde</a:t>
            </a:r>
          </a:p>
          <a:p>
            <a:r>
              <a:rPr lang="tr-TR" sz="2800" b="1" dirty="0" err="1"/>
              <a:t>Pandemi</a:t>
            </a:r>
            <a:r>
              <a:rPr lang="tr-TR" sz="2800" b="1" dirty="0"/>
              <a:t> döneminde 2 TİP 1 DM olgusuna</a:t>
            </a:r>
          </a:p>
          <a:p>
            <a:endParaRPr lang="tr-TR" sz="2800" b="1" dirty="0"/>
          </a:p>
          <a:p>
            <a:r>
              <a:rPr lang="tr-TR" sz="2800" b="1" dirty="0"/>
              <a:t>Biyopsisiz tanı kriterlerini karşıladığı için biyopsi yapmaksızın -</a:t>
            </a:r>
            <a:r>
              <a:rPr lang="tr-TR" sz="2800" b="1" dirty="0">
                <a:solidFill>
                  <a:schemeClr val="tx1"/>
                </a:solidFill>
              </a:rPr>
              <a:t>aile ile tartışılarak- </a:t>
            </a:r>
            <a:r>
              <a:rPr lang="tr-TR" sz="2800" b="1" dirty="0" err="1"/>
              <a:t>glutensiz</a:t>
            </a:r>
            <a:r>
              <a:rPr lang="tr-TR" sz="2800" b="1" dirty="0"/>
              <a:t> diyet önerisi yapıldı</a:t>
            </a:r>
          </a:p>
          <a:p>
            <a:r>
              <a:rPr lang="tr-TR" sz="2800" b="1" dirty="0"/>
              <a:t>ÇH ile uyumlu HLA grubu gösteriyorlardı</a:t>
            </a:r>
          </a:p>
          <a:p>
            <a:endParaRPr lang="tr-TR" sz="2800" b="1" dirty="0"/>
          </a:p>
          <a:p>
            <a:r>
              <a:rPr lang="tr-TR" sz="2800" b="1" dirty="0"/>
              <a:t>Bu olgular sunduğumuz verilere katılmadı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86146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1FEF18E-FD6A-450C-944B-50A4264B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2109787"/>
            <a:ext cx="68961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74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6DA57E-E12B-44CE-93C9-005982B4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FE7B55-CD73-4439-873D-209EE3165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/>
              <a:t>TGA ≥ NX5 ≤ NX10 değerler ve EMA+ </a:t>
            </a:r>
          </a:p>
          <a:p>
            <a:r>
              <a:rPr lang="tr-TR" dirty="0"/>
              <a:t>Olgular retrospektif değerlendirilmiş</a:t>
            </a:r>
          </a:p>
          <a:p>
            <a:r>
              <a:rPr lang="tr-TR" dirty="0"/>
              <a:t>Hepsi biyopsi </a:t>
            </a:r>
            <a:r>
              <a:rPr lang="tr-TR" dirty="0" err="1"/>
              <a:t>kanıtllı</a:t>
            </a:r>
            <a:r>
              <a:rPr lang="tr-TR" dirty="0"/>
              <a:t> ÇH</a:t>
            </a:r>
          </a:p>
          <a:p>
            <a:r>
              <a:rPr lang="tr-TR" dirty="0"/>
              <a:t>PPV %93</a:t>
            </a:r>
          </a:p>
          <a:p>
            <a:r>
              <a:rPr lang="tr-TR" dirty="0"/>
              <a:t>1 yıllık diyet sonunda </a:t>
            </a:r>
            <a:r>
              <a:rPr lang="tr-TR" dirty="0" err="1"/>
              <a:t>seroloji</a:t>
            </a:r>
            <a:r>
              <a:rPr lang="tr-TR" dirty="0"/>
              <a:t> - ve semptom yok</a:t>
            </a:r>
          </a:p>
          <a:p>
            <a:r>
              <a:rPr lang="tr-TR" dirty="0" err="1"/>
              <a:t>Pandemi</a:t>
            </a:r>
            <a:r>
              <a:rPr lang="tr-TR" dirty="0"/>
              <a:t> döneminde endoskopik işlem riskinde artış nedeni ile bu TGA değerlerinin de </a:t>
            </a:r>
            <a:r>
              <a:rPr lang="tr-TR" dirty="0" err="1"/>
              <a:t>biyopsisiz</a:t>
            </a:r>
            <a:r>
              <a:rPr lang="tr-TR" dirty="0"/>
              <a:t> tanı için kabul edilebileceği öngörülmüş</a:t>
            </a:r>
          </a:p>
        </p:txBody>
      </p:sp>
    </p:spTree>
    <p:extLst>
      <p:ext uri="{BB962C8B-B14F-4D97-AF65-F5344CB8AC3E}">
        <p14:creationId xmlns:p14="http://schemas.microsoft.com/office/powerpoint/2010/main" val="2210247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27BAB2-895C-4F91-85D8-4E527B0D087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r-TR" dirty="0"/>
              <a:t>LİTERATÜR VE MERKEZİMİZ VERİLERİNDEN  ÇIKARIMLAR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881360-3D66-4270-BADB-933D7CED625B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r-TR" sz="2800" b="1" dirty="0"/>
              <a:t>Tip DM olgularının ÇH açısından </a:t>
            </a:r>
            <a:r>
              <a:rPr lang="tr-TR" sz="2800" b="1" dirty="0" err="1"/>
              <a:t>serolojik</a:t>
            </a:r>
            <a:r>
              <a:rPr lang="tr-TR" sz="2800" b="1" dirty="0"/>
              <a:t> takibi standardize edilmeli</a:t>
            </a:r>
          </a:p>
          <a:p>
            <a:r>
              <a:rPr lang="tr-TR" sz="2800" b="1" dirty="0"/>
              <a:t>5 yıldan sonraki takip verilerine gereksinim var</a:t>
            </a:r>
          </a:p>
          <a:p>
            <a:r>
              <a:rPr lang="tr-TR" sz="2800" b="1" dirty="0" err="1"/>
              <a:t>TGAIgA</a:t>
            </a:r>
            <a:r>
              <a:rPr lang="tr-TR" sz="2800" b="1" dirty="0"/>
              <a:t> değeri ≤ NX3 olan olgularda dalgalı seyir daha fazla ve </a:t>
            </a:r>
            <a:r>
              <a:rPr lang="tr-TR" sz="2800" b="1" dirty="0" err="1"/>
              <a:t>spontan</a:t>
            </a:r>
            <a:r>
              <a:rPr lang="tr-TR" sz="2800" b="1" dirty="0"/>
              <a:t> kayıp oranı çok yüksek.</a:t>
            </a:r>
          </a:p>
          <a:p>
            <a:r>
              <a:rPr lang="tr-TR" sz="2800" b="1" dirty="0"/>
              <a:t>Bu olgular biyopsi yapılmaksızın </a:t>
            </a:r>
            <a:r>
              <a:rPr lang="tr-TR" sz="2800" b="1" dirty="0" err="1"/>
              <a:t>serolojik</a:t>
            </a:r>
            <a:r>
              <a:rPr lang="tr-TR" sz="2800" b="1" dirty="0"/>
              <a:t> takibe alınmalı</a:t>
            </a:r>
          </a:p>
          <a:p>
            <a:r>
              <a:rPr lang="tr-TR" sz="2800" b="1" dirty="0"/>
              <a:t>TGA </a:t>
            </a:r>
            <a:r>
              <a:rPr lang="tr-TR" sz="2800" b="1" dirty="0" err="1"/>
              <a:t>IgA</a:t>
            </a:r>
            <a:r>
              <a:rPr lang="tr-TR" sz="2800" b="1" dirty="0"/>
              <a:t>≥ Nx10 olgularda biyopsisiz tanı yaklaşımı uygulanabilir- EMA önemli</a:t>
            </a:r>
          </a:p>
          <a:p>
            <a:pPr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9764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r-TR" sz="4400" b="1" dirty="0"/>
              <a:t>&gt;NX3 ve &lt;Nx10 değerlere ne yapalım?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tr-TR" b="1" dirty="0"/>
              <a:t>SEÇENEKLER</a:t>
            </a:r>
          </a:p>
          <a:p>
            <a:pPr marL="0" indent="0">
              <a:buNone/>
            </a:pPr>
            <a:endParaRPr lang="tr-TR" sz="2800" b="1" dirty="0"/>
          </a:p>
          <a:p>
            <a:pPr marL="0" indent="0">
              <a:buNone/>
            </a:pPr>
            <a:r>
              <a:rPr lang="tr-TR" sz="2800" b="1" dirty="0"/>
              <a:t>1-TGAIgA değeri &gt;NX3 ve &lt;Nx10 arasında olan değerler için tanı atlamamak adına  biyopsi yapmak? </a:t>
            </a:r>
          </a:p>
          <a:p>
            <a:endParaRPr lang="tr-TR" sz="2800" b="1" dirty="0"/>
          </a:p>
          <a:p>
            <a:pPr marL="0" indent="0">
              <a:buNone/>
            </a:pPr>
            <a:r>
              <a:rPr lang="tr-TR" sz="2800" b="1" dirty="0"/>
              <a:t>2- İzlem testlerine EMA ekleyip</a:t>
            </a:r>
          </a:p>
          <a:p>
            <a:r>
              <a:rPr lang="tr-TR" sz="2800" b="1" dirty="0"/>
              <a:t>EMA +  olgulara </a:t>
            </a:r>
            <a:r>
              <a:rPr lang="tr-TR" sz="2800" b="1" dirty="0" err="1"/>
              <a:t>intestinal</a:t>
            </a:r>
            <a:r>
              <a:rPr lang="tr-TR" sz="2800" b="1" dirty="0"/>
              <a:t> </a:t>
            </a:r>
            <a:r>
              <a:rPr lang="tr-TR" sz="2800" b="1" dirty="0" err="1"/>
              <a:t>bx</a:t>
            </a:r>
            <a:r>
              <a:rPr lang="tr-TR" sz="2800" b="1" dirty="0"/>
              <a:t> önerilmesi</a:t>
            </a:r>
          </a:p>
          <a:p>
            <a:r>
              <a:rPr lang="tr-TR" sz="2800" b="1" dirty="0"/>
              <a:t>EMA – olguların takibi</a:t>
            </a:r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8017624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Resim 1" descr="metin, kişi, grup, poz içeren bir resim&#10;&#10;Açıklama otomatik olarak oluşturuldu">
            <a:extLst>
              <a:ext uri="{FF2B5EF4-FFF2-40B4-BE49-F238E27FC236}">
                <a16:creationId xmlns:a16="http://schemas.microsoft.com/office/drawing/2014/main" id="{8BBF9F50-EF8F-4BD3-9CA2-AC423725C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6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68136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2B9D83C-D987-4440-B481-6D180D78E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1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/>
              <a:t>ÇH ve Tip1 DM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C:\Users\Aile\AppData\Roaming\PixelMetrics\CaptureWiz\LastCaptures\2020-12-10_19-09-50-5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25197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ile\AppData\Roaming\PixelMetrics\CaptureWiz\LastCaptures\2020-12-10_19-37-33-1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416824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1733</Words>
  <Application>Microsoft Office PowerPoint</Application>
  <PresentationFormat>Ekran Gösterisi (4:3)</PresentationFormat>
  <Paragraphs>382</Paragraphs>
  <Slides>68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3" baseType="lpstr">
      <vt:lpstr>Arial</vt:lpstr>
      <vt:lpstr>Calibri</vt:lpstr>
      <vt:lpstr>Helvetica</vt:lpstr>
      <vt:lpstr>Times</vt:lpstr>
      <vt:lpstr>Office Theme</vt:lpstr>
      <vt:lpstr>Tip 1 DM/ÇÖLYAK HASTALIĞI</vt:lpstr>
      <vt:lpstr>NET BİLGİLERİMİZ NELER?</vt:lpstr>
      <vt:lpstr>PowerPoint Sunusu</vt:lpstr>
      <vt:lpstr>PowerPoint Sunusu</vt:lpstr>
      <vt:lpstr>PowerPoint Sunusu</vt:lpstr>
      <vt:lpstr>PowerPoint Sunusu</vt:lpstr>
      <vt:lpstr>ÇH ve Tip1 DM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ÇALIŞMALARIN DİKKAT ÇEKİCİ SONUÇLARI</vt:lpstr>
      <vt:lpstr>PowerPoint Sunusu</vt:lpstr>
      <vt:lpstr>PowerPoint Sunusu</vt:lpstr>
      <vt:lpstr>GAZİ ÜNİVERSİTESİ</vt:lpstr>
      <vt:lpstr>GÜTF </vt:lpstr>
      <vt:lpstr>PowerPoint Sunusu</vt:lpstr>
      <vt:lpstr>PowerPoint Sunusu</vt:lpstr>
      <vt:lpstr>PowerPoint Sunusu</vt:lpstr>
      <vt:lpstr>PowerPoint Sunusu</vt:lpstr>
      <vt:lpstr>GÜTF </vt:lpstr>
      <vt:lpstr>GÜTF</vt:lpstr>
      <vt:lpstr>GÜTF </vt:lpstr>
      <vt:lpstr>GÜTF</vt:lpstr>
      <vt:lpstr>GÜTF</vt:lpstr>
      <vt:lpstr>TOPLANTININ GÜNDEME TAŞIDIĞI SORULAR VE YANIT ÇABALARIMIZ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LİERATÜR ÇIKARIMLARI</vt:lpstr>
      <vt:lpstr>LİTERATÜR ÇIKARIMLARI</vt:lpstr>
      <vt:lpstr>GÜTF </vt:lpstr>
      <vt:lpstr>PowerPoint Sunusu</vt:lpstr>
      <vt:lpstr>GÜTF- dalgalı seyir gösteren olgular</vt:lpstr>
      <vt:lpstr>Ne zaman biyopsi?</vt:lpstr>
      <vt:lpstr>PowerPoint Sunusu</vt:lpstr>
      <vt:lpstr>PowerPoint Sunusu</vt:lpstr>
      <vt:lpstr>PowerPoint Sunusu</vt:lpstr>
      <vt:lpstr>GÜTF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BİYOPSİSİZ TANI İÇİN ÇEKİNCELER</vt:lpstr>
      <vt:lpstr>PowerPoint Sunusu</vt:lpstr>
      <vt:lpstr>PowerPoint Sunusu</vt:lpstr>
      <vt:lpstr>PowerPoint Sunusu</vt:lpstr>
      <vt:lpstr>LİTERATÜR VE MERKEZİMİZ VERİLERİNDEN  ÇIKARIMLAR</vt:lpstr>
      <vt:lpstr>&gt;NX3 ve &lt;Nx10 değerlere ne yapalım?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 1 DM/ÇÖLYAK HASTALIĞI</dc:title>
  <dc:creator>Aile</dc:creator>
  <cp:lastModifiedBy>Aydın Dalgıç</cp:lastModifiedBy>
  <cp:revision>167</cp:revision>
  <dcterms:created xsi:type="dcterms:W3CDTF">2020-11-09T11:42:37Z</dcterms:created>
  <dcterms:modified xsi:type="dcterms:W3CDTF">2020-12-18T18:51:57Z</dcterms:modified>
</cp:coreProperties>
</file>