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69" r:id="rId2"/>
    <p:sldId id="257" r:id="rId3"/>
    <p:sldId id="258" r:id="rId4"/>
    <p:sldId id="259" r:id="rId5"/>
    <p:sldId id="265" r:id="rId6"/>
    <p:sldId id="270" r:id="rId7"/>
    <p:sldId id="271" r:id="rId8"/>
    <p:sldId id="272" r:id="rId9"/>
    <p:sldId id="273" r:id="rId10"/>
    <p:sldId id="296" r:id="rId11"/>
    <p:sldId id="260" r:id="rId12"/>
    <p:sldId id="297" r:id="rId13"/>
    <p:sldId id="298" r:id="rId14"/>
    <p:sldId id="299" r:id="rId15"/>
    <p:sldId id="301" r:id="rId16"/>
    <p:sldId id="300" r:id="rId17"/>
    <p:sldId id="302" r:id="rId18"/>
    <p:sldId id="281" r:id="rId19"/>
    <p:sldId id="280" r:id="rId20"/>
    <p:sldId id="282" r:id="rId21"/>
    <p:sldId id="286" r:id="rId22"/>
    <p:sldId id="287" r:id="rId23"/>
    <p:sldId id="292" r:id="rId24"/>
    <p:sldId id="288" r:id="rId25"/>
    <p:sldId id="289" r:id="rId26"/>
    <p:sldId id="295" r:id="rId27"/>
    <p:sldId id="290" r:id="rId28"/>
    <p:sldId id="279" r:id="rId29"/>
    <p:sldId id="278" r:id="rId30"/>
    <p:sldId id="293" r:id="rId31"/>
    <p:sldId id="303" r:id="rId3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452" autoAdjust="0"/>
  </p:normalViewPr>
  <p:slideViewPr>
    <p:cSldViewPr>
      <p:cViewPr>
        <p:scale>
          <a:sx n="60" d="100"/>
          <a:sy n="60" d="100"/>
        </p:scale>
        <p:origin x="-1656"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30369B8-F42A-488D-A762-D331057DF779}"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tr-TR"/>
        </a:p>
      </dgm:t>
    </dgm:pt>
    <dgm:pt modelId="{01AC81E4-2241-4199-9033-282743021BC1}">
      <dgm:prSet phldrT="[Metin]" custT="1"/>
      <dgm:spPr/>
      <dgm:t>
        <a:bodyPr/>
        <a:lstStyle/>
        <a:p>
          <a:pPr marL="0" marR="0" indent="0" algn="just" defTabSz="914400" eaLnBrk="1" fontAlgn="auto" latinLnBrk="0" hangingPunct="1">
            <a:lnSpc>
              <a:spcPct val="100000"/>
            </a:lnSpc>
            <a:spcBef>
              <a:spcPts val="0"/>
            </a:spcBef>
            <a:spcAft>
              <a:spcPts val="0"/>
            </a:spcAft>
            <a:buClrTx/>
            <a:buSzTx/>
            <a:buFontTx/>
            <a:buNone/>
            <a:tabLst/>
            <a:defRPr/>
          </a:pPr>
          <a:r>
            <a:rPr lang="tr-TR" sz="2400" dirty="0" smtClean="0"/>
            <a:t>Buğday, </a:t>
          </a:r>
          <a:r>
            <a:rPr lang="tr-TR" sz="2400" dirty="0" err="1" smtClean="0"/>
            <a:t>oligofruktoz</a:t>
          </a:r>
          <a:r>
            <a:rPr lang="tr-TR" sz="2400" dirty="0" smtClean="0"/>
            <a:t> ve </a:t>
          </a:r>
          <a:r>
            <a:rPr lang="tr-TR" sz="2400" dirty="0" err="1" smtClean="0"/>
            <a:t>inülin</a:t>
          </a:r>
          <a:r>
            <a:rPr lang="tr-TR" sz="2400" dirty="0" smtClean="0"/>
            <a:t> gibi </a:t>
          </a:r>
          <a:r>
            <a:rPr lang="tr-TR" sz="2400" dirty="0" err="1" smtClean="0"/>
            <a:t>fruktan</a:t>
          </a:r>
          <a:r>
            <a:rPr lang="tr-TR" sz="2400" dirty="0" smtClean="0"/>
            <a:t> tipi dirençli nişastaların en önemli kaynağıdır.</a:t>
          </a:r>
        </a:p>
        <a:p>
          <a:pPr defTabSz="1377950">
            <a:lnSpc>
              <a:spcPct val="90000"/>
            </a:lnSpc>
            <a:spcBef>
              <a:spcPct val="0"/>
            </a:spcBef>
            <a:spcAft>
              <a:spcPct val="35000"/>
            </a:spcAft>
          </a:pPr>
          <a:endParaRPr lang="tr-TR" sz="2400" dirty="0"/>
        </a:p>
      </dgm:t>
    </dgm:pt>
    <dgm:pt modelId="{A76F8EE9-07F8-4B5B-A5F3-37A8FA544085}" type="parTrans" cxnId="{E5A4D0D9-8D93-4F1F-8B2D-79E60BF0B453}">
      <dgm:prSet/>
      <dgm:spPr/>
      <dgm:t>
        <a:bodyPr/>
        <a:lstStyle/>
        <a:p>
          <a:endParaRPr lang="tr-TR" sz="2400"/>
        </a:p>
      </dgm:t>
    </dgm:pt>
    <dgm:pt modelId="{5FF93803-0436-424F-B347-0111322D12B4}" type="sibTrans" cxnId="{E5A4D0D9-8D93-4F1F-8B2D-79E60BF0B453}">
      <dgm:prSet/>
      <dgm:spPr/>
      <dgm:t>
        <a:bodyPr/>
        <a:lstStyle/>
        <a:p>
          <a:endParaRPr lang="tr-TR" sz="2400"/>
        </a:p>
      </dgm:t>
    </dgm:pt>
    <dgm:pt modelId="{018EE1D9-3DDE-4B1F-9C4C-72BFA8701EBA}">
      <dgm:prSet phldrT="[Metin]" custT="1"/>
      <dgm:spPr/>
      <dgm:t>
        <a:bodyPr/>
        <a:lstStyle/>
        <a:p>
          <a:pPr marL="0" marR="0" indent="0" algn="just" defTabSz="914400" eaLnBrk="1" fontAlgn="auto" latinLnBrk="0" hangingPunct="1">
            <a:lnSpc>
              <a:spcPct val="100000"/>
            </a:lnSpc>
            <a:spcBef>
              <a:spcPts val="0"/>
            </a:spcBef>
            <a:spcAft>
              <a:spcPts val="0"/>
            </a:spcAft>
            <a:buClrTx/>
            <a:buSzTx/>
            <a:buFontTx/>
            <a:buNone/>
            <a:tabLst/>
            <a:defRPr/>
          </a:pPr>
          <a:endParaRPr lang="tr-TR" sz="2300" dirty="0" smtClean="0"/>
        </a:p>
        <a:p>
          <a:pPr marL="0" marR="0" indent="0" algn="just" defTabSz="914400" eaLnBrk="1" fontAlgn="auto" latinLnBrk="0" hangingPunct="1">
            <a:lnSpc>
              <a:spcPct val="100000"/>
            </a:lnSpc>
            <a:spcBef>
              <a:spcPts val="0"/>
            </a:spcBef>
            <a:spcAft>
              <a:spcPts val="0"/>
            </a:spcAft>
            <a:buClrTx/>
            <a:buSzTx/>
            <a:buFontTx/>
            <a:buNone/>
            <a:tabLst/>
            <a:defRPr/>
          </a:pPr>
          <a:r>
            <a:rPr lang="tr-TR" sz="2300" dirty="0" smtClean="0"/>
            <a:t>Bu besin bileşenleri, sağlıklı bağırsak bakterilerinin sayısını artıran ve bazı kanser türlerinin, </a:t>
          </a:r>
          <a:r>
            <a:rPr lang="tr-TR" sz="2300" dirty="0" err="1" smtClean="0"/>
            <a:t>inflamasyon</a:t>
          </a:r>
          <a:r>
            <a:rPr lang="tr-TR" sz="2300" dirty="0" smtClean="0"/>
            <a:t> ve KVH riskini azaltabilen </a:t>
          </a:r>
          <a:r>
            <a:rPr lang="tr-TR" sz="2300" dirty="0" err="1" smtClean="0"/>
            <a:t>prebiyotik</a:t>
          </a:r>
          <a:r>
            <a:rPr lang="tr-TR" sz="2300" dirty="0" smtClean="0"/>
            <a:t> etkiye sahiptirler.</a:t>
          </a:r>
        </a:p>
        <a:p>
          <a:pPr defTabSz="1377950">
            <a:lnSpc>
              <a:spcPct val="90000"/>
            </a:lnSpc>
            <a:spcBef>
              <a:spcPct val="0"/>
            </a:spcBef>
            <a:spcAft>
              <a:spcPct val="35000"/>
            </a:spcAft>
          </a:pPr>
          <a:endParaRPr lang="tr-TR" sz="2300" dirty="0"/>
        </a:p>
      </dgm:t>
    </dgm:pt>
    <dgm:pt modelId="{E7FF9778-942E-4594-B334-2D0ED81C24CF}" type="parTrans" cxnId="{5472C4D4-C2AE-4D70-960D-C746074EBB36}">
      <dgm:prSet/>
      <dgm:spPr/>
      <dgm:t>
        <a:bodyPr/>
        <a:lstStyle/>
        <a:p>
          <a:endParaRPr lang="tr-TR" sz="2400"/>
        </a:p>
      </dgm:t>
    </dgm:pt>
    <dgm:pt modelId="{4DE4318C-5E54-433D-8FA4-BCFB3EFD3700}" type="sibTrans" cxnId="{5472C4D4-C2AE-4D70-960D-C746074EBB36}">
      <dgm:prSet/>
      <dgm:spPr/>
      <dgm:t>
        <a:bodyPr/>
        <a:lstStyle/>
        <a:p>
          <a:endParaRPr lang="tr-TR" sz="2400"/>
        </a:p>
      </dgm:t>
    </dgm:pt>
    <dgm:pt modelId="{B7675D33-1869-4382-837D-571285C0DABC}">
      <dgm:prSet phldrT="[Metin]" custT="1"/>
      <dgm:spPr/>
      <dgm:t>
        <a:bodyPr/>
        <a:lstStyle/>
        <a:p>
          <a:pPr marL="0" marR="0" indent="0" algn="just" defTabSz="914400" eaLnBrk="1" fontAlgn="auto" latinLnBrk="0" hangingPunct="1">
            <a:lnSpc>
              <a:spcPct val="100000"/>
            </a:lnSpc>
            <a:spcBef>
              <a:spcPts val="0"/>
            </a:spcBef>
            <a:spcAft>
              <a:spcPts val="0"/>
            </a:spcAft>
            <a:buClrTx/>
            <a:buSzTx/>
            <a:buFontTx/>
            <a:buNone/>
            <a:tabLst/>
            <a:defRPr/>
          </a:pPr>
          <a:endParaRPr lang="tr-TR" sz="2400" dirty="0" smtClean="0"/>
        </a:p>
        <a:p>
          <a:pPr marL="0" marR="0" indent="0" algn="just" defTabSz="914400" eaLnBrk="1" fontAlgn="auto" latinLnBrk="0" hangingPunct="1">
            <a:lnSpc>
              <a:spcPct val="100000"/>
            </a:lnSpc>
            <a:spcBef>
              <a:spcPts val="0"/>
            </a:spcBef>
            <a:spcAft>
              <a:spcPts val="0"/>
            </a:spcAft>
            <a:buClrTx/>
            <a:buSzTx/>
            <a:buFontTx/>
            <a:buNone/>
            <a:tabLst/>
            <a:defRPr/>
          </a:pPr>
          <a:r>
            <a:rPr lang="tr-TR" sz="2400" dirty="0" smtClean="0"/>
            <a:t>Tıbbi bir neden olmaksızın buğdayın diyetten çıkarılması </a:t>
          </a:r>
          <a:r>
            <a:rPr lang="tr-TR" sz="2400" dirty="0" err="1" smtClean="0"/>
            <a:t>mikrobiyotaya</a:t>
          </a:r>
          <a:r>
            <a:rPr lang="tr-TR" sz="2400" dirty="0" smtClean="0"/>
            <a:t> etki ederek istenmeyen sonuçlara neden olabilir.</a:t>
          </a:r>
        </a:p>
        <a:p>
          <a:pPr defTabSz="1377950">
            <a:lnSpc>
              <a:spcPct val="90000"/>
            </a:lnSpc>
            <a:spcBef>
              <a:spcPct val="0"/>
            </a:spcBef>
            <a:spcAft>
              <a:spcPct val="35000"/>
            </a:spcAft>
          </a:pPr>
          <a:endParaRPr lang="tr-TR" sz="2400" dirty="0"/>
        </a:p>
      </dgm:t>
    </dgm:pt>
    <dgm:pt modelId="{A3DDBA75-E301-4BD3-B204-7E7DC4E5CB7C}" type="parTrans" cxnId="{223D2154-6EDC-430D-93CF-EFE599D26A73}">
      <dgm:prSet/>
      <dgm:spPr/>
      <dgm:t>
        <a:bodyPr/>
        <a:lstStyle/>
        <a:p>
          <a:endParaRPr lang="tr-TR" sz="2400"/>
        </a:p>
      </dgm:t>
    </dgm:pt>
    <dgm:pt modelId="{EAC9BC36-EF54-4EFC-83DE-0E65002EDB25}" type="sibTrans" cxnId="{223D2154-6EDC-430D-93CF-EFE599D26A73}">
      <dgm:prSet/>
      <dgm:spPr/>
      <dgm:t>
        <a:bodyPr/>
        <a:lstStyle/>
        <a:p>
          <a:endParaRPr lang="tr-TR" sz="2400"/>
        </a:p>
      </dgm:t>
    </dgm:pt>
    <dgm:pt modelId="{A9E5C1B9-DC1F-4E0A-BA0F-7017F92CA686}" type="pres">
      <dgm:prSet presAssocID="{730369B8-F42A-488D-A762-D331057DF779}" presName="linear" presStyleCnt="0">
        <dgm:presLayoutVars>
          <dgm:dir/>
          <dgm:animLvl val="lvl"/>
          <dgm:resizeHandles val="exact"/>
        </dgm:presLayoutVars>
      </dgm:prSet>
      <dgm:spPr/>
      <dgm:t>
        <a:bodyPr/>
        <a:lstStyle/>
        <a:p>
          <a:endParaRPr lang="tr-TR"/>
        </a:p>
      </dgm:t>
    </dgm:pt>
    <dgm:pt modelId="{177E4DB6-6A67-4D5D-B616-B58A48CF558A}" type="pres">
      <dgm:prSet presAssocID="{01AC81E4-2241-4199-9033-282743021BC1}" presName="parentLin" presStyleCnt="0"/>
      <dgm:spPr/>
    </dgm:pt>
    <dgm:pt modelId="{0B36B76D-FD4F-4826-9A05-7A5A0B6A0E5B}" type="pres">
      <dgm:prSet presAssocID="{01AC81E4-2241-4199-9033-282743021BC1}" presName="parentLeftMargin" presStyleLbl="node1" presStyleIdx="0" presStyleCnt="3"/>
      <dgm:spPr/>
      <dgm:t>
        <a:bodyPr/>
        <a:lstStyle/>
        <a:p>
          <a:endParaRPr lang="tr-TR"/>
        </a:p>
      </dgm:t>
    </dgm:pt>
    <dgm:pt modelId="{3352C173-96D0-4068-8AFE-428991F9F6DF}" type="pres">
      <dgm:prSet presAssocID="{01AC81E4-2241-4199-9033-282743021BC1}" presName="parentText" presStyleLbl="node1" presStyleIdx="0" presStyleCnt="3" custScaleX="142857">
        <dgm:presLayoutVars>
          <dgm:chMax val="0"/>
          <dgm:bulletEnabled val="1"/>
        </dgm:presLayoutVars>
      </dgm:prSet>
      <dgm:spPr/>
      <dgm:t>
        <a:bodyPr/>
        <a:lstStyle/>
        <a:p>
          <a:endParaRPr lang="tr-TR"/>
        </a:p>
      </dgm:t>
    </dgm:pt>
    <dgm:pt modelId="{990F9830-8FC9-4499-8618-ADC709AD5477}" type="pres">
      <dgm:prSet presAssocID="{01AC81E4-2241-4199-9033-282743021BC1}" presName="negativeSpace" presStyleCnt="0"/>
      <dgm:spPr/>
    </dgm:pt>
    <dgm:pt modelId="{C424245B-D4A9-4F7A-B051-8CB73303FCBC}" type="pres">
      <dgm:prSet presAssocID="{01AC81E4-2241-4199-9033-282743021BC1}" presName="childText" presStyleLbl="conFgAcc1" presStyleIdx="0" presStyleCnt="3">
        <dgm:presLayoutVars>
          <dgm:bulletEnabled val="1"/>
        </dgm:presLayoutVars>
      </dgm:prSet>
      <dgm:spPr/>
    </dgm:pt>
    <dgm:pt modelId="{A2264E16-8B46-4EB2-89E7-DF567AD7F122}" type="pres">
      <dgm:prSet presAssocID="{5FF93803-0436-424F-B347-0111322D12B4}" presName="spaceBetweenRectangles" presStyleCnt="0"/>
      <dgm:spPr/>
    </dgm:pt>
    <dgm:pt modelId="{6CF4013E-0A2C-4975-8D2E-5E5051714CBB}" type="pres">
      <dgm:prSet presAssocID="{018EE1D9-3DDE-4B1F-9C4C-72BFA8701EBA}" presName="parentLin" presStyleCnt="0"/>
      <dgm:spPr/>
    </dgm:pt>
    <dgm:pt modelId="{2C76756A-0003-443F-ABA0-B22700B4B203}" type="pres">
      <dgm:prSet presAssocID="{018EE1D9-3DDE-4B1F-9C4C-72BFA8701EBA}" presName="parentLeftMargin" presStyleLbl="node1" presStyleIdx="0" presStyleCnt="3"/>
      <dgm:spPr/>
      <dgm:t>
        <a:bodyPr/>
        <a:lstStyle/>
        <a:p>
          <a:endParaRPr lang="tr-TR"/>
        </a:p>
      </dgm:t>
    </dgm:pt>
    <dgm:pt modelId="{3856153E-6652-4E19-B30E-89053B6D93B2}" type="pres">
      <dgm:prSet presAssocID="{018EE1D9-3DDE-4B1F-9C4C-72BFA8701EBA}" presName="parentText" presStyleLbl="node1" presStyleIdx="1" presStyleCnt="3" custScaleX="141497" custLinFactNeighborX="11498" custLinFactNeighborY="2609">
        <dgm:presLayoutVars>
          <dgm:chMax val="0"/>
          <dgm:bulletEnabled val="1"/>
        </dgm:presLayoutVars>
      </dgm:prSet>
      <dgm:spPr/>
      <dgm:t>
        <a:bodyPr/>
        <a:lstStyle/>
        <a:p>
          <a:endParaRPr lang="tr-TR"/>
        </a:p>
      </dgm:t>
    </dgm:pt>
    <dgm:pt modelId="{C1049F8E-2881-4669-B262-3540909B23A6}" type="pres">
      <dgm:prSet presAssocID="{018EE1D9-3DDE-4B1F-9C4C-72BFA8701EBA}" presName="negativeSpace" presStyleCnt="0"/>
      <dgm:spPr/>
    </dgm:pt>
    <dgm:pt modelId="{83CA758A-C94F-401A-BB51-2F8B3B37BAA0}" type="pres">
      <dgm:prSet presAssocID="{018EE1D9-3DDE-4B1F-9C4C-72BFA8701EBA}" presName="childText" presStyleLbl="conFgAcc1" presStyleIdx="1" presStyleCnt="3">
        <dgm:presLayoutVars>
          <dgm:bulletEnabled val="1"/>
        </dgm:presLayoutVars>
      </dgm:prSet>
      <dgm:spPr/>
    </dgm:pt>
    <dgm:pt modelId="{DFBB4487-EFF5-4D62-9FCF-94BB0465DEAD}" type="pres">
      <dgm:prSet presAssocID="{4DE4318C-5E54-433D-8FA4-BCFB3EFD3700}" presName="spaceBetweenRectangles" presStyleCnt="0"/>
      <dgm:spPr/>
    </dgm:pt>
    <dgm:pt modelId="{93FBEE5F-AD29-466D-918F-69F42DEB6D49}" type="pres">
      <dgm:prSet presAssocID="{B7675D33-1869-4382-837D-571285C0DABC}" presName="parentLin" presStyleCnt="0"/>
      <dgm:spPr/>
    </dgm:pt>
    <dgm:pt modelId="{234540B3-B373-4415-BBDC-186E825244A5}" type="pres">
      <dgm:prSet presAssocID="{B7675D33-1869-4382-837D-571285C0DABC}" presName="parentLeftMargin" presStyleLbl="node1" presStyleIdx="1" presStyleCnt="3"/>
      <dgm:spPr/>
      <dgm:t>
        <a:bodyPr/>
        <a:lstStyle/>
        <a:p>
          <a:endParaRPr lang="tr-TR"/>
        </a:p>
      </dgm:t>
    </dgm:pt>
    <dgm:pt modelId="{CBFBC851-1402-40CD-9C0B-626301398B63}" type="pres">
      <dgm:prSet presAssocID="{B7675D33-1869-4382-837D-571285C0DABC}" presName="parentText" presStyleLbl="node1" presStyleIdx="2" presStyleCnt="3" custScaleX="142857">
        <dgm:presLayoutVars>
          <dgm:chMax val="0"/>
          <dgm:bulletEnabled val="1"/>
        </dgm:presLayoutVars>
      </dgm:prSet>
      <dgm:spPr/>
      <dgm:t>
        <a:bodyPr/>
        <a:lstStyle/>
        <a:p>
          <a:endParaRPr lang="tr-TR"/>
        </a:p>
      </dgm:t>
    </dgm:pt>
    <dgm:pt modelId="{2589E8D1-D6B5-4834-9A41-923EA483AC14}" type="pres">
      <dgm:prSet presAssocID="{B7675D33-1869-4382-837D-571285C0DABC}" presName="negativeSpace" presStyleCnt="0"/>
      <dgm:spPr/>
    </dgm:pt>
    <dgm:pt modelId="{5F3B55BE-5714-47B7-AEEF-729C36A01527}" type="pres">
      <dgm:prSet presAssocID="{B7675D33-1869-4382-837D-571285C0DABC}" presName="childText" presStyleLbl="conFgAcc1" presStyleIdx="2" presStyleCnt="3">
        <dgm:presLayoutVars>
          <dgm:bulletEnabled val="1"/>
        </dgm:presLayoutVars>
      </dgm:prSet>
      <dgm:spPr/>
    </dgm:pt>
  </dgm:ptLst>
  <dgm:cxnLst>
    <dgm:cxn modelId="{880A0774-CAF9-4EAB-A559-00670E99BCDE}" type="presOf" srcId="{B7675D33-1869-4382-837D-571285C0DABC}" destId="{234540B3-B373-4415-BBDC-186E825244A5}" srcOrd="0" destOrd="0" presId="urn:microsoft.com/office/officeart/2005/8/layout/list1"/>
    <dgm:cxn modelId="{E5A4D0D9-8D93-4F1F-8B2D-79E60BF0B453}" srcId="{730369B8-F42A-488D-A762-D331057DF779}" destId="{01AC81E4-2241-4199-9033-282743021BC1}" srcOrd="0" destOrd="0" parTransId="{A76F8EE9-07F8-4B5B-A5F3-37A8FA544085}" sibTransId="{5FF93803-0436-424F-B347-0111322D12B4}"/>
    <dgm:cxn modelId="{F6B389C3-DAF7-4349-B0E4-BF4E2EBE35DE}" type="presOf" srcId="{01AC81E4-2241-4199-9033-282743021BC1}" destId="{0B36B76D-FD4F-4826-9A05-7A5A0B6A0E5B}" srcOrd="0" destOrd="0" presId="urn:microsoft.com/office/officeart/2005/8/layout/list1"/>
    <dgm:cxn modelId="{ECFBEBF9-F510-4532-9FEE-DB00E67095C2}" type="presOf" srcId="{018EE1D9-3DDE-4B1F-9C4C-72BFA8701EBA}" destId="{2C76756A-0003-443F-ABA0-B22700B4B203}" srcOrd="0" destOrd="0" presId="urn:microsoft.com/office/officeart/2005/8/layout/list1"/>
    <dgm:cxn modelId="{5DFAD8EB-4DB8-44E8-B6E9-5DC7B517A743}" type="presOf" srcId="{018EE1D9-3DDE-4B1F-9C4C-72BFA8701EBA}" destId="{3856153E-6652-4E19-B30E-89053B6D93B2}" srcOrd="1" destOrd="0" presId="urn:microsoft.com/office/officeart/2005/8/layout/list1"/>
    <dgm:cxn modelId="{B82FEEC3-5CF6-4FDA-85ED-4597E4742AE0}" type="presOf" srcId="{B7675D33-1869-4382-837D-571285C0DABC}" destId="{CBFBC851-1402-40CD-9C0B-626301398B63}" srcOrd="1" destOrd="0" presId="urn:microsoft.com/office/officeart/2005/8/layout/list1"/>
    <dgm:cxn modelId="{0C56CAB7-D684-4123-A886-16BEF6690515}" type="presOf" srcId="{730369B8-F42A-488D-A762-D331057DF779}" destId="{A9E5C1B9-DC1F-4E0A-BA0F-7017F92CA686}" srcOrd="0" destOrd="0" presId="urn:microsoft.com/office/officeart/2005/8/layout/list1"/>
    <dgm:cxn modelId="{223D2154-6EDC-430D-93CF-EFE599D26A73}" srcId="{730369B8-F42A-488D-A762-D331057DF779}" destId="{B7675D33-1869-4382-837D-571285C0DABC}" srcOrd="2" destOrd="0" parTransId="{A3DDBA75-E301-4BD3-B204-7E7DC4E5CB7C}" sibTransId="{EAC9BC36-EF54-4EFC-83DE-0E65002EDB25}"/>
    <dgm:cxn modelId="{5472C4D4-C2AE-4D70-960D-C746074EBB36}" srcId="{730369B8-F42A-488D-A762-D331057DF779}" destId="{018EE1D9-3DDE-4B1F-9C4C-72BFA8701EBA}" srcOrd="1" destOrd="0" parTransId="{E7FF9778-942E-4594-B334-2D0ED81C24CF}" sibTransId="{4DE4318C-5E54-433D-8FA4-BCFB3EFD3700}"/>
    <dgm:cxn modelId="{0BF1A9B9-FE68-4129-8A99-8B70134BA173}" type="presOf" srcId="{01AC81E4-2241-4199-9033-282743021BC1}" destId="{3352C173-96D0-4068-8AFE-428991F9F6DF}" srcOrd="1" destOrd="0" presId="urn:microsoft.com/office/officeart/2005/8/layout/list1"/>
    <dgm:cxn modelId="{DC65B9BA-C4A3-4F62-9A85-1E67D0C89268}" type="presParOf" srcId="{A9E5C1B9-DC1F-4E0A-BA0F-7017F92CA686}" destId="{177E4DB6-6A67-4D5D-B616-B58A48CF558A}" srcOrd="0" destOrd="0" presId="urn:microsoft.com/office/officeart/2005/8/layout/list1"/>
    <dgm:cxn modelId="{43DA4805-7DDD-4DD7-8291-75DCA9ACE447}" type="presParOf" srcId="{177E4DB6-6A67-4D5D-B616-B58A48CF558A}" destId="{0B36B76D-FD4F-4826-9A05-7A5A0B6A0E5B}" srcOrd="0" destOrd="0" presId="urn:microsoft.com/office/officeart/2005/8/layout/list1"/>
    <dgm:cxn modelId="{C1BCA72F-A5C6-4893-A415-8ABCF0C459D8}" type="presParOf" srcId="{177E4DB6-6A67-4D5D-B616-B58A48CF558A}" destId="{3352C173-96D0-4068-8AFE-428991F9F6DF}" srcOrd="1" destOrd="0" presId="urn:microsoft.com/office/officeart/2005/8/layout/list1"/>
    <dgm:cxn modelId="{646AA0CC-DE4E-43F2-9B35-B90C73C063AB}" type="presParOf" srcId="{A9E5C1B9-DC1F-4E0A-BA0F-7017F92CA686}" destId="{990F9830-8FC9-4499-8618-ADC709AD5477}" srcOrd="1" destOrd="0" presId="urn:microsoft.com/office/officeart/2005/8/layout/list1"/>
    <dgm:cxn modelId="{91AB622F-23EE-4CA9-AC66-CCA647BD5886}" type="presParOf" srcId="{A9E5C1B9-DC1F-4E0A-BA0F-7017F92CA686}" destId="{C424245B-D4A9-4F7A-B051-8CB73303FCBC}" srcOrd="2" destOrd="0" presId="urn:microsoft.com/office/officeart/2005/8/layout/list1"/>
    <dgm:cxn modelId="{6145DEDE-66E7-470C-9B01-4D27D0FFCC12}" type="presParOf" srcId="{A9E5C1B9-DC1F-4E0A-BA0F-7017F92CA686}" destId="{A2264E16-8B46-4EB2-89E7-DF567AD7F122}" srcOrd="3" destOrd="0" presId="urn:microsoft.com/office/officeart/2005/8/layout/list1"/>
    <dgm:cxn modelId="{4AD92717-2AA2-4633-8206-5315EB3266F3}" type="presParOf" srcId="{A9E5C1B9-DC1F-4E0A-BA0F-7017F92CA686}" destId="{6CF4013E-0A2C-4975-8D2E-5E5051714CBB}" srcOrd="4" destOrd="0" presId="urn:microsoft.com/office/officeart/2005/8/layout/list1"/>
    <dgm:cxn modelId="{CAC7A38D-86A8-4C43-A1F7-19B0F5EA47AA}" type="presParOf" srcId="{6CF4013E-0A2C-4975-8D2E-5E5051714CBB}" destId="{2C76756A-0003-443F-ABA0-B22700B4B203}" srcOrd="0" destOrd="0" presId="urn:microsoft.com/office/officeart/2005/8/layout/list1"/>
    <dgm:cxn modelId="{ADA2E17A-B947-4D4B-917D-B58E80D10E8A}" type="presParOf" srcId="{6CF4013E-0A2C-4975-8D2E-5E5051714CBB}" destId="{3856153E-6652-4E19-B30E-89053B6D93B2}" srcOrd="1" destOrd="0" presId="urn:microsoft.com/office/officeart/2005/8/layout/list1"/>
    <dgm:cxn modelId="{39960CD4-090E-4E82-B058-03A7AB056532}" type="presParOf" srcId="{A9E5C1B9-DC1F-4E0A-BA0F-7017F92CA686}" destId="{C1049F8E-2881-4669-B262-3540909B23A6}" srcOrd="5" destOrd="0" presId="urn:microsoft.com/office/officeart/2005/8/layout/list1"/>
    <dgm:cxn modelId="{E2DEB754-3A01-4184-BD19-16B52FA8AF4B}" type="presParOf" srcId="{A9E5C1B9-DC1F-4E0A-BA0F-7017F92CA686}" destId="{83CA758A-C94F-401A-BB51-2F8B3B37BAA0}" srcOrd="6" destOrd="0" presId="urn:microsoft.com/office/officeart/2005/8/layout/list1"/>
    <dgm:cxn modelId="{6C5909EF-0B2C-4730-A7A9-50CA251BE459}" type="presParOf" srcId="{A9E5C1B9-DC1F-4E0A-BA0F-7017F92CA686}" destId="{DFBB4487-EFF5-4D62-9FCF-94BB0465DEAD}" srcOrd="7" destOrd="0" presId="urn:microsoft.com/office/officeart/2005/8/layout/list1"/>
    <dgm:cxn modelId="{A6F4C16D-0DA0-4C9B-8239-F442F063B518}" type="presParOf" srcId="{A9E5C1B9-DC1F-4E0A-BA0F-7017F92CA686}" destId="{93FBEE5F-AD29-466D-918F-69F42DEB6D49}" srcOrd="8" destOrd="0" presId="urn:microsoft.com/office/officeart/2005/8/layout/list1"/>
    <dgm:cxn modelId="{B42AEA98-BEE7-4197-B30F-6CC698281878}" type="presParOf" srcId="{93FBEE5F-AD29-466D-918F-69F42DEB6D49}" destId="{234540B3-B373-4415-BBDC-186E825244A5}" srcOrd="0" destOrd="0" presId="urn:microsoft.com/office/officeart/2005/8/layout/list1"/>
    <dgm:cxn modelId="{5E285B6B-38DF-43E0-98A6-290E43CB33F6}" type="presParOf" srcId="{93FBEE5F-AD29-466D-918F-69F42DEB6D49}" destId="{CBFBC851-1402-40CD-9C0B-626301398B63}" srcOrd="1" destOrd="0" presId="urn:microsoft.com/office/officeart/2005/8/layout/list1"/>
    <dgm:cxn modelId="{E742CAAA-67C1-437C-B79D-F98502B53D38}" type="presParOf" srcId="{A9E5C1B9-DC1F-4E0A-BA0F-7017F92CA686}" destId="{2589E8D1-D6B5-4834-9A41-923EA483AC14}" srcOrd="9" destOrd="0" presId="urn:microsoft.com/office/officeart/2005/8/layout/list1"/>
    <dgm:cxn modelId="{B91EDB67-DBB9-4B7A-A2D8-0586096C5C6A}" type="presParOf" srcId="{A9E5C1B9-DC1F-4E0A-BA0F-7017F92CA686}" destId="{5F3B55BE-5714-47B7-AEEF-729C36A01527}"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1F5EEA7-625C-4121-B7A5-338F0C979AE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8953372E-C728-46A7-BC60-911228F4D1C2}">
      <dgm:prSet phldrT="[Metin]" custT="1"/>
      <dgm:spPr/>
      <dgm:t>
        <a:bodyPr/>
        <a:lstStyle/>
        <a:p>
          <a:r>
            <a:rPr lang="tr-TR" sz="2400" b="1" dirty="0" smtClean="0"/>
            <a:t>8</a:t>
          </a:r>
          <a:r>
            <a:rPr lang="tr-TR" sz="2400" dirty="0" smtClean="0"/>
            <a:t> </a:t>
          </a:r>
          <a:r>
            <a:rPr lang="tr-TR" sz="2400" b="1" dirty="0" smtClean="0"/>
            <a:t>kadın, 2 erkek; ortalama yaş 30.3 yıl; (23-40 yıl) katıldı</a:t>
          </a:r>
          <a:r>
            <a:rPr lang="tr-TR" sz="2400" dirty="0" smtClean="0"/>
            <a:t>.</a:t>
          </a:r>
          <a:endParaRPr lang="tr-TR" sz="2400" dirty="0"/>
        </a:p>
      </dgm:t>
    </dgm:pt>
    <dgm:pt modelId="{C63399CF-7C71-4648-8DBE-F8EEBE8F4D2C}" type="parTrans" cxnId="{0EC7F49E-9639-45AD-85B8-FC0A02E34AE1}">
      <dgm:prSet/>
      <dgm:spPr/>
      <dgm:t>
        <a:bodyPr/>
        <a:lstStyle/>
        <a:p>
          <a:endParaRPr lang="tr-TR" sz="2400"/>
        </a:p>
      </dgm:t>
    </dgm:pt>
    <dgm:pt modelId="{64F60255-0846-42D4-B8FE-47EC97D760B8}" type="sibTrans" cxnId="{0EC7F49E-9639-45AD-85B8-FC0A02E34AE1}">
      <dgm:prSet/>
      <dgm:spPr/>
      <dgm:t>
        <a:bodyPr/>
        <a:lstStyle/>
        <a:p>
          <a:endParaRPr lang="tr-TR" sz="2400"/>
        </a:p>
      </dgm:t>
    </dgm:pt>
    <dgm:pt modelId="{54F3DCC3-D23A-4ADC-A0BA-B04B8E8AF840}">
      <dgm:prSet phldrT="[Metin]" custT="1"/>
      <dgm:spPr/>
      <dgm:t>
        <a:bodyPr/>
        <a:lstStyle/>
        <a:p>
          <a:pPr marL="0" marR="0" indent="0" algn="just" defTabSz="914400" eaLnBrk="1" fontAlgn="auto" latinLnBrk="0" hangingPunct="1">
            <a:lnSpc>
              <a:spcPct val="100000"/>
            </a:lnSpc>
            <a:spcBef>
              <a:spcPts val="0"/>
            </a:spcBef>
            <a:spcAft>
              <a:spcPts val="0"/>
            </a:spcAft>
            <a:buClrTx/>
            <a:buSzTx/>
            <a:buFontTx/>
            <a:buNone/>
            <a:tabLst/>
            <a:defRPr/>
          </a:pPr>
          <a:r>
            <a:rPr lang="tr-TR" sz="2400" dirty="0" smtClean="0"/>
            <a:t>1 ay boyunca </a:t>
          </a:r>
          <a:r>
            <a:rPr lang="tr-TR" sz="2400" dirty="0" err="1" smtClean="0"/>
            <a:t>glutensiz</a:t>
          </a:r>
          <a:r>
            <a:rPr lang="tr-TR" sz="2400" dirty="0" smtClean="0"/>
            <a:t> diyet</a:t>
          </a:r>
        </a:p>
        <a:p>
          <a:pPr marL="285750" indent="0" defTabSz="1333500">
            <a:lnSpc>
              <a:spcPct val="90000"/>
            </a:lnSpc>
            <a:spcBef>
              <a:spcPct val="0"/>
            </a:spcBef>
            <a:spcAft>
              <a:spcPct val="20000"/>
            </a:spcAft>
            <a:buNone/>
          </a:pPr>
          <a:endParaRPr lang="tr-TR" sz="2400" dirty="0"/>
        </a:p>
      </dgm:t>
    </dgm:pt>
    <dgm:pt modelId="{028D8FEB-4C6C-471F-85B7-FCAB25F719B5}" type="parTrans" cxnId="{A27D914D-5EE3-4B45-991E-4FE4EA93FBD5}">
      <dgm:prSet/>
      <dgm:spPr/>
      <dgm:t>
        <a:bodyPr/>
        <a:lstStyle/>
        <a:p>
          <a:endParaRPr lang="tr-TR" sz="2400"/>
        </a:p>
      </dgm:t>
    </dgm:pt>
    <dgm:pt modelId="{5451F9DC-CB36-4989-A97A-9146B353B6B4}" type="sibTrans" cxnId="{A27D914D-5EE3-4B45-991E-4FE4EA93FBD5}">
      <dgm:prSet/>
      <dgm:spPr/>
      <dgm:t>
        <a:bodyPr/>
        <a:lstStyle/>
        <a:p>
          <a:endParaRPr lang="tr-TR" sz="2400"/>
        </a:p>
      </dgm:t>
    </dgm:pt>
    <dgm:pt modelId="{CB846FBF-D6F9-4BEF-95E8-352096C3CF4D}">
      <dgm:prSet phldrT="[Metin]" custT="1"/>
      <dgm:spPr/>
      <dgm:t>
        <a:bodyPr/>
        <a:lstStyle/>
        <a:p>
          <a:pPr marL="0" marR="0" indent="0" algn="just" defTabSz="914400" eaLnBrk="1" fontAlgn="auto" latinLnBrk="0" hangingPunct="1">
            <a:lnSpc>
              <a:spcPct val="100000"/>
            </a:lnSpc>
            <a:spcBef>
              <a:spcPts val="0"/>
            </a:spcBef>
            <a:spcAft>
              <a:spcPts val="0"/>
            </a:spcAft>
            <a:buClrTx/>
            <a:buSzTx/>
            <a:buFontTx/>
            <a:buNone/>
            <a:tabLst/>
            <a:defRPr/>
          </a:pPr>
          <a:r>
            <a:rPr lang="tr-TR" sz="2400" b="1" dirty="0" err="1" smtClean="0"/>
            <a:t>Polisakkarit</a:t>
          </a:r>
          <a:r>
            <a:rPr lang="tr-TR" sz="2400" b="1" dirty="0" smtClean="0"/>
            <a:t> alımındaki azalma dışında </a:t>
          </a:r>
          <a:r>
            <a:rPr lang="tr-TR" sz="2400" b="1" dirty="0" err="1" smtClean="0"/>
            <a:t>glutensiz</a:t>
          </a:r>
          <a:r>
            <a:rPr lang="tr-TR" sz="2400" b="1" dirty="0" smtClean="0"/>
            <a:t> diyetten önce ve sonra makro besin ögeleri açısından diyet alımında anlamlı bir farklılık yoktu.</a:t>
          </a:r>
        </a:p>
        <a:p>
          <a:pPr defTabSz="1733550">
            <a:lnSpc>
              <a:spcPct val="90000"/>
            </a:lnSpc>
            <a:spcBef>
              <a:spcPct val="0"/>
            </a:spcBef>
            <a:spcAft>
              <a:spcPct val="35000"/>
            </a:spcAft>
          </a:pPr>
          <a:endParaRPr lang="tr-TR" sz="2400" dirty="0"/>
        </a:p>
      </dgm:t>
    </dgm:pt>
    <dgm:pt modelId="{89209C12-4995-428D-87B9-169FD7165950}" type="parTrans" cxnId="{025B66F6-6BF1-468F-ACC1-85F63FBA87D5}">
      <dgm:prSet/>
      <dgm:spPr/>
      <dgm:t>
        <a:bodyPr/>
        <a:lstStyle/>
        <a:p>
          <a:endParaRPr lang="tr-TR" sz="2400"/>
        </a:p>
      </dgm:t>
    </dgm:pt>
    <dgm:pt modelId="{6F74BEF2-54C8-4805-BAFA-AA8FA423BBE7}" type="sibTrans" cxnId="{025B66F6-6BF1-468F-ACC1-85F63FBA87D5}">
      <dgm:prSet/>
      <dgm:spPr/>
      <dgm:t>
        <a:bodyPr/>
        <a:lstStyle/>
        <a:p>
          <a:endParaRPr lang="tr-TR" sz="2400"/>
        </a:p>
      </dgm:t>
    </dgm:pt>
    <dgm:pt modelId="{EA3010FD-2B43-4150-89B2-2488DF9EC324}">
      <dgm:prSet phldrT="[Metin]" custT="1"/>
      <dgm:spPr/>
      <dgm:t>
        <a:bodyPr/>
        <a:lstStyle/>
        <a:p>
          <a:r>
            <a:rPr lang="tr-TR" sz="2400" dirty="0" err="1" smtClean="0"/>
            <a:t>Glutensiz</a:t>
          </a:r>
          <a:r>
            <a:rPr lang="tr-TR" sz="2400" dirty="0" smtClean="0"/>
            <a:t> diyetten sonra, </a:t>
          </a:r>
          <a:r>
            <a:rPr lang="tr-TR" sz="2400" i="1" dirty="0" err="1" smtClean="0"/>
            <a:t>Bifidobacterium</a:t>
          </a:r>
          <a:r>
            <a:rPr lang="tr-TR" sz="2400" i="1" dirty="0" smtClean="0"/>
            <a:t>, </a:t>
          </a:r>
          <a:r>
            <a:rPr lang="tr-TR" sz="2400" i="1" dirty="0" err="1" smtClean="0"/>
            <a:t>Lactobacillus</a:t>
          </a:r>
          <a:r>
            <a:rPr lang="tr-TR" sz="2400" i="1" dirty="0" smtClean="0"/>
            <a:t> </a:t>
          </a:r>
          <a:r>
            <a:rPr lang="tr-TR" sz="2400" dirty="0" smtClean="0"/>
            <a:t>ve </a:t>
          </a:r>
          <a:r>
            <a:rPr lang="tr-TR" sz="2400" i="1" dirty="0" err="1" smtClean="0"/>
            <a:t>Bifidobacterium</a:t>
          </a:r>
          <a:r>
            <a:rPr lang="tr-TR" sz="2400" i="1" dirty="0" smtClean="0"/>
            <a:t> </a:t>
          </a:r>
          <a:r>
            <a:rPr lang="tr-TR" sz="2400" i="1" dirty="0" err="1" smtClean="0"/>
            <a:t>longum</a:t>
          </a:r>
          <a:r>
            <a:rPr lang="tr-TR" sz="2400" i="1" dirty="0" smtClean="0"/>
            <a:t> </a:t>
          </a:r>
          <a:r>
            <a:rPr lang="tr-TR" sz="2400" dirty="0" smtClean="0"/>
            <a:t>sayıları azalırken </a:t>
          </a:r>
          <a:r>
            <a:rPr lang="tr-TR" sz="2400" i="1" dirty="0" err="1" smtClean="0"/>
            <a:t>Enterobacteriaceae</a:t>
          </a:r>
          <a:r>
            <a:rPr lang="tr-TR" sz="2400" dirty="0" smtClean="0"/>
            <a:t> ve </a:t>
          </a:r>
          <a:r>
            <a:rPr lang="tr-TR" sz="2400" i="1" dirty="0" err="1" smtClean="0"/>
            <a:t>Escherichia</a:t>
          </a:r>
          <a:r>
            <a:rPr lang="tr-TR" sz="2400" i="1" dirty="0" smtClean="0"/>
            <a:t> </a:t>
          </a:r>
          <a:r>
            <a:rPr lang="tr-TR" sz="2400" i="1" dirty="0" err="1" smtClean="0"/>
            <a:t>coli</a:t>
          </a:r>
          <a:r>
            <a:rPr lang="tr-TR" sz="2400" i="1" dirty="0" smtClean="0"/>
            <a:t> </a:t>
          </a:r>
          <a:r>
            <a:rPr lang="tr-TR" sz="2400" dirty="0" smtClean="0"/>
            <a:t>sayıları artmıştır </a:t>
          </a:r>
          <a:endParaRPr lang="tr-TR" sz="2400" dirty="0"/>
        </a:p>
      </dgm:t>
    </dgm:pt>
    <dgm:pt modelId="{6B535236-B366-4403-9D45-BA1191B17AC2}" type="parTrans" cxnId="{253F6B68-7134-41F2-843E-4EDBAE91F483}">
      <dgm:prSet/>
      <dgm:spPr/>
      <dgm:t>
        <a:bodyPr/>
        <a:lstStyle/>
        <a:p>
          <a:endParaRPr lang="tr-TR" sz="2400"/>
        </a:p>
      </dgm:t>
    </dgm:pt>
    <dgm:pt modelId="{67B6DB78-A3FD-4F25-A083-003AE910605A}" type="sibTrans" cxnId="{253F6B68-7134-41F2-843E-4EDBAE91F483}">
      <dgm:prSet/>
      <dgm:spPr/>
      <dgm:t>
        <a:bodyPr/>
        <a:lstStyle/>
        <a:p>
          <a:endParaRPr lang="tr-TR" sz="2400"/>
        </a:p>
      </dgm:t>
    </dgm:pt>
    <dgm:pt modelId="{2679B88C-9C5A-4F6C-9E5F-14839B5F1330}" type="pres">
      <dgm:prSet presAssocID="{21F5EEA7-625C-4121-B7A5-338F0C979AEC}" presName="linear" presStyleCnt="0">
        <dgm:presLayoutVars>
          <dgm:animLvl val="lvl"/>
          <dgm:resizeHandles val="exact"/>
        </dgm:presLayoutVars>
      </dgm:prSet>
      <dgm:spPr/>
      <dgm:t>
        <a:bodyPr/>
        <a:lstStyle/>
        <a:p>
          <a:endParaRPr lang="tr-TR"/>
        </a:p>
      </dgm:t>
    </dgm:pt>
    <dgm:pt modelId="{209E780F-D45F-44D6-8DD1-FCF527260066}" type="pres">
      <dgm:prSet presAssocID="{8953372E-C728-46A7-BC60-911228F4D1C2}" presName="parentText" presStyleLbl="node1" presStyleIdx="0" presStyleCnt="2">
        <dgm:presLayoutVars>
          <dgm:chMax val="0"/>
          <dgm:bulletEnabled val="1"/>
        </dgm:presLayoutVars>
      </dgm:prSet>
      <dgm:spPr/>
      <dgm:t>
        <a:bodyPr/>
        <a:lstStyle/>
        <a:p>
          <a:endParaRPr lang="tr-TR"/>
        </a:p>
      </dgm:t>
    </dgm:pt>
    <dgm:pt modelId="{A2B236D8-7BAE-45F3-98C5-FA733C136EC4}" type="pres">
      <dgm:prSet presAssocID="{8953372E-C728-46A7-BC60-911228F4D1C2}" presName="childText" presStyleLbl="revTx" presStyleIdx="0" presStyleCnt="2">
        <dgm:presLayoutVars>
          <dgm:bulletEnabled val="1"/>
        </dgm:presLayoutVars>
      </dgm:prSet>
      <dgm:spPr/>
      <dgm:t>
        <a:bodyPr/>
        <a:lstStyle/>
        <a:p>
          <a:endParaRPr lang="tr-TR"/>
        </a:p>
      </dgm:t>
    </dgm:pt>
    <dgm:pt modelId="{ECBCE76F-8DAC-4491-9215-F74CB7A6FE83}" type="pres">
      <dgm:prSet presAssocID="{CB846FBF-D6F9-4BEF-95E8-352096C3CF4D}" presName="parentText" presStyleLbl="node1" presStyleIdx="1" presStyleCnt="2" custLinFactNeighborX="-703" custLinFactNeighborY="-16216">
        <dgm:presLayoutVars>
          <dgm:chMax val="0"/>
          <dgm:bulletEnabled val="1"/>
        </dgm:presLayoutVars>
      </dgm:prSet>
      <dgm:spPr/>
      <dgm:t>
        <a:bodyPr/>
        <a:lstStyle/>
        <a:p>
          <a:endParaRPr lang="tr-TR"/>
        </a:p>
      </dgm:t>
    </dgm:pt>
    <dgm:pt modelId="{7D8ABA3D-77BA-4CC9-97CC-4A039CEC0176}" type="pres">
      <dgm:prSet presAssocID="{CB846FBF-D6F9-4BEF-95E8-352096C3CF4D}" presName="childText" presStyleLbl="revTx" presStyleIdx="1" presStyleCnt="2" custLinFactNeighborX="290" custLinFactNeighborY="-7431">
        <dgm:presLayoutVars>
          <dgm:bulletEnabled val="1"/>
        </dgm:presLayoutVars>
      </dgm:prSet>
      <dgm:spPr/>
      <dgm:t>
        <a:bodyPr/>
        <a:lstStyle/>
        <a:p>
          <a:endParaRPr lang="tr-TR"/>
        </a:p>
      </dgm:t>
    </dgm:pt>
  </dgm:ptLst>
  <dgm:cxnLst>
    <dgm:cxn modelId="{A27D914D-5EE3-4B45-991E-4FE4EA93FBD5}" srcId="{8953372E-C728-46A7-BC60-911228F4D1C2}" destId="{54F3DCC3-D23A-4ADC-A0BA-B04B8E8AF840}" srcOrd="0" destOrd="0" parTransId="{028D8FEB-4C6C-471F-85B7-FCAB25F719B5}" sibTransId="{5451F9DC-CB36-4989-A97A-9146B353B6B4}"/>
    <dgm:cxn modelId="{1AE5894D-D57B-4282-81B5-ED98B853A957}" type="presOf" srcId="{54F3DCC3-D23A-4ADC-A0BA-B04B8E8AF840}" destId="{A2B236D8-7BAE-45F3-98C5-FA733C136EC4}" srcOrd="0" destOrd="0" presId="urn:microsoft.com/office/officeart/2005/8/layout/vList2"/>
    <dgm:cxn modelId="{0EC7F49E-9639-45AD-85B8-FC0A02E34AE1}" srcId="{21F5EEA7-625C-4121-B7A5-338F0C979AEC}" destId="{8953372E-C728-46A7-BC60-911228F4D1C2}" srcOrd="0" destOrd="0" parTransId="{C63399CF-7C71-4648-8DBE-F8EEBE8F4D2C}" sibTransId="{64F60255-0846-42D4-B8FE-47EC97D760B8}"/>
    <dgm:cxn modelId="{8A1C2467-7516-427B-AF65-E89B4ACFA830}" type="presOf" srcId="{8953372E-C728-46A7-BC60-911228F4D1C2}" destId="{209E780F-D45F-44D6-8DD1-FCF527260066}" srcOrd="0" destOrd="0" presId="urn:microsoft.com/office/officeart/2005/8/layout/vList2"/>
    <dgm:cxn modelId="{025B66F6-6BF1-468F-ACC1-85F63FBA87D5}" srcId="{21F5EEA7-625C-4121-B7A5-338F0C979AEC}" destId="{CB846FBF-D6F9-4BEF-95E8-352096C3CF4D}" srcOrd="1" destOrd="0" parTransId="{89209C12-4995-428D-87B9-169FD7165950}" sibTransId="{6F74BEF2-54C8-4805-BAFA-AA8FA423BBE7}"/>
    <dgm:cxn modelId="{A3851113-6CCD-463A-826C-51A53B40490E}" type="presOf" srcId="{CB846FBF-D6F9-4BEF-95E8-352096C3CF4D}" destId="{ECBCE76F-8DAC-4491-9215-F74CB7A6FE83}" srcOrd="0" destOrd="0" presId="urn:microsoft.com/office/officeart/2005/8/layout/vList2"/>
    <dgm:cxn modelId="{EC84409B-C59B-431E-8002-47943ABBA5EA}" type="presOf" srcId="{21F5EEA7-625C-4121-B7A5-338F0C979AEC}" destId="{2679B88C-9C5A-4F6C-9E5F-14839B5F1330}" srcOrd="0" destOrd="0" presId="urn:microsoft.com/office/officeart/2005/8/layout/vList2"/>
    <dgm:cxn modelId="{253F6B68-7134-41F2-843E-4EDBAE91F483}" srcId="{CB846FBF-D6F9-4BEF-95E8-352096C3CF4D}" destId="{EA3010FD-2B43-4150-89B2-2488DF9EC324}" srcOrd="0" destOrd="0" parTransId="{6B535236-B366-4403-9D45-BA1191B17AC2}" sibTransId="{67B6DB78-A3FD-4F25-A083-003AE910605A}"/>
    <dgm:cxn modelId="{C4D3DB6A-2B3B-4F7E-94D6-C6F6C76CA2F9}" type="presOf" srcId="{EA3010FD-2B43-4150-89B2-2488DF9EC324}" destId="{7D8ABA3D-77BA-4CC9-97CC-4A039CEC0176}" srcOrd="0" destOrd="0" presId="urn:microsoft.com/office/officeart/2005/8/layout/vList2"/>
    <dgm:cxn modelId="{B3D084F1-8C0F-4713-83DC-221FD6997305}" type="presParOf" srcId="{2679B88C-9C5A-4F6C-9E5F-14839B5F1330}" destId="{209E780F-D45F-44D6-8DD1-FCF527260066}" srcOrd="0" destOrd="0" presId="urn:microsoft.com/office/officeart/2005/8/layout/vList2"/>
    <dgm:cxn modelId="{F1C66C06-45A6-441A-9F36-7300EA7AE1A2}" type="presParOf" srcId="{2679B88C-9C5A-4F6C-9E5F-14839B5F1330}" destId="{A2B236D8-7BAE-45F3-98C5-FA733C136EC4}" srcOrd="1" destOrd="0" presId="urn:microsoft.com/office/officeart/2005/8/layout/vList2"/>
    <dgm:cxn modelId="{01EE35D9-3DE8-4654-AA28-543CF9F03D91}" type="presParOf" srcId="{2679B88C-9C5A-4F6C-9E5F-14839B5F1330}" destId="{ECBCE76F-8DAC-4491-9215-F74CB7A6FE83}" srcOrd="2" destOrd="0" presId="urn:microsoft.com/office/officeart/2005/8/layout/vList2"/>
    <dgm:cxn modelId="{DE533490-8C54-41C9-95AC-FDDC368C5D93}" type="presParOf" srcId="{2679B88C-9C5A-4F6C-9E5F-14839B5F1330}" destId="{7D8ABA3D-77BA-4CC9-97CC-4A039CEC0176}" srcOrd="3"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2F9ECFF-4C7C-496E-A343-B0B30364681C}"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tr-TR"/>
        </a:p>
      </dgm:t>
    </dgm:pt>
    <dgm:pt modelId="{FF28ABE0-8DF8-4AC1-A8B2-3E15E7A3CCF7}">
      <dgm:prSet custT="1"/>
      <dgm:spPr/>
      <dgm:t>
        <a:bodyPr/>
        <a:lstStyle/>
        <a:p>
          <a:pPr algn="just"/>
          <a:r>
            <a:rPr lang="tr-TR" sz="2400" b="1" dirty="0" err="1" smtClean="0"/>
            <a:t>Çölyak</a:t>
          </a:r>
          <a:r>
            <a:rPr lang="tr-TR" sz="2400" b="1" dirty="0" smtClean="0"/>
            <a:t> tanısı alan zayıf bireylerde glutensiz diyet ile vücut ağırlığında artış, tanıda fazla kilolu/obez olan bireylerde ise glutensiz diyet ile ağırlık kaybı görülmüştür</a:t>
          </a:r>
        </a:p>
        <a:p>
          <a:pPr algn="r"/>
          <a:r>
            <a:rPr lang="tr-TR" sz="1800" i="1" dirty="0" smtClean="0">
              <a:solidFill>
                <a:srgbClr val="FF0000"/>
              </a:solidFill>
            </a:rPr>
            <a:t>J Clin Gastroenterol. 2010, 44(4): 267-71</a:t>
          </a:r>
          <a:endParaRPr lang="tr-TR" sz="1800" i="1" dirty="0">
            <a:solidFill>
              <a:srgbClr val="FF0000"/>
            </a:solidFill>
          </a:endParaRPr>
        </a:p>
      </dgm:t>
    </dgm:pt>
    <dgm:pt modelId="{9316111C-105D-4BAD-AF23-99DF2F8F2153}" type="parTrans" cxnId="{9CF3C32C-8BE4-493F-B8B9-43038F09222D}">
      <dgm:prSet/>
      <dgm:spPr/>
      <dgm:t>
        <a:bodyPr/>
        <a:lstStyle/>
        <a:p>
          <a:endParaRPr lang="tr-TR"/>
        </a:p>
      </dgm:t>
    </dgm:pt>
    <dgm:pt modelId="{8A55A8E7-6099-4F81-9171-A6B72A086340}" type="sibTrans" cxnId="{9CF3C32C-8BE4-493F-B8B9-43038F09222D}">
      <dgm:prSet/>
      <dgm:spPr/>
      <dgm:t>
        <a:bodyPr/>
        <a:lstStyle/>
        <a:p>
          <a:endParaRPr lang="tr-TR"/>
        </a:p>
      </dgm:t>
    </dgm:pt>
    <dgm:pt modelId="{03D0BFB8-FAC1-418F-A19A-9C3D24FC948F}">
      <dgm:prSet custT="1"/>
      <dgm:spPr/>
      <dgm:t>
        <a:bodyPr/>
        <a:lstStyle/>
        <a:p>
          <a:pPr algn="just"/>
          <a:r>
            <a:rPr lang="tr-TR" sz="2400" b="1" dirty="0" err="1" smtClean="0">
              <a:solidFill>
                <a:schemeClr val="tx1"/>
              </a:solidFill>
            </a:rPr>
            <a:t>Çölyak</a:t>
          </a:r>
          <a:r>
            <a:rPr lang="tr-TR" sz="2400" b="1" dirty="0" smtClean="0">
              <a:solidFill>
                <a:schemeClr val="tx1"/>
              </a:solidFill>
            </a:rPr>
            <a:t> tanısı alan fazla kilolu/obez bireylerde glutensiz diyetle vücut ağırlığının artabileceği de görülmüştür. Nedeni, glutensiz diyet ile bağırsak yüzeyinin iyileşmesi aracılığıyla besin ögesi emilimin artmasının olabileceği belirtilmiştir</a:t>
          </a:r>
        </a:p>
        <a:p>
          <a:pPr algn="r"/>
          <a:r>
            <a:rPr lang="nl-NL" sz="1800" i="1" dirty="0" smtClean="0">
              <a:solidFill>
                <a:srgbClr val="FF0000"/>
              </a:solidFill>
            </a:rPr>
            <a:t>J Acad Nutr Diet</a:t>
          </a:r>
          <a:r>
            <a:rPr lang="tr-TR" sz="1800" i="1" dirty="0" smtClean="0">
              <a:solidFill>
                <a:srgbClr val="FF0000"/>
              </a:solidFill>
            </a:rPr>
            <a:t> 2012</a:t>
          </a:r>
          <a:r>
            <a:rPr lang="nl-NL" sz="1800" i="1" dirty="0" smtClean="0">
              <a:solidFill>
                <a:srgbClr val="FF0000"/>
              </a:solidFill>
            </a:rPr>
            <a:t>, 112(9): 1330-3</a:t>
          </a:r>
          <a:r>
            <a:rPr lang="nl-NL" sz="500" i="1" dirty="0" smtClean="0">
              <a:solidFill>
                <a:schemeClr val="bg1"/>
              </a:solidFill>
            </a:rPr>
            <a:t>.</a:t>
          </a:r>
          <a:endParaRPr lang="tr-TR" sz="500" dirty="0"/>
        </a:p>
      </dgm:t>
    </dgm:pt>
    <dgm:pt modelId="{CBFDAD12-6326-42D5-9B28-00390313A5FA}" type="parTrans" cxnId="{7FF2838A-06C1-4D51-809C-A7C1EEB58A61}">
      <dgm:prSet/>
      <dgm:spPr/>
      <dgm:t>
        <a:bodyPr/>
        <a:lstStyle/>
        <a:p>
          <a:endParaRPr lang="tr-TR"/>
        </a:p>
      </dgm:t>
    </dgm:pt>
    <dgm:pt modelId="{248DEB29-7996-41A5-8773-DD1C0A72BDE8}" type="sibTrans" cxnId="{7FF2838A-06C1-4D51-809C-A7C1EEB58A61}">
      <dgm:prSet/>
      <dgm:spPr/>
      <dgm:t>
        <a:bodyPr/>
        <a:lstStyle/>
        <a:p>
          <a:endParaRPr lang="tr-TR"/>
        </a:p>
      </dgm:t>
    </dgm:pt>
    <dgm:pt modelId="{5B7FBA8B-DCA2-4F9A-BE7B-862DE1A992E6}">
      <dgm:prSet custT="1"/>
      <dgm:spPr/>
      <dgm:t>
        <a:bodyPr/>
        <a:lstStyle/>
        <a:p>
          <a:pPr algn="l"/>
          <a:endParaRPr lang="tr-TR" sz="2400" b="1" dirty="0" smtClean="0"/>
        </a:p>
        <a:p>
          <a:pPr algn="l"/>
          <a:r>
            <a:rPr lang="tr-TR" sz="2400" b="1" dirty="0" smtClean="0"/>
            <a:t>Ayrıca, glutensiz diyet, tam tahılların ve diyet lifi alımının daha düşük olmasına neden olabilir ve bunların BKİ ile ters ilişkili olduğu bildirilmiştir.</a:t>
          </a:r>
        </a:p>
        <a:p>
          <a:pPr algn="r"/>
          <a:r>
            <a:rPr lang="tr-TR" sz="1800" i="1" dirty="0" smtClean="0">
              <a:solidFill>
                <a:srgbClr val="FF0000"/>
              </a:solidFill>
            </a:rPr>
            <a:t>JAAPA, 2015 ;28(8).</a:t>
          </a:r>
          <a:endParaRPr lang="tr-TR" sz="1800" b="1" i="1" dirty="0" smtClean="0">
            <a:solidFill>
              <a:srgbClr val="FF0000"/>
            </a:solidFill>
          </a:endParaRPr>
        </a:p>
        <a:p>
          <a:pPr algn="l"/>
          <a:endParaRPr lang="tr-TR" sz="2000" b="1" dirty="0"/>
        </a:p>
      </dgm:t>
    </dgm:pt>
    <dgm:pt modelId="{9AB10BEA-34AB-4DA4-9892-82E701DF1EE9}" type="parTrans" cxnId="{F55C47EC-E10E-41F0-814C-A72C587CEF81}">
      <dgm:prSet/>
      <dgm:spPr/>
      <dgm:t>
        <a:bodyPr/>
        <a:lstStyle/>
        <a:p>
          <a:endParaRPr lang="tr-TR"/>
        </a:p>
      </dgm:t>
    </dgm:pt>
    <dgm:pt modelId="{8067CF39-1695-4AE7-AFFA-77F96B08FA68}" type="sibTrans" cxnId="{F55C47EC-E10E-41F0-814C-A72C587CEF81}">
      <dgm:prSet/>
      <dgm:spPr/>
      <dgm:t>
        <a:bodyPr/>
        <a:lstStyle/>
        <a:p>
          <a:endParaRPr lang="tr-TR"/>
        </a:p>
      </dgm:t>
    </dgm:pt>
    <dgm:pt modelId="{AFDDC6C2-9576-455A-BEA1-2C7A7A666982}" type="pres">
      <dgm:prSet presAssocID="{32F9ECFF-4C7C-496E-A343-B0B30364681C}" presName="linear" presStyleCnt="0">
        <dgm:presLayoutVars>
          <dgm:animLvl val="lvl"/>
          <dgm:resizeHandles val="exact"/>
        </dgm:presLayoutVars>
      </dgm:prSet>
      <dgm:spPr/>
      <dgm:t>
        <a:bodyPr/>
        <a:lstStyle/>
        <a:p>
          <a:endParaRPr lang="tr-TR"/>
        </a:p>
      </dgm:t>
    </dgm:pt>
    <dgm:pt modelId="{2C5CE777-76C9-483D-ABF5-152C64A2A2FC}" type="pres">
      <dgm:prSet presAssocID="{FF28ABE0-8DF8-4AC1-A8B2-3E15E7A3CCF7}" presName="parentText" presStyleLbl="node1" presStyleIdx="0" presStyleCnt="3" custScaleY="120600" custLinFactNeighborX="-1796" custLinFactNeighborY="-22384">
        <dgm:presLayoutVars>
          <dgm:chMax val="0"/>
          <dgm:bulletEnabled val="1"/>
        </dgm:presLayoutVars>
      </dgm:prSet>
      <dgm:spPr/>
      <dgm:t>
        <a:bodyPr/>
        <a:lstStyle/>
        <a:p>
          <a:endParaRPr lang="tr-TR"/>
        </a:p>
      </dgm:t>
    </dgm:pt>
    <dgm:pt modelId="{DE7B09EC-A939-4F7A-B5A9-2B635771AEE6}" type="pres">
      <dgm:prSet presAssocID="{8A55A8E7-6099-4F81-9171-A6B72A086340}" presName="spacer" presStyleCnt="0"/>
      <dgm:spPr/>
      <dgm:t>
        <a:bodyPr/>
        <a:lstStyle/>
        <a:p>
          <a:endParaRPr lang="tr-TR"/>
        </a:p>
      </dgm:t>
    </dgm:pt>
    <dgm:pt modelId="{951142BD-1C27-4CB2-9A1D-F2AC6451F19D}" type="pres">
      <dgm:prSet presAssocID="{03D0BFB8-FAC1-418F-A19A-9C3D24FC948F}" presName="parentText" presStyleLbl="node1" presStyleIdx="1" presStyleCnt="3" custLinFactY="3374" custLinFactNeighborX="136" custLinFactNeighborY="100000">
        <dgm:presLayoutVars>
          <dgm:chMax val="0"/>
          <dgm:bulletEnabled val="1"/>
        </dgm:presLayoutVars>
      </dgm:prSet>
      <dgm:spPr/>
      <dgm:t>
        <a:bodyPr/>
        <a:lstStyle/>
        <a:p>
          <a:endParaRPr lang="tr-TR"/>
        </a:p>
      </dgm:t>
    </dgm:pt>
    <dgm:pt modelId="{07408A4B-0677-43A6-A25B-FF66BBD5D7E3}" type="pres">
      <dgm:prSet presAssocID="{248DEB29-7996-41A5-8773-DD1C0A72BDE8}" presName="spacer" presStyleCnt="0"/>
      <dgm:spPr/>
      <dgm:t>
        <a:bodyPr/>
        <a:lstStyle/>
        <a:p>
          <a:endParaRPr lang="tr-TR"/>
        </a:p>
      </dgm:t>
    </dgm:pt>
    <dgm:pt modelId="{4945B929-5091-4131-B5AE-5526CD41A352}" type="pres">
      <dgm:prSet presAssocID="{5B7FBA8B-DCA2-4F9A-BE7B-862DE1A992E6}" presName="parentText" presStyleLbl="node1" presStyleIdx="2" presStyleCnt="3" custLinFactY="8001" custLinFactNeighborX="136" custLinFactNeighborY="100000">
        <dgm:presLayoutVars>
          <dgm:chMax val="0"/>
          <dgm:bulletEnabled val="1"/>
        </dgm:presLayoutVars>
      </dgm:prSet>
      <dgm:spPr/>
      <dgm:t>
        <a:bodyPr/>
        <a:lstStyle/>
        <a:p>
          <a:endParaRPr lang="tr-TR"/>
        </a:p>
      </dgm:t>
    </dgm:pt>
  </dgm:ptLst>
  <dgm:cxnLst>
    <dgm:cxn modelId="{F05C28D0-D387-4932-BD98-C50E358BE464}" type="presOf" srcId="{32F9ECFF-4C7C-496E-A343-B0B30364681C}" destId="{AFDDC6C2-9576-455A-BEA1-2C7A7A666982}" srcOrd="0" destOrd="0" presId="urn:microsoft.com/office/officeart/2005/8/layout/vList2"/>
    <dgm:cxn modelId="{F55C47EC-E10E-41F0-814C-A72C587CEF81}" srcId="{32F9ECFF-4C7C-496E-A343-B0B30364681C}" destId="{5B7FBA8B-DCA2-4F9A-BE7B-862DE1A992E6}" srcOrd="2" destOrd="0" parTransId="{9AB10BEA-34AB-4DA4-9892-82E701DF1EE9}" sibTransId="{8067CF39-1695-4AE7-AFFA-77F96B08FA68}"/>
    <dgm:cxn modelId="{3A0D2084-32BE-4FC2-9D3B-B34946C46980}" type="presOf" srcId="{03D0BFB8-FAC1-418F-A19A-9C3D24FC948F}" destId="{951142BD-1C27-4CB2-9A1D-F2AC6451F19D}" srcOrd="0" destOrd="0" presId="urn:microsoft.com/office/officeart/2005/8/layout/vList2"/>
    <dgm:cxn modelId="{7FF2838A-06C1-4D51-809C-A7C1EEB58A61}" srcId="{32F9ECFF-4C7C-496E-A343-B0B30364681C}" destId="{03D0BFB8-FAC1-418F-A19A-9C3D24FC948F}" srcOrd="1" destOrd="0" parTransId="{CBFDAD12-6326-42D5-9B28-00390313A5FA}" sibTransId="{248DEB29-7996-41A5-8773-DD1C0A72BDE8}"/>
    <dgm:cxn modelId="{A965A871-F774-4C7B-BC86-DC0E5F3CC561}" type="presOf" srcId="{5B7FBA8B-DCA2-4F9A-BE7B-862DE1A992E6}" destId="{4945B929-5091-4131-B5AE-5526CD41A352}" srcOrd="0" destOrd="0" presId="urn:microsoft.com/office/officeart/2005/8/layout/vList2"/>
    <dgm:cxn modelId="{E125FADE-11B5-46E8-964B-1AADBA897996}" type="presOf" srcId="{FF28ABE0-8DF8-4AC1-A8B2-3E15E7A3CCF7}" destId="{2C5CE777-76C9-483D-ABF5-152C64A2A2FC}" srcOrd="0" destOrd="0" presId="urn:microsoft.com/office/officeart/2005/8/layout/vList2"/>
    <dgm:cxn modelId="{9CF3C32C-8BE4-493F-B8B9-43038F09222D}" srcId="{32F9ECFF-4C7C-496E-A343-B0B30364681C}" destId="{FF28ABE0-8DF8-4AC1-A8B2-3E15E7A3CCF7}" srcOrd="0" destOrd="0" parTransId="{9316111C-105D-4BAD-AF23-99DF2F8F2153}" sibTransId="{8A55A8E7-6099-4F81-9171-A6B72A086340}"/>
    <dgm:cxn modelId="{3B6F2DD2-5788-4D3C-981A-242D2AA73251}" type="presParOf" srcId="{AFDDC6C2-9576-455A-BEA1-2C7A7A666982}" destId="{2C5CE777-76C9-483D-ABF5-152C64A2A2FC}" srcOrd="0" destOrd="0" presId="urn:microsoft.com/office/officeart/2005/8/layout/vList2"/>
    <dgm:cxn modelId="{4B50AE78-730F-4F8B-ACEB-CFEBBD3D05B9}" type="presParOf" srcId="{AFDDC6C2-9576-455A-BEA1-2C7A7A666982}" destId="{DE7B09EC-A939-4F7A-B5A9-2B635771AEE6}" srcOrd="1" destOrd="0" presId="urn:microsoft.com/office/officeart/2005/8/layout/vList2"/>
    <dgm:cxn modelId="{4E5E989F-A117-461B-A747-8648B15C2019}" type="presParOf" srcId="{AFDDC6C2-9576-455A-BEA1-2C7A7A666982}" destId="{951142BD-1C27-4CB2-9A1D-F2AC6451F19D}" srcOrd="2" destOrd="0" presId="urn:microsoft.com/office/officeart/2005/8/layout/vList2"/>
    <dgm:cxn modelId="{69563E52-877F-473F-ACEF-4AFE54BB253C}" type="presParOf" srcId="{AFDDC6C2-9576-455A-BEA1-2C7A7A666982}" destId="{07408A4B-0677-43A6-A25B-FF66BBD5D7E3}" srcOrd="3" destOrd="0" presId="urn:microsoft.com/office/officeart/2005/8/layout/vList2"/>
    <dgm:cxn modelId="{47B08EB4-139D-4E84-86BA-A1F3E93101ED}" type="presParOf" srcId="{AFDDC6C2-9576-455A-BEA1-2C7A7A666982}" destId="{4945B929-5091-4131-B5AE-5526CD41A352}"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24245B-D4A9-4F7A-B051-8CB73303FCBC}">
      <dsp:nvSpPr>
        <dsp:cNvPr id="0" name=""/>
        <dsp:cNvSpPr/>
      </dsp:nvSpPr>
      <dsp:spPr>
        <a:xfrm>
          <a:off x="0" y="676577"/>
          <a:ext cx="8064896" cy="1134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352C173-96D0-4068-8AFE-428991F9F6DF}">
      <dsp:nvSpPr>
        <dsp:cNvPr id="0" name=""/>
        <dsp:cNvSpPr/>
      </dsp:nvSpPr>
      <dsp:spPr>
        <a:xfrm>
          <a:off x="383948" y="12377"/>
          <a:ext cx="7678970" cy="1328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84" tIns="0" rIns="213384" bIns="0" numCol="1" spcCol="1270" anchor="ctr" anchorCtr="0">
          <a:noAutofit/>
        </a:bodyPr>
        <a:lstStyle/>
        <a:p>
          <a:pPr marL="0" marR="0" lvl="0" indent="0" algn="just" defTabSz="914400" eaLnBrk="1" fontAlgn="auto" latinLnBrk="0" hangingPunct="1">
            <a:lnSpc>
              <a:spcPct val="100000"/>
            </a:lnSpc>
            <a:spcBef>
              <a:spcPct val="0"/>
            </a:spcBef>
            <a:spcAft>
              <a:spcPts val="0"/>
            </a:spcAft>
            <a:buClrTx/>
            <a:buSzTx/>
            <a:buFontTx/>
            <a:buNone/>
            <a:tabLst/>
            <a:defRPr/>
          </a:pPr>
          <a:r>
            <a:rPr lang="tr-TR" sz="2400" kern="1200" dirty="0" smtClean="0"/>
            <a:t>Buğday, </a:t>
          </a:r>
          <a:r>
            <a:rPr lang="tr-TR" sz="2400" kern="1200" dirty="0" err="1" smtClean="0"/>
            <a:t>oligofruktoz</a:t>
          </a:r>
          <a:r>
            <a:rPr lang="tr-TR" sz="2400" kern="1200" dirty="0" smtClean="0"/>
            <a:t> ve </a:t>
          </a:r>
          <a:r>
            <a:rPr lang="tr-TR" sz="2400" kern="1200" dirty="0" err="1" smtClean="0"/>
            <a:t>inülin</a:t>
          </a:r>
          <a:r>
            <a:rPr lang="tr-TR" sz="2400" kern="1200" dirty="0" smtClean="0"/>
            <a:t> gibi </a:t>
          </a:r>
          <a:r>
            <a:rPr lang="tr-TR" sz="2400" kern="1200" dirty="0" err="1" smtClean="0"/>
            <a:t>fruktan</a:t>
          </a:r>
          <a:r>
            <a:rPr lang="tr-TR" sz="2400" kern="1200" dirty="0" smtClean="0"/>
            <a:t> tipi dirençli nişastaların en önemli kaynağıdır.</a:t>
          </a:r>
        </a:p>
        <a:p>
          <a:pPr lvl="0" defTabSz="1377950">
            <a:lnSpc>
              <a:spcPct val="90000"/>
            </a:lnSpc>
            <a:spcBef>
              <a:spcPct val="0"/>
            </a:spcBef>
            <a:spcAft>
              <a:spcPct val="35000"/>
            </a:spcAft>
          </a:pPr>
          <a:endParaRPr lang="tr-TR" sz="2400" kern="1200" dirty="0"/>
        </a:p>
      </dsp:txBody>
      <dsp:txXfrm>
        <a:off x="448795" y="77224"/>
        <a:ext cx="7549276" cy="1198706"/>
      </dsp:txXfrm>
    </dsp:sp>
    <dsp:sp modelId="{83CA758A-C94F-401A-BB51-2F8B3B37BAA0}">
      <dsp:nvSpPr>
        <dsp:cNvPr id="0" name=""/>
        <dsp:cNvSpPr/>
      </dsp:nvSpPr>
      <dsp:spPr>
        <a:xfrm>
          <a:off x="0" y="2717777"/>
          <a:ext cx="8064896" cy="1134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856153E-6652-4E19-B30E-89053B6D93B2}">
      <dsp:nvSpPr>
        <dsp:cNvPr id="0" name=""/>
        <dsp:cNvSpPr/>
      </dsp:nvSpPr>
      <dsp:spPr>
        <a:xfrm>
          <a:off x="388821" y="2088235"/>
          <a:ext cx="7676074" cy="1328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84" tIns="0" rIns="213384" bIns="0" numCol="1" spcCol="1270" anchor="ctr" anchorCtr="0">
          <a:noAutofit/>
        </a:bodyPr>
        <a:lstStyle/>
        <a:p>
          <a:pPr marL="0" marR="0" lvl="0" indent="0" algn="just" defTabSz="914400" eaLnBrk="1" fontAlgn="auto" latinLnBrk="0" hangingPunct="1">
            <a:lnSpc>
              <a:spcPct val="100000"/>
            </a:lnSpc>
            <a:spcBef>
              <a:spcPct val="0"/>
            </a:spcBef>
            <a:spcAft>
              <a:spcPts val="0"/>
            </a:spcAft>
            <a:buClrTx/>
            <a:buSzTx/>
            <a:buFontTx/>
            <a:buNone/>
            <a:tabLst/>
            <a:defRPr/>
          </a:pPr>
          <a:endParaRPr lang="tr-TR" sz="2300" kern="1200" dirty="0" smtClean="0"/>
        </a:p>
        <a:p>
          <a:pPr marL="0" marR="0" lvl="0" indent="0" algn="just" defTabSz="914400" eaLnBrk="1" fontAlgn="auto" latinLnBrk="0" hangingPunct="1">
            <a:lnSpc>
              <a:spcPct val="100000"/>
            </a:lnSpc>
            <a:spcBef>
              <a:spcPct val="0"/>
            </a:spcBef>
            <a:spcAft>
              <a:spcPts val="0"/>
            </a:spcAft>
            <a:buClrTx/>
            <a:buSzTx/>
            <a:buFontTx/>
            <a:buNone/>
            <a:tabLst/>
            <a:defRPr/>
          </a:pPr>
          <a:r>
            <a:rPr lang="tr-TR" sz="2300" kern="1200" dirty="0" smtClean="0"/>
            <a:t>Bu besin bileşenleri, sağlıklı bağırsak bakterilerinin sayısını artıran ve bazı kanser türlerinin, </a:t>
          </a:r>
          <a:r>
            <a:rPr lang="tr-TR" sz="2300" kern="1200" dirty="0" err="1" smtClean="0"/>
            <a:t>inflamasyon</a:t>
          </a:r>
          <a:r>
            <a:rPr lang="tr-TR" sz="2300" kern="1200" dirty="0" smtClean="0"/>
            <a:t> ve KVH riskini azaltabilen </a:t>
          </a:r>
          <a:r>
            <a:rPr lang="tr-TR" sz="2300" kern="1200" dirty="0" err="1" smtClean="0"/>
            <a:t>prebiyotik</a:t>
          </a:r>
          <a:r>
            <a:rPr lang="tr-TR" sz="2300" kern="1200" dirty="0" smtClean="0"/>
            <a:t> etkiye sahiptirler.</a:t>
          </a:r>
        </a:p>
        <a:p>
          <a:pPr lvl="0" defTabSz="1377950">
            <a:lnSpc>
              <a:spcPct val="90000"/>
            </a:lnSpc>
            <a:spcBef>
              <a:spcPct val="0"/>
            </a:spcBef>
            <a:spcAft>
              <a:spcPct val="35000"/>
            </a:spcAft>
          </a:pPr>
          <a:endParaRPr lang="tr-TR" sz="2300" kern="1200" dirty="0"/>
        </a:p>
      </dsp:txBody>
      <dsp:txXfrm>
        <a:off x="453668" y="2153082"/>
        <a:ext cx="7546380" cy="1198706"/>
      </dsp:txXfrm>
    </dsp:sp>
    <dsp:sp modelId="{5F3B55BE-5714-47B7-AEEF-729C36A01527}">
      <dsp:nvSpPr>
        <dsp:cNvPr id="0" name=""/>
        <dsp:cNvSpPr/>
      </dsp:nvSpPr>
      <dsp:spPr>
        <a:xfrm>
          <a:off x="0" y="4758977"/>
          <a:ext cx="8064896" cy="1134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BFBC851-1402-40CD-9C0B-626301398B63}">
      <dsp:nvSpPr>
        <dsp:cNvPr id="0" name=""/>
        <dsp:cNvSpPr/>
      </dsp:nvSpPr>
      <dsp:spPr>
        <a:xfrm>
          <a:off x="383948" y="4094777"/>
          <a:ext cx="7678970" cy="1328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84" tIns="0" rIns="213384" bIns="0" numCol="1" spcCol="1270" anchor="ctr" anchorCtr="0">
          <a:noAutofit/>
        </a:bodyPr>
        <a:lstStyle/>
        <a:p>
          <a:pPr marL="0" marR="0" lvl="0" indent="0" algn="just" defTabSz="914400" eaLnBrk="1" fontAlgn="auto" latinLnBrk="0" hangingPunct="1">
            <a:lnSpc>
              <a:spcPct val="100000"/>
            </a:lnSpc>
            <a:spcBef>
              <a:spcPct val="0"/>
            </a:spcBef>
            <a:spcAft>
              <a:spcPts val="0"/>
            </a:spcAft>
            <a:buClrTx/>
            <a:buSzTx/>
            <a:buFontTx/>
            <a:buNone/>
            <a:tabLst/>
            <a:defRPr/>
          </a:pPr>
          <a:endParaRPr lang="tr-TR" sz="2400" kern="1200" dirty="0" smtClean="0"/>
        </a:p>
        <a:p>
          <a:pPr marL="0" marR="0" lvl="0" indent="0" algn="just" defTabSz="914400" eaLnBrk="1" fontAlgn="auto" latinLnBrk="0" hangingPunct="1">
            <a:lnSpc>
              <a:spcPct val="100000"/>
            </a:lnSpc>
            <a:spcBef>
              <a:spcPct val="0"/>
            </a:spcBef>
            <a:spcAft>
              <a:spcPts val="0"/>
            </a:spcAft>
            <a:buClrTx/>
            <a:buSzTx/>
            <a:buFontTx/>
            <a:buNone/>
            <a:tabLst/>
            <a:defRPr/>
          </a:pPr>
          <a:r>
            <a:rPr lang="tr-TR" sz="2400" kern="1200" dirty="0" smtClean="0"/>
            <a:t>Tıbbi bir neden olmaksızın buğdayın diyetten çıkarılması </a:t>
          </a:r>
          <a:r>
            <a:rPr lang="tr-TR" sz="2400" kern="1200" dirty="0" err="1" smtClean="0"/>
            <a:t>mikrobiyotaya</a:t>
          </a:r>
          <a:r>
            <a:rPr lang="tr-TR" sz="2400" kern="1200" dirty="0" smtClean="0"/>
            <a:t> etki ederek istenmeyen sonuçlara neden olabilir.</a:t>
          </a:r>
        </a:p>
        <a:p>
          <a:pPr lvl="0" defTabSz="1377950">
            <a:lnSpc>
              <a:spcPct val="90000"/>
            </a:lnSpc>
            <a:spcBef>
              <a:spcPct val="0"/>
            </a:spcBef>
            <a:spcAft>
              <a:spcPct val="35000"/>
            </a:spcAft>
          </a:pPr>
          <a:endParaRPr lang="tr-TR" sz="2400" kern="1200" dirty="0"/>
        </a:p>
      </dsp:txBody>
      <dsp:txXfrm>
        <a:off x="448795" y="4159624"/>
        <a:ext cx="7549276" cy="11987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9E780F-D45F-44D6-8DD1-FCF527260066}">
      <dsp:nvSpPr>
        <dsp:cNvPr id="0" name=""/>
        <dsp:cNvSpPr/>
      </dsp:nvSpPr>
      <dsp:spPr>
        <a:xfrm>
          <a:off x="0" y="1260"/>
          <a:ext cx="8450210" cy="162103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tr-TR" sz="2400" b="1" kern="1200" dirty="0" smtClean="0"/>
            <a:t>8</a:t>
          </a:r>
          <a:r>
            <a:rPr lang="tr-TR" sz="2400" kern="1200" dirty="0" smtClean="0"/>
            <a:t> </a:t>
          </a:r>
          <a:r>
            <a:rPr lang="tr-TR" sz="2400" b="1" kern="1200" dirty="0" smtClean="0"/>
            <a:t>kadın, 2 erkek; ortalama yaş 30.3 yıl; (23-40 yıl) katıldı</a:t>
          </a:r>
          <a:r>
            <a:rPr lang="tr-TR" sz="2400" kern="1200" dirty="0" smtClean="0"/>
            <a:t>.</a:t>
          </a:r>
          <a:endParaRPr lang="tr-TR" sz="2400" kern="1200" dirty="0"/>
        </a:p>
      </dsp:txBody>
      <dsp:txXfrm>
        <a:off x="79132" y="80392"/>
        <a:ext cx="8291946" cy="1462768"/>
      </dsp:txXfrm>
    </dsp:sp>
    <dsp:sp modelId="{A2B236D8-7BAE-45F3-98C5-FA733C136EC4}">
      <dsp:nvSpPr>
        <dsp:cNvPr id="0" name=""/>
        <dsp:cNvSpPr/>
      </dsp:nvSpPr>
      <dsp:spPr>
        <a:xfrm>
          <a:off x="0" y="1622293"/>
          <a:ext cx="8450210" cy="6974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8294" tIns="30480" rIns="170688" bIns="30480" numCol="1" spcCol="1270" anchor="t" anchorCtr="0">
          <a:noAutofit/>
        </a:bodyPr>
        <a:lstStyle/>
        <a:p>
          <a:pPr marL="0" marR="0" lvl="1" indent="0" algn="just" defTabSz="914400" eaLnBrk="1" fontAlgn="auto" latinLnBrk="0" hangingPunct="1">
            <a:lnSpc>
              <a:spcPct val="100000"/>
            </a:lnSpc>
            <a:spcBef>
              <a:spcPct val="0"/>
            </a:spcBef>
            <a:spcAft>
              <a:spcPts val="0"/>
            </a:spcAft>
            <a:buClrTx/>
            <a:buSzTx/>
            <a:buFontTx/>
            <a:buChar char="••"/>
            <a:tabLst/>
            <a:defRPr/>
          </a:pPr>
          <a:r>
            <a:rPr lang="tr-TR" sz="2400" kern="1200" dirty="0" smtClean="0"/>
            <a:t>1 ay boyunca </a:t>
          </a:r>
          <a:r>
            <a:rPr lang="tr-TR" sz="2400" kern="1200" dirty="0" err="1" smtClean="0"/>
            <a:t>glutensiz</a:t>
          </a:r>
          <a:r>
            <a:rPr lang="tr-TR" sz="2400" kern="1200" dirty="0" smtClean="0"/>
            <a:t> diyet</a:t>
          </a:r>
        </a:p>
        <a:p>
          <a:pPr marL="285750" lvl="1" indent="0" defTabSz="1333500">
            <a:lnSpc>
              <a:spcPct val="90000"/>
            </a:lnSpc>
            <a:spcBef>
              <a:spcPct val="0"/>
            </a:spcBef>
            <a:spcAft>
              <a:spcPct val="20000"/>
            </a:spcAft>
            <a:buChar char="••"/>
          </a:pPr>
          <a:endParaRPr lang="tr-TR" sz="2400" kern="1200" dirty="0"/>
        </a:p>
      </dsp:txBody>
      <dsp:txXfrm>
        <a:off x="0" y="1622293"/>
        <a:ext cx="8450210" cy="697492"/>
      </dsp:txXfrm>
    </dsp:sp>
    <dsp:sp modelId="{ECBCE76F-8DAC-4491-9215-F74CB7A6FE83}">
      <dsp:nvSpPr>
        <dsp:cNvPr id="0" name=""/>
        <dsp:cNvSpPr/>
      </dsp:nvSpPr>
      <dsp:spPr>
        <a:xfrm>
          <a:off x="0" y="2165010"/>
          <a:ext cx="8450210" cy="162103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marR="0" lvl="0" indent="0" algn="just" defTabSz="914400" eaLnBrk="1" fontAlgn="auto" latinLnBrk="0" hangingPunct="1">
            <a:lnSpc>
              <a:spcPct val="100000"/>
            </a:lnSpc>
            <a:spcBef>
              <a:spcPct val="0"/>
            </a:spcBef>
            <a:spcAft>
              <a:spcPts val="0"/>
            </a:spcAft>
            <a:buClrTx/>
            <a:buSzTx/>
            <a:buFontTx/>
            <a:buNone/>
            <a:tabLst/>
            <a:defRPr/>
          </a:pPr>
          <a:r>
            <a:rPr lang="tr-TR" sz="2400" b="1" kern="1200" dirty="0" err="1" smtClean="0"/>
            <a:t>Polisakkarit</a:t>
          </a:r>
          <a:r>
            <a:rPr lang="tr-TR" sz="2400" b="1" kern="1200" dirty="0" smtClean="0"/>
            <a:t> alımındaki azalma dışında </a:t>
          </a:r>
          <a:r>
            <a:rPr lang="tr-TR" sz="2400" b="1" kern="1200" dirty="0" err="1" smtClean="0"/>
            <a:t>glutensiz</a:t>
          </a:r>
          <a:r>
            <a:rPr lang="tr-TR" sz="2400" b="1" kern="1200" dirty="0" smtClean="0"/>
            <a:t> diyetten önce ve sonra makro besin ögeleri açısından diyet alımında anlamlı bir farklılık yoktu.</a:t>
          </a:r>
        </a:p>
        <a:p>
          <a:pPr lvl="0" defTabSz="1733550">
            <a:lnSpc>
              <a:spcPct val="90000"/>
            </a:lnSpc>
            <a:spcBef>
              <a:spcPct val="0"/>
            </a:spcBef>
            <a:spcAft>
              <a:spcPct val="35000"/>
            </a:spcAft>
          </a:pPr>
          <a:endParaRPr lang="tr-TR" sz="2400" kern="1200" dirty="0"/>
        </a:p>
      </dsp:txBody>
      <dsp:txXfrm>
        <a:off x="79132" y="2244142"/>
        <a:ext cx="8291946" cy="1462768"/>
      </dsp:txXfrm>
    </dsp:sp>
    <dsp:sp modelId="{7D8ABA3D-77BA-4CC9-97CC-4A039CEC0176}">
      <dsp:nvSpPr>
        <dsp:cNvPr id="0" name=""/>
        <dsp:cNvSpPr/>
      </dsp:nvSpPr>
      <dsp:spPr>
        <a:xfrm>
          <a:off x="0" y="3820360"/>
          <a:ext cx="8450210" cy="9544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8294"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tr-TR" sz="2400" kern="1200" dirty="0" err="1" smtClean="0"/>
            <a:t>Glutensiz</a:t>
          </a:r>
          <a:r>
            <a:rPr lang="tr-TR" sz="2400" kern="1200" dirty="0" smtClean="0"/>
            <a:t> diyetten sonra, </a:t>
          </a:r>
          <a:r>
            <a:rPr lang="tr-TR" sz="2400" i="1" kern="1200" dirty="0" err="1" smtClean="0"/>
            <a:t>Bifidobacterium</a:t>
          </a:r>
          <a:r>
            <a:rPr lang="tr-TR" sz="2400" i="1" kern="1200" dirty="0" smtClean="0"/>
            <a:t>, </a:t>
          </a:r>
          <a:r>
            <a:rPr lang="tr-TR" sz="2400" i="1" kern="1200" dirty="0" err="1" smtClean="0"/>
            <a:t>Lactobacillus</a:t>
          </a:r>
          <a:r>
            <a:rPr lang="tr-TR" sz="2400" i="1" kern="1200" dirty="0" smtClean="0"/>
            <a:t> </a:t>
          </a:r>
          <a:r>
            <a:rPr lang="tr-TR" sz="2400" kern="1200" dirty="0" smtClean="0"/>
            <a:t>ve </a:t>
          </a:r>
          <a:r>
            <a:rPr lang="tr-TR" sz="2400" i="1" kern="1200" dirty="0" err="1" smtClean="0"/>
            <a:t>Bifidobacterium</a:t>
          </a:r>
          <a:r>
            <a:rPr lang="tr-TR" sz="2400" i="1" kern="1200" dirty="0" smtClean="0"/>
            <a:t> </a:t>
          </a:r>
          <a:r>
            <a:rPr lang="tr-TR" sz="2400" i="1" kern="1200" dirty="0" err="1" smtClean="0"/>
            <a:t>longum</a:t>
          </a:r>
          <a:r>
            <a:rPr lang="tr-TR" sz="2400" i="1" kern="1200" dirty="0" smtClean="0"/>
            <a:t> </a:t>
          </a:r>
          <a:r>
            <a:rPr lang="tr-TR" sz="2400" kern="1200" dirty="0" smtClean="0"/>
            <a:t>sayıları azalırken </a:t>
          </a:r>
          <a:r>
            <a:rPr lang="tr-TR" sz="2400" i="1" kern="1200" dirty="0" err="1" smtClean="0"/>
            <a:t>Enterobacteriaceae</a:t>
          </a:r>
          <a:r>
            <a:rPr lang="tr-TR" sz="2400" kern="1200" dirty="0" smtClean="0"/>
            <a:t> ve </a:t>
          </a:r>
          <a:r>
            <a:rPr lang="tr-TR" sz="2400" i="1" kern="1200" dirty="0" err="1" smtClean="0"/>
            <a:t>Escherichia</a:t>
          </a:r>
          <a:r>
            <a:rPr lang="tr-TR" sz="2400" i="1" kern="1200" dirty="0" smtClean="0"/>
            <a:t> </a:t>
          </a:r>
          <a:r>
            <a:rPr lang="tr-TR" sz="2400" i="1" kern="1200" dirty="0" err="1" smtClean="0"/>
            <a:t>coli</a:t>
          </a:r>
          <a:r>
            <a:rPr lang="tr-TR" sz="2400" i="1" kern="1200" dirty="0" smtClean="0"/>
            <a:t> </a:t>
          </a:r>
          <a:r>
            <a:rPr lang="tr-TR" sz="2400" kern="1200" dirty="0" smtClean="0"/>
            <a:t>sayıları artmıştır </a:t>
          </a:r>
          <a:endParaRPr lang="tr-TR" sz="2400" kern="1200" dirty="0"/>
        </a:p>
      </dsp:txBody>
      <dsp:txXfrm>
        <a:off x="0" y="3820360"/>
        <a:ext cx="8450210" cy="95446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5CE777-76C9-483D-ABF5-152C64A2A2FC}">
      <dsp:nvSpPr>
        <dsp:cNvPr id="0" name=""/>
        <dsp:cNvSpPr/>
      </dsp:nvSpPr>
      <dsp:spPr>
        <a:xfrm>
          <a:off x="0" y="0"/>
          <a:ext cx="8020878" cy="2216388"/>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just" defTabSz="1066800">
            <a:lnSpc>
              <a:spcPct val="90000"/>
            </a:lnSpc>
            <a:spcBef>
              <a:spcPct val="0"/>
            </a:spcBef>
            <a:spcAft>
              <a:spcPct val="35000"/>
            </a:spcAft>
          </a:pPr>
          <a:r>
            <a:rPr lang="tr-TR" sz="2400" b="1" kern="1200" dirty="0" err="1" smtClean="0"/>
            <a:t>Çölyak</a:t>
          </a:r>
          <a:r>
            <a:rPr lang="tr-TR" sz="2400" b="1" kern="1200" dirty="0" smtClean="0"/>
            <a:t> tanısı alan zayıf bireylerde glutensiz diyet ile vücut ağırlığında artış, tanıda fazla kilolu/obez olan bireylerde ise glutensiz diyet ile ağırlık kaybı görülmüştür</a:t>
          </a:r>
        </a:p>
        <a:p>
          <a:pPr lvl="0" algn="r" defTabSz="1066800">
            <a:lnSpc>
              <a:spcPct val="90000"/>
            </a:lnSpc>
            <a:spcBef>
              <a:spcPct val="0"/>
            </a:spcBef>
            <a:spcAft>
              <a:spcPct val="35000"/>
            </a:spcAft>
          </a:pPr>
          <a:r>
            <a:rPr lang="tr-TR" sz="1800" i="1" kern="1200" dirty="0" smtClean="0">
              <a:solidFill>
                <a:srgbClr val="FF0000"/>
              </a:solidFill>
            </a:rPr>
            <a:t>J Clin Gastroenterol. 2010, 44(4): 267-71</a:t>
          </a:r>
          <a:endParaRPr lang="tr-TR" sz="1800" i="1" kern="1200" dirty="0">
            <a:solidFill>
              <a:srgbClr val="FF0000"/>
            </a:solidFill>
          </a:endParaRPr>
        </a:p>
      </dsp:txBody>
      <dsp:txXfrm>
        <a:off x="108195" y="108195"/>
        <a:ext cx="7804488" cy="1999998"/>
      </dsp:txXfrm>
    </dsp:sp>
    <dsp:sp modelId="{951142BD-1C27-4CB2-9A1D-F2AC6451F19D}">
      <dsp:nvSpPr>
        <dsp:cNvPr id="0" name=""/>
        <dsp:cNvSpPr/>
      </dsp:nvSpPr>
      <dsp:spPr>
        <a:xfrm>
          <a:off x="0" y="2298966"/>
          <a:ext cx="8020878" cy="1837801"/>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just" defTabSz="1066800">
            <a:lnSpc>
              <a:spcPct val="90000"/>
            </a:lnSpc>
            <a:spcBef>
              <a:spcPct val="0"/>
            </a:spcBef>
            <a:spcAft>
              <a:spcPct val="35000"/>
            </a:spcAft>
          </a:pPr>
          <a:r>
            <a:rPr lang="tr-TR" sz="2400" b="1" kern="1200" dirty="0" err="1" smtClean="0">
              <a:solidFill>
                <a:schemeClr val="tx1"/>
              </a:solidFill>
            </a:rPr>
            <a:t>Çölyak</a:t>
          </a:r>
          <a:r>
            <a:rPr lang="tr-TR" sz="2400" b="1" kern="1200" dirty="0" smtClean="0">
              <a:solidFill>
                <a:schemeClr val="tx1"/>
              </a:solidFill>
            </a:rPr>
            <a:t> tanısı alan fazla kilolu/obez bireylerde glutensiz diyetle vücut ağırlığının artabileceği de görülmüştür. Nedeni, glutensiz diyet ile bağırsak yüzeyinin iyileşmesi aracılığıyla besin ögesi emilimin artmasının olabileceği belirtilmiştir</a:t>
          </a:r>
        </a:p>
        <a:p>
          <a:pPr lvl="0" algn="r" defTabSz="1066800">
            <a:lnSpc>
              <a:spcPct val="90000"/>
            </a:lnSpc>
            <a:spcBef>
              <a:spcPct val="0"/>
            </a:spcBef>
            <a:spcAft>
              <a:spcPct val="35000"/>
            </a:spcAft>
          </a:pPr>
          <a:r>
            <a:rPr lang="nl-NL" sz="1800" i="1" kern="1200" dirty="0" smtClean="0">
              <a:solidFill>
                <a:srgbClr val="FF0000"/>
              </a:solidFill>
            </a:rPr>
            <a:t>J Acad Nutr Diet</a:t>
          </a:r>
          <a:r>
            <a:rPr lang="tr-TR" sz="1800" i="1" kern="1200" dirty="0" smtClean="0">
              <a:solidFill>
                <a:srgbClr val="FF0000"/>
              </a:solidFill>
            </a:rPr>
            <a:t> 2012</a:t>
          </a:r>
          <a:r>
            <a:rPr lang="nl-NL" sz="1800" i="1" kern="1200" dirty="0" smtClean="0">
              <a:solidFill>
                <a:srgbClr val="FF0000"/>
              </a:solidFill>
            </a:rPr>
            <a:t>, 112(9): 1330-3</a:t>
          </a:r>
          <a:r>
            <a:rPr lang="nl-NL" sz="500" i="1" kern="1200" dirty="0" smtClean="0">
              <a:solidFill>
                <a:schemeClr val="bg1"/>
              </a:solidFill>
            </a:rPr>
            <a:t>.</a:t>
          </a:r>
          <a:endParaRPr lang="tr-TR" sz="500" kern="1200" dirty="0"/>
        </a:p>
      </dsp:txBody>
      <dsp:txXfrm>
        <a:off x="89714" y="2388680"/>
        <a:ext cx="7841450" cy="1658373"/>
      </dsp:txXfrm>
    </dsp:sp>
    <dsp:sp modelId="{4945B929-5091-4131-B5AE-5526CD41A352}">
      <dsp:nvSpPr>
        <dsp:cNvPr id="0" name=""/>
        <dsp:cNvSpPr/>
      </dsp:nvSpPr>
      <dsp:spPr>
        <a:xfrm>
          <a:off x="0" y="4075980"/>
          <a:ext cx="8020878" cy="1837801"/>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endParaRPr lang="tr-TR" sz="2400" b="1" kern="1200" dirty="0" smtClean="0"/>
        </a:p>
        <a:p>
          <a:pPr lvl="0" algn="l" defTabSz="1066800">
            <a:lnSpc>
              <a:spcPct val="90000"/>
            </a:lnSpc>
            <a:spcBef>
              <a:spcPct val="0"/>
            </a:spcBef>
            <a:spcAft>
              <a:spcPct val="35000"/>
            </a:spcAft>
          </a:pPr>
          <a:r>
            <a:rPr lang="tr-TR" sz="2400" b="1" kern="1200" dirty="0" smtClean="0"/>
            <a:t>Ayrıca, glutensiz diyet, tam tahılların ve diyet lifi alımının daha düşük olmasına neden olabilir ve bunların BKİ ile ters ilişkili olduğu bildirilmiştir.</a:t>
          </a:r>
        </a:p>
        <a:p>
          <a:pPr lvl="0" algn="r" defTabSz="1066800">
            <a:lnSpc>
              <a:spcPct val="90000"/>
            </a:lnSpc>
            <a:spcBef>
              <a:spcPct val="0"/>
            </a:spcBef>
            <a:spcAft>
              <a:spcPct val="35000"/>
            </a:spcAft>
          </a:pPr>
          <a:r>
            <a:rPr lang="tr-TR" sz="1800" i="1" kern="1200" dirty="0" smtClean="0">
              <a:solidFill>
                <a:srgbClr val="FF0000"/>
              </a:solidFill>
            </a:rPr>
            <a:t>JAAPA, 2015 ;28(8).</a:t>
          </a:r>
          <a:endParaRPr lang="tr-TR" sz="1800" b="1" i="1" kern="1200" dirty="0" smtClean="0">
            <a:solidFill>
              <a:srgbClr val="FF0000"/>
            </a:solidFill>
          </a:endParaRPr>
        </a:p>
        <a:p>
          <a:pPr lvl="0" algn="l" defTabSz="1066800">
            <a:lnSpc>
              <a:spcPct val="90000"/>
            </a:lnSpc>
            <a:spcBef>
              <a:spcPct val="0"/>
            </a:spcBef>
            <a:spcAft>
              <a:spcPct val="35000"/>
            </a:spcAft>
          </a:pPr>
          <a:endParaRPr lang="tr-TR" sz="2000" b="1" kern="1200" dirty="0"/>
        </a:p>
      </dsp:txBody>
      <dsp:txXfrm>
        <a:off x="89714" y="4165694"/>
        <a:ext cx="7841450" cy="1658373"/>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5E3766-2C54-4261-A255-79FDBD138971}" type="datetimeFigureOut">
              <a:rPr lang="tr-TR" smtClean="0"/>
              <a:t>22.12.2020</a:t>
            </a:fld>
            <a:endParaRPr lang="tr-T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ED6FD2-03E9-4797-8D5B-E952B94EB369}" type="slidenum">
              <a:rPr lang="tr-TR" smtClean="0"/>
              <a:t>‹#›</a:t>
            </a:fld>
            <a:endParaRPr lang="tr-TR"/>
          </a:p>
        </p:txBody>
      </p:sp>
    </p:spTree>
    <p:extLst>
      <p:ext uri="{BB962C8B-B14F-4D97-AF65-F5344CB8AC3E}">
        <p14:creationId xmlns:p14="http://schemas.microsoft.com/office/powerpoint/2010/main" val="37792662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BFED6FD2-03E9-4797-8D5B-E952B94EB369}" type="slidenum">
              <a:rPr lang="tr-TR" smtClean="0"/>
              <a:t>3</a:t>
            </a:fld>
            <a:endParaRPr lang="tr-TR"/>
          </a:p>
        </p:txBody>
      </p:sp>
    </p:spTree>
    <p:extLst>
      <p:ext uri="{BB962C8B-B14F-4D97-AF65-F5344CB8AC3E}">
        <p14:creationId xmlns:p14="http://schemas.microsoft.com/office/powerpoint/2010/main" val="11819955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BFED6FD2-03E9-4797-8D5B-E952B94EB369}" type="slidenum">
              <a:rPr lang="tr-TR" smtClean="0"/>
              <a:t>20</a:t>
            </a:fld>
            <a:endParaRPr lang="tr-TR"/>
          </a:p>
        </p:txBody>
      </p:sp>
    </p:spTree>
    <p:extLst>
      <p:ext uri="{BB962C8B-B14F-4D97-AF65-F5344CB8AC3E}">
        <p14:creationId xmlns:p14="http://schemas.microsoft.com/office/powerpoint/2010/main" val="35245287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BFED6FD2-03E9-4797-8D5B-E952B94EB369}" type="slidenum">
              <a:rPr lang="tr-TR" smtClean="0"/>
              <a:t>22</a:t>
            </a:fld>
            <a:endParaRPr lang="tr-TR"/>
          </a:p>
        </p:txBody>
      </p:sp>
    </p:spTree>
    <p:extLst>
      <p:ext uri="{BB962C8B-B14F-4D97-AF65-F5344CB8AC3E}">
        <p14:creationId xmlns:p14="http://schemas.microsoft.com/office/powerpoint/2010/main" val="12763290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BFED6FD2-03E9-4797-8D5B-E952B94EB369}" type="slidenum">
              <a:rPr lang="tr-TR" smtClean="0"/>
              <a:t>25</a:t>
            </a:fld>
            <a:endParaRPr lang="tr-TR"/>
          </a:p>
        </p:txBody>
      </p:sp>
    </p:spTree>
    <p:extLst>
      <p:ext uri="{BB962C8B-B14F-4D97-AF65-F5344CB8AC3E}">
        <p14:creationId xmlns:p14="http://schemas.microsoft.com/office/powerpoint/2010/main" val="42052308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3C9CAD6D-BF4C-4B96-AB92-CDE0D544CEC1}" type="slidenum">
              <a:rPr lang="tr-TR" smtClean="0"/>
              <a:t>27</a:t>
            </a:fld>
            <a:endParaRPr lang="tr-TR"/>
          </a:p>
        </p:txBody>
      </p:sp>
    </p:spTree>
    <p:extLst>
      <p:ext uri="{BB962C8B-B14F-4D97-AF65-F5344CB8AC3E}">
        <p14:creationId xmlns:p14="http://schemas.microsoft.com/office/powerpoint/2010/main" val="18596079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BFED6FD2-03E9-4797-8D5B-E952B94EB369}" type="slidenum">
              <a:rPr lang="tr-TR" smtClean="0"/>
              <a:t>28</a:t>
            </a:fld>
            <a:endParaRPr lang="tr-TR"/>
          </a:p>
        </p:txBody>
      </p:sp>
    </p:spTree>
    <p:extLst>
      <p:ext uri="{BB962C8B-B14F-4D97-AF65-F5344CB8AC3E}">
        <p14:creationId xmlns:p14="http://schemas.microsoft.com/office/powerpoint/2010/main" val="7486699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smtClean="0"/>
          </a:p>
        </p:txBody>
      </p:sp>
      <p:sp>
        <p:nvSpPr>
          <p:cNvPr id="4" name="Slide Number Placeholder 3"/>
          <p:cNvSpPr>
            <a:spLocks noGrp="1"/>
          </p:cNvSpPr>
          <p:nvPr>
            <p:ph type="sldNum" sz="quarter" idx="10"/>
          </p:nvPr>
        </p:nvSpPr>
        <p:spPr/>
        <p:txBody>
          <a:bodyPr/>
          <a:lstStyle/>
          <a:p>
            <a:fld id="{BFED6FD2-03E9-4797-8D5B-E952B94EB369}" type="slidenum">
              <a:rPr lang="tr-TR" smtClean="0"/>
              <a:t>5</a:t>
            </a:fld>
            <a:endParaRPr lang="tr-TR"/>
          </a:p>
        </p:txBody>
      </p:sp>
    </p:spTree>
    <p:extLst>
      <p:ext uri="{BB962C8B-B14F-4D97-AF65-F5344CB8AC3E}">
        <p14:creationId xmlns:p14="http://schemas.microsoft.com/office/powerpoint/2010/main" val="17746906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BFED6FD2-03E9-4797-8D5B-E952B94EB369}" type="slidenum">
              <a:rPr lang="tr-TR" smtClean="0"/>
              <a:t>7</a:t>
            </a:fld>
            <a:endParaRPr lang="tr-TR"/>
          </a:p>
        </p:txBody>
      </p:sp>
    </p:spTree>
    <p:extLst>
      <p:ext uri="{BB962C8B-B14F-4D97-AF65-F5344CB8AC3E}">
        <p14:creationId xmlns:p14="http://schemas.microsoft.com/office/powerpoint/2010/main" val="37086065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BFED6FD2-03E9-4797-8D5B-E952B94EB369}" type="slidenum">
              <a:rPr lang="tr-TR" smtClean="0"/>
              <a:t>8</a:t>
            </a:fld>
            <a:endParaRPr lang="tr-TR"/>
          </a:p>
        </p:txBody>
      </p:sp>
    </p:spTree>
    <p:extLst>
      <p:ext uri="{BB962C8B-B14F-4D97-AF65-F5344CB8AC3E}">
        <p14:creationId xmlns:p14="http://schemas.microsoft.com/office/powerpoint/2010/main" val="17170540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BFED6FD2-03E9-4797-8D5B-E952B94EB369}" type="slidenum">
              <a:rPr lang="tr-TR" smtClean="0"/>
              <a:t>10</a:t>
            </a:fld>
            <a:endParaRPr lang="tr-TR"/>
          </a:p>
        </p:txBody>
      </p:sp>
    </p:spTree>
    <p:extLst>
      <p:ext uri="{BB962C8B-B14F-4D97-AF65-F5344CB8AC3E}">
        <p14:creationId xmlns:p14="http://schemas.microsoft.com/office/powerpoint/2010/main" val="26570694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smtClean="0"/>
          </a:p>
        </p:txBody>
      </p:sp>
      <p:sp>
        <p:nvSpPr>
          <p:cNvPr id="4" name="Slide Number Placeholder 3"/>
          <p:cNvSpPr>
            <a:spLocks noGrp="1"/>
          </p:cNvSpPr>
          <p:nvPr>
            <p:ph type="sldNum" sz="quarter" idx="10"/>
          </p:nvPr>
        </p:nvSpPr>
        <p:spPr/>
        <p:txBody>
          <a:bodyPr/>
          <a:lstStyle/>
          <a:p>
            <a:fld id="{BFED6FD2-03E9-4797-8D5B-E952B94EB369}" type="slidenum">
              <a:rPr lang="tr-TR" smtClean="0"/>
              <a:t>13</a:t>
            </a:fld>
            <a:endParaRPr lang="tr-TR"/>
          </a:p>
        </p:txBody>
      </p:sp>
    </p:spTree>
    <p:extLst>
      <p:ext uri="{BB962C8B-B14F-4D97-AF65-F5344CB8AC3E}">
        <p14:creationId xmlns:p14="http://schemas.microsoft.com/office/powerpoint/2010/main" val="30204957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BFED6FD2-03E9-4797-8D5B-E952B94EB369}" type="slidenum">
              <a:rPr lang="tr-TR" smtClean="0"/>
              <a:t>16</a:t>
            </a:fld>
            <a:endParaRPr lang="tr-TR"/>
          </a:p>
        </p:txBody>
      </p:sp>
    </p:spTree>
    <p:extLst>
      <p:ext uri="{BB962C8B-B14F-4D97-AF65-F5344CB8AC3E}">
        <p14:creationId xmlns:p14="http://schemas.microsoft.com/office/powerpoint/2010/main" val="32033240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BFED6FD2-03E9-4797-8D5B-E952B94EB369}" type="slidenum">
              <a:rPr lang="tr-TR" smtClean="0"/>
              <a:t>17</a:t>
            </a:fld>
            <a:endParaRPr lang="tr-TR"/>
          </a:p>
        </p:txBody>
      </p:sp>
    </p:spTree>
    <p:extLst>
      <p:ext uri="{BB962C8B-B14F-4D97-AF65-F5344CB8AC3E}">
        <p14:creationId xmlns:p14="http://schemas.microsoft.com/office/powerpoint/2010/main" val="29437620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BFED6FD2-03E9-4797-8D5B-E952B94EB369}" type="slidenum">
              <a:rPr lang="tr-TR" smtClean="0"/>
              <a:t>19</a:t>
            </a:fld>
            <a:endParaRPr lang="tr-TR"/>
          </a:p>
        </p:txBody>
      </p:sp>
    </p:spTree>
    <p:extLst>
      <p:ext uri="{BB962C8B-B14F-4D97-AF65-F5344CB8AC3E}">
        <p14:creationId xmlns:p14="http://schemas.microsoft.com/office/powerpoint/2010/main" val="35652162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tr-T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tr-TR"/>
          </a:p>
        </p:txBody>
      </p:sp>
      <p:sp>
        <p:nvSpPr>
          <p:cNvPr id="4" name="Date Placeholder 3"/>
          <p:cNvSpPr>
            <a:spLocks noGrp="1"/>
          </p:cNvSpPr>
          <p:nvPr>
            <p:ph type="dt" sz="half" idx="10"/>
          </p:nvPr>
        </p:nvSpPr>
        <p:spPr/>
        <p:txBody>
          <a:bodyPr/>
          <a:lstStyle/>
          <a:p>
            <a:fld id="{370A3251-D8FE-486F-983C-A078A5577ECB}" type="datetimeFigureOut">
              <a:rPr lang="tr-TR" smtClean="0"/>
              <a:t>22.12.2020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0D7968D-9783-49DE-84B6-42EBD5AC08FE}" type="slidenum">
              <a:rPr lang="tr-TR" smtClean="0"/>
              <a:t>‹#›</a:t>
            </a:fld>
            <a:endParaRPr lang="tr-TR"/>
          </a:p>
        </p:txBody>
      </p:sp>
    </p:spTree>
    <p:extLst>
      <p:ext uri="{BB962C8B-B14F-4D97-AF65-F5344CB8AC3E}">
        <p14:creationId xmlns:p14="http://schemas.microsoft.com/office/powerpoint/2010/main" val="10103818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p>
            <a:fld id="{370A3251-D8FE-486F-983C-A078A5577ECB}" type="datetimeFigureOut">
              <a:rPr lang="tr-TR" smtClean="0"/>
              <a:t>22.12.2020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0D7968D-9783-49DE-84B6-42EBD5AC08FE}" type="slidenum">
              <a:rPr lang="tr-TR" smtClean="0"/>
              <a:t>‹#›</a:t>
            </a:fld>
            <a:endParaRPr lang="tr-TR"/>
          </a:p>
        </p:txBody>
      </p:sp>
    </p:spTree>
    <p:extLst>
      <p:ext uri="{BB962C8B-B14F-4D97-AF65-F5344CB8AC3E}">
        <p14:creationId xmlns:p14="http://schemas.microsoft.com/office/powerpoint/2010/main" val="5044792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tr-T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p>
            <a:fld id="{370A3251-D8FE-486F-983C-A078A5577ECB}" type="datetimeFigureOut">
              <a:rPr lang="tr-TR" smtClean="0"/>
              <a:t>22.12.2020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0D7968D-9783-49DE-84B6-42EBD5AC08FE}" type="slidenum">
              <a:rPr lang="tr-TR" smtClean="0"/>
              <a:t>‹#›</a:t>
            </a:fld>
            <a:endParaRPr lang="tr-TR"/>
          </a:p>
        </p:txBody>
      </p:sp>
    </p:spTree>
    <p:extLst>
      <p:ext uri="{BB962C8B-B14F-4D97-AF65-F5344CB8AC3E}">
        <p14:creationId xmlns:p14="http://schemas.microsoft.com/office/powerpoint/2010/main" val="5883171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25_Custom Layout">
    <p:spTree>
      <p:nvGrpSpPr>
        <p:cNvPr id="1" name=""/>
        <p:cNvGrpSpPr/>
        <p:nvPr/>
      </p:nvGrpSpPr>
      <p:grpSpPr>
        <a:xfrm>
          <a:off x="0" y="0"/>
          <a:ext cx="0" cy="0"/>
          <a:chOff x="0" y="0"/>
          <a:chExt cx="0" cy="0"/>
        </a:xfrm>
      </p:grpSpPr>
      <p:sp>
        <p:nvSpPr>
          <p:cNvPr id="5" name="Picture Placeholder 4">
            <a:extLst>
              <a:ext uri="{FF2B5EF4-FFF2-40B4-BE49-F238E27FC236}">
                <a16:creationId xmlns="" xmlns:a16="http://schemas.microsoft.com/office/drawing/2014/main" id="{A7086A07-0EA3-465F-8BF1-4DB245BE1A9C}"/>
              </a:ext>
            </a:extLst>
          </p:cNvPr>
          <p:cNvSpPr>
            <a:spLocks noGrp="1"/>
          </p:cNvSpPr>
          <p:nvPr>
            <p:ph type="pic" sz="quarter" idx="10" hasCustomPrompt="1"/>
          </p:nvPr>
        </p:nvSpPr>
        <p:spPr>
          <a:xfrm>
            <a:off x="0" y="0"/>
            <a:ext cx="5214938" cy="6470012"/>
          </a:xfrm>
          <a:custGeom>
            <a:avLst/>
            <a:gdLst>
              <a:gd name="connsiteX0" fmla="*/ 0 w 6953250"/>
              <a:gd name="connsiteY0" fmla="*/ 0 h 6470012"/>
              <a:gd name="connsiteX1" fmla="*/ 6890409 w 6953250"/>
              <a:gd name="connsiteY1" fmla="*/ 0 h 6470012"/>
              <a:gd name="connsiteX2" fmla="*/ 6924190 w 6953250"/>
              <a:gd name="connsiteY2" fmla="*/ 265840 h 6470012"/>
              <a:gd name="connsiteX3" fmla="*/ 6953250 w 6953250"/>
              <a:gd name="connsiteY3" fmla="*/ 841339 h 6470012"/>
              <a:gd name="connsiteX4" fmla="*/ 1324577 w 6953250"/>
              <a:gd name="connsiteY4" fmla="*/ 6470012 h 6470012"/>
              <a:gd name="connsiteX5" fmla="*/ 190203 w 6953250"/>
              <a:gd name="connsiteY5" fmla="*/ 6355658 h 6470012"/>
              <a:gd name="connsiteX6" fmla="*/ 0 w 6953250"/>
              <a:gd name="connsiteY6" fmla="*/ 6311759 h 6470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53250" h="6470012">
                <a:moveTo>
                  <a:pt x="0" y="0"/>
                </a:moveTo>
                <a:lnTo>
                  <a:pt x="6890409" y="0"/>
                </a:lnTo>
                <a:lnTo>
                  <a:pt x="6924190" y="265840"/>
                </a:lnTo>
                <a:cubicBezTo>
                  <a:pt x="6943407" y="455059"/>
                  <a:pt x="6953250" y="647050"/>
                  <a:pt x="6953250" y="841339"/>
                </a:cubicBezTo>
                <a:cubicBezTo>
                  <a:pt x="6953250" y="3949969"/>
                  <a:pt x="4433207" y="6470012"/>
                  <a:pt x="1324577" y="6470012"/>
                </a:cubicBezTo>
                <a:cubicBezTo>
                  <a:pt x="935998" y="6470012"/>
                  <a:pt x="556617" y="6430637"/>
                  <a:pt x="190203" y="6355658"/>
                </a:cubicBezTo>
                <a:lnTo>
                  <a:pt x="0" y="6311759"/>
                </a:lnTo>
                <a:close/>
              </a:path>
            </a:pathLst>
          </a:custGeom>
          <a:solidFill>
            <a:schemeClr val="bg1">
              <a:lumMod val="95000"/>
              <a:alpha val="25000"/>
            </a:schemeClr>
          </a:solidFill>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latin typeface="Open Sans Light" panose="020B0306030504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endParaRPr lang="en-US" dirty="0"/>
          </a:p>
        </p:txBody>
      </p:sp>
    </p:spTree>
    <p:extLst>
      <p:ext uri="{BB962C8B-B14F-4D97-AF65-F5344CB8AC3E}">
        <p14:creationId xmlns:p14="http://schemas.microsoft.com/office/powerpoint/2010/main" val="4039724824"/>
      </p:ext>
    </p:extLst>
  </p:cSld>
  <p:clrMapOvr>
    <a:masterClrMapping/>
  </p:clrMapOvr>
  <p:extLst>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p>
            <a:fld id="{370A3251-D8FE-486F-983C-A078A5577ECB}" type="datetimeFigureOut">
              <a:rPr lang="tr-TR" smtClean="0"/>
              <a:t>22.12.2020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0D7968D-9783-49DE-84B6-42EBD5AC08FE}" type="slidenum">
              <a:rPr lang="tr-TR" smtClean="0"/>
              <a:t>‹#›</a:t>
            </a:fld>
            <a:endParaRPr lang="tr-TR"/>
          </a:p>
        </p:txBody>
      </p:sp>
    </p:spTree>
    <p:extLst>
      <p:ext uri="{BB962C8B-B14F-4D97-AF65-F5344CB8AC3E}">
        <p14:creationId xmlns:p14="http://schemas.microsoft.com/office/powerpoint/2010/main" val="2778156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tr-T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70A3251-D8FE-486F-983C-A078A5577ECB}" type="datetimeFigureOut">
              <a:rPr lang="tr-TR" smtClean="0"/>
              <a:t>22.12.2020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0D7968D-9783-49DE-84B6-42EBD5AC08FE}" type="slidenum">
              <a:rPr lang="tr-TR" smtClean="0"/>
              <a:t>‹#›</a:t>
            </a:fld>
            <a:endParaRPr lang="tr-TR"/>
          </a:p>
        </p:txBody>
      </p:sp>
    </p:spTree>
    <p:extLst>
      <p:ext uri="{BB962C8B-B14F-4D97-AF65-F5344CB8AC3E}">
        <p14:creationId xmlns:p14="http://schemas.microsoft.com/office/powerpoint/2010/main" val="371923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Date Placeholder 4"/>
          <p:cNvSpPr>
            <a:spLocks noGrp="1"/>
          </p:cNvSpPr>
          <p:nvPr>
            <p:ph type="dt" sz="half" idx="10"/>
          </p:nvPr>
        </p:nvSpPr>
        <p:spPr/>
        <p:txBody>
          <a:bodyPr/>
          <a:lstStyle/>
          <a:p>
            <a:fld id="{370A3251-D8FE-486F-983C-A078A5577ECB}" type="datetimeFigureOut">
              <a:rPr lang="tr-TR" smtClean="0"/>
              <a:t>22.12.2020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70D7968D-9783-49DE-84B6-42EBD5AC08FE}" type="slidenum">
              <a:rPr lang="tr-TR" smtClean="0"/>
              <a:t>‹#›</a:t>
            </a:fld>
            <a:endParaRPr lang="tr-TR"/>
          </a:p>
        </p:txBody>
      </p:sp>
    </p:spTree>
    <p:extLst>
      <p:ext uri="{BB962C8B-B14F-4D97-AF65-F5344CB8AC3E}">
        <p14:creationId xmlns:p14="http://schemas.microsoft.com/office/powerpoint/2010/main" val="3303163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tr-T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7" name="Date Placeholder 6"/>
          <p:cNvSpPr>
            <a:spLocks noGrp="1"/>
          </p:cNvSpPr>
          <p:nvPr>
            <p:ph type="dt" sz="half" idx="10"/>
          </p:nvPr>
        </p:nvSpPr>
        <p:spPr/>
        <p:txBody>
          <a:bodyPr/>
          <a:lstStyle/>
          <a:p>
            <a:fld id="{370A3251-D8FE-486F-983C-A078A5577ECB}" type="datetimeFigureOut">
              <a:rPr lang="tr-TR" smtClean="0"/>
              <a:t>22.12.2020</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70D7968D-9783-49DE-84B6-42EBD5AC08FE}" type="slidenum">
              <a:rPr lang="tr-TR" smtClean="0"/>
              <a:t>‹#›</a:t>
            </a:fld>
            <a:endParaRPr lang="tr-TR"/>
          </a:p>
        </p:txBody>
      </p:sp>
    </p:spTree>
    <p:extLst>
      <p:ext uri="{BB962C8B-B14F-4D97-AF65-F5344CB8AC3E}">
        <p14:creationId xmlns:p14="http://schemas.microsoft.com/office/powerpoint/2010/main" val="1960998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Date Placeholder 2"/>
          <p:cNvSpPr>
            <a:spLocks noGrp="1"/>
          </p:cNvSpPr>
          <p:nvPr>
            <p:ph type="dt" sz="half" idx="10"/>
          </p:nvPr>
        </p:nvSpPr>
        <p:spPr/>
        <p:txBody>
          <a:bodyPr/>
          <a:lstStyle/>
          <a:p>
            <a:fld id="{370A3251-D8FE-486F-983C-A078A5577ECB}" type="datetimeFigureOut">
              <a:rPr lang="tr-TR" smtClean="0"/>
              <a:t>22.12.2020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70D7968D-9783-49DE-84B6-42EBD5AC08FE}" type="slidenum">
              <a:rPr lang="tr-TR" smtClean="0"/>
              <a:t>‹#›</a:t>
            </a:fld>
            <a:endParaRPr lang="tr-TR"/>
          </a:p>
        </p:txBody>
      </p:sp>
    </p:spTree>
    <p:extLst>
      <p:ext uri="{BB962C8B-B14F-4D97-AF65-F5344CB8AC3E}">
        <p14:creationId xmlns:p14="http://schemas.microsoft.com/office/powerpoint/2010/main" val="506023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0A3251-D8FE-486F-983C-A078A5577ECB}" type="datetimeFigureOut">
              <a:rPr lang="tr-TR" smtClean="0"/>
              <a:t>22.12.2020</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70D7968D-9783-49DE-84B6-42EBD5AC08FE}" type="slidenum">
              <a:rPr lang="tr-TR" smtClean="0"/>
              <a:t>‹#›</a:t>
            </a:fld>
            <a:endParaRPr lang="tr-TR"/>
          </a:p>
        </p:txBody>
      </p:sp>
    </p:spTree>
    <p:extLst>
      <p:ext uri="{BB962C8B-B14F-4D97-AF65-F5344CB8AC3E}">
        <p14:creationId xmlns:p14="http://schemas.microsoft.com/office/powerpoint/2010/main" val="16536988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tr-T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0A3251-D8FE-486F-983C-A078A5577ECB}" type="datetimeFigureOut">
              <a:rPr lang="tr-TR" smtClean="0"/>
              <a:t>22.12.2020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70D7968D-9783-49DE-84B6-42EBD5AC08FE}" type="slidenum">
              <a:rPr lang="tr-TR" smtClean="0"/>
              <a:t>‹#›</a:t>
            </a:fld>
            <a:endParaRPr lang="tr-TR"/>
          </a:p>
        </p:txBody>
      </p:sp>
    </p:spTree>
    <p:extLst>
      <p:ext uri="{BB962C8B-B14F-4D97-AF65-F5344CB8AC3E}">
        <p14:creationId xmlns:p14="http://schemas.microsoft.com/office/powerpoint/2010/main" val="17032594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tr-T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0A3251-D8FE-486F-983C-A078A5577ECB}" type="datetimeFigureOut">
              <a:rPr lang="tr-TR" smtClean="0"/>
              <a:t>22.12.2020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70D7968D-9783-49DE-84B6-42EBD5AC08FE}" type="slidenum">
              <a:rPr lang="tr-TR" smtClean="0"/>
              <a:t>‹#›</a:t>
            </a:fld>
            <a:endParaRPr lang="tr-TR"/>
          </a:p>
        </p:txBody>
      </p:sp>
    </p:spTree>
    <p:extLst>
      <p:ext uri="{BB962C8B-B14F-4D97-AF65-F5344CB8AC3E}">
        <p14:creationId xmlns:p14="http://schemas.microsoft.com/office/powerpoint/2010/main" val="26424133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tr-T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0A3251-D8FE-486F-983C-A078A5577ECB}" type="datetimeFigureOut">
              <a:rPr lang="tr-TR" smtClean="0"/>
              <a:t>22.12.2020</a:t>
            </a:fld>
            <a:endParaRPr lang="tr-T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D7968D-9783-49DE-84B6-42EBD5AC08FE}" type="slidenum">
              <a:rPr lang="tr-TR" smtClean="0"/>
              <a:t>‹#›</a:t>
            </a:fld>
            <a:endParaRPr lang="tr-TR"/>
          </a:p>
        </p:txBody>
      </p:sp>
    </p:spTree>
    <p:extLst>
      <p:ext uri="{BB962C8B-B14F-4D97-AF65-F5344CB8AC3E}">
        <p14:creationId xmlns:p14="http://schemas.microsoft.com/office/powerpoint/2010/main" val="28793122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2.png"/><Relationship Id="rId7" Type="http://schemas.openxmlformats.org/officeDocument/2006/relationships/diagramColors" Target="../diagrams/colors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700880" y="2564904"/>
            <a:ext cx="7772400" cy="1470025"/>
          </a:xfrm>
        </p:spPr>
        <p:txBody>
          <a:bodyPr>
            <a:normAutofit fontScale="90000"/>
          </a:bodyPr>
          <a:lstStyle/>
          <a:p>
            <a:r>
              <a:rPr lang="tr-TR" b="1" dirty="0" smtClean="0">
                <a:solidFill>
                  <a:srgbClr val="FF0000"/>
                </a:solidFill>
              </a:rPr>
              <a:t>ÇÖLYAK HASTALIĞI OLMAYAN BİREYLERDE GLUTENSİZ BESLENME Tartışmalar/Öneriler </a:t>
            </a:r>
            <a:endParaRPr lang="tr-TR" b="1" dirty="0">
              <a:solidFill>
                <a:srgbClr val="FF0000"/>
              </a:solidFill>
            </a:endParaRPr>
          </a:p>
        </p:txBody>
      </p:sp>
      <p:sp>
        <p:nvSpPr>
          <p:cNvPr id="3" name="Alt Başlık 2"/>
          <p:cNvSpPr>
            <a:spLocks noGrp="1"/>
          </p:cNvSpPr>
          <p:nvPr>
            <p:ph type="subTitle" idx="1"/>
          </p:nvPr>
        </p:nvSpPr>
        <p:spPr>
          <a:xfrm>
            <a:off x="1386680" y="4509120"/>
            <a:ext cx="6400800" cy="1752600"/>
          </a:xfrm>
        </p:spPr>
        <p:txBody>
          <a:bodyPr>
            <a:normAutofit fontScale="85000" lnSpcReduction="20000"/>
          </a:bodyPr>
          <a:lstStyle/>
          <a:p>
            <a:r>
              <a:rPr lang="tr-TR" dirty="0" err="1" smtClean="0"/>
              <a:t>Doç.Dr</a:t>
            </a:r>
            <a:r>
              <a:rPr lang="tr-TR" dirty="0" smtClean="0"/>
              <a:t>. Alev KESER</a:t>
            </a:r>
          </a:p>
          <a:p>
            <a:r>
              <a:rPr lang="tr-TR" dirty="0" smtClean="0"/>
              <a:t>Ankara Üniversitesi</a:t>
            </a:r>
          </a:p>
          <a:p>
            <a:r>
              <a:rPr lang="tr-TR" dirty="0" smtClean="0"/>
              <a:t>Sağlık Bilimleri Fakültesi</a:t>
            </a:r>
          </a:p>
          <a:p>
            <a:r>
              <a:rPr lang="tr-TR" dirty="0" smtClean="0"/>
              <a:t>Beslenme ve Diyetetik Bölümü</a:t>
            </a:r>
            <a:endParaRPr lang="tr-T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16632"/>
            <a:ext cx="7621587" cy="209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4288" y="4437112"/>
            <a:ext cx="1692162"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http://www.ankara.edu.tr/wp-content/themes/ankarauni/img/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4359781"/>
            <a:ext cx="1474787"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83579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2" y="0"/>
            <a:ext cx="9035174" cy="4110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0281" y="4022067"/>
            <a:ext cx="5928063" cy="2748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Metin kutusu 5"/>
          <p:cNvSpPr txBox="1"/>
          <p:nvPr/>
        </p:nvSpPr>
        <p:spPr>
          <a:xfrm>
            <a:off x="2532370" y="5012918"/>
            <a:ext cx="1080120" cy="461665"/>
          </a:xfrm>
          <a:prstGeom prst="rect">
            <a:avLst/>
          </a:prstGeom>
          <a:noFill/>
        </p:spPr>
        <p:txBody>
          <a:bodyPr wrap="square" rtlCol="0">
            <a:spAutoFit/>
          </a:bodyPr>
          <a:lstStyle/>
          <a:p>
            <a:r>
              <a:rPr lang="tr-TR" sz="2400" b="1" dirty="0" smtClean="0">
                <a:solidFill>
                  <a:srgbClr val="FF0000"/>
                </a:solidFill>
              </a:rPr>
              <a:t>%100</a:t>
            </a:r>
            <a:endParaRPr lang="tr-TR" sz="2400" b="1" dirty="0">
              <a:solidFill>
                <a:srgbClr val="FF0000"/>
              </a:solidFill>
            </a:endParaRPr>
          </a:p>
        </p:txBody>
      </p:sp>
      <p:sp>
        <p:nvSpPr>
          <p:cNvPr id="9" name="Metin kutusu 8"/>
          <p:cNvSpPr txBox="1"/>
          <p:nvPr/>
        </p:nvSpPr>
        <p:spPr>
          <a:xfrm>
            <a:off x="3790570" y="5022516"/>
            <a:ext cx="1080120" cy="461665"/>
          </a:xfrm>
          <a:prstGeom prst="rect">
            <a:avLst/>
          </a:prstGeom>
          <a:noFill/>
        </p:spPr>
        <p:txBody>
          <a:bodyPr wrap="square" rtlCol="0">
            <a:spAutoFit/>
          </a:bodyPr>
          <a:lstStyle/>
          <a:p>
            <a:r>
              <a:rPr lang="tr-TR" sz="2400" b="1" dirty="0" smtClean="0">
                <a:solidFill>
                  <a:srgbClr val="FF0000"/>
                </a:solidFill>
              </a:rPr>
              <a:t>%94</a:t>
            </a:r>
            <a:endParaRPr lang="tr-TR" sz="2400" b="1" dirty="0">
              <a:solidFill>
                <a:srgbClr val="FF0000"/>
              </a:solidFill>
            </a:endParaRPr>
          </a:p>
        </p:txBody>
      </p:sp>
      <p:sp>
        <p:nvSpPr>
          <p:cNvPr id="10" name="Metin kutusu 9"/>
          <p:cNvSpPr txBox="1"/>
          <p:nvPr/>
        </p:nvSpPr>
        <p:spPr>
          <a:xfrm>
            <a:off x="5196666" y="5043933"/>
            <a:ext cx="1080120" cy="461665"/>
          </a:xfrm>
          <a:prstGeom prst="rect">
            <a:avLst/>
          </a:prstGeom>
          <a:noFill/>
        </p:spPr>
        <p:txBody>
          <a:bodyPr wrap="square" rtlCol="0">
            <a:spAutoFit/>
          </a:bodyPr>
          <a:lstStyle/>
          <a:p>
            <a:r>
              <a:rPr lang="tr-TR" sz="2400" b="1" dirty="0" smtClean="0">
                <a:solidFill>
                  <a:srgbClr val="FF0000"/>
                </a:solidFill>
              </a:rPr>
              <a:t>%41</a:t>
            </a:r>
            <a:endParaRPr lang="tr-TR" sz="2400" b="1" dirty="0">
              <a:solidFill>
                <a:srgbClr val="FF0000"/>
              </a:solidFill>
            </a:endParaRPr>
          </a:p>
        </p:txBody>
      </p:sp>
      <p:sp>
        <p:nvSpPr>
          <p:cNvPr id="11" name="Metin kutusu 10"/>
          <p:cNvSpPr txBox="1"/>
          <p:nvPr/>
        </p:nvSpPr>
        <p:spPr>
          <a:xfrm>
            <a:off x="6588224" y="5165582"/>
            <a:ext cx="1080120" cy="461665"/>
          </a:xfrm>
          <a:prstGeom prst="rect">
            <a:avLst/>
          </a:prstGeom>
          <a:noFill/>
        </p:spPr>
        <p:txBody>
          <a:bodyPr wrap="square" rtlCol="0">
            <a:spAutoFit/>
          </a:bodyPr>
          <a:lstStyle/>
          <a:p>
            <a:r>
              <a:rPr lang="tr-TR" sz="2400" b="1" dirty="0" smtClean="0">
                <a:solidFill>
                  <a:srgbClr val="FF0000"/>
                </a:solidFill>
              </a:rPr>
              <a:t>%36</a:t>
            </a:r>
            <a:endParaRPr lang="tr-TR" sz="2400" b="1" dirty="0">
              <a:solidFill>
                <a:srgbClr val="FF0000"/>
              </a:solidFill>
            </a:endParaRPr>
          </a:p>
        </p:txBody>
      </p:sp>
    </p:spTree>
    <p:extLst>
      <p:ext uri="{BB962C8B-B14F-4D97-AF65-F5344CB8AC3E}">
        <p14:creationId xmlns:p14="http://schemas.microsoft.com/office/powerpoint/2010/main" val="19175357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 xmlns:a16="http://schemas.microsoft.com/office/drawing/2014/main" id="{B02A22D9-3305-4382-844A-3FE6422941D4}"/>
              </a:ext>
            </a:extLst>
          </p:cNvPr>
          <p:cNvSpPr>
            <a:spLocks noGrp="1"/>
          </p:cNvSpPr>
          <p:nvPr>
            <p:ph idx="1"/>
          </p:nvPr>
        </p:nvSpPr>
        <p:spPr>
          <a:xfrm>
            <a:off x="1475656" y="260648"/>
            <a:ext cx="6447501" cy="3880773"/>
          </a:xfrm>
        </p:spPr>
        <p:txBody>
          <a:bodyPr>
            <a:normAutofit/>
          </a:bodyPr>
          <a:lstStyle/>
          <a:p>
            <a:pPr marL="0" indent="0" algn="ctr">
              <a:buNone/>
            </a:pPr>
            <a:r>
              <a:rPr lang="tr-TR" sz="2800" b="1" dirty="0">
                <a:solidFill>
                  <a:schemeClr val="accent2">
                    <a:lumMod val="75000"/>
                  </a:schemeClr>
                </a:solidFill>
              </a:rPr>
              <a:t>Glutensiz diyetin olası etkileri </a:t>
            </a:r>
          </a:p>
        </p:txBody>
      </p:sp>
      <p:graphicFrame>
        <p:nvGraphicFramePr>
          <p:cNvPr id="4" name="Tablo 3">
            <a:extLst>
              <a:ext uri="{FF2B5EF4-FFF2-40B4-BE49-F238E27FC236}">
                <a16:creationId xmlns="" xmlns:a16="http://schemas.microsoft.com/office/drawing/2014/main" id="{F544EDDD-5F0D-4F51-8101-9E3E2756FF3D}"/>
              </a:ext>
            </a:extLst>
          </p:cNvPr>
          <p:cNvGraphicFramePr>
            <a:graphicFrameLocks noGrp="1"/>
          </p:cNvGraphicFramePr>
          <p:nvPr>
            <p:extLst>
              <p:ext uri="{D42A27DB-BD31-4B8C-83A1-F6EECF244321}">
                <p14:modId xmlns:p14="http://schemas.microsoft.com/office/powerpoint/2010/main" val="67123419"/>
              </p:ext>
            </p:extLst>
          </p:nvPr>
        </p:nvGraphicFramePr>
        <p:xfrm>
          <a:off x="107504" y="1124744"/>
          <a:ext cx="8928992" cy="4786802"/>
        </p:xfrm>
        <a:graphic>
          <a:graphicData uri="http://schemas.openxmlformats.org/drawingml/2006/table">
            <a:tbl>
              <a:tblPr firstRow="1" firstCol="1" bandRow="1">
                <a:tableStyleId>{0660B408-B3CF-4A94-85FC-2B1E0A45F4A2}</a:tableStyleId>
              </a:tblPr>
              <a:tblGrid>
                <a:gridCol w="3600400">
                  <a:extLst>
                    <a:ext uri="{9D8B030D-6E8A-4147-A177-3AD203B41FA5}">
                      <a16:colId xmlns="" xmlns:a16="http://schemas.microsoft.com/office/drawing/2014/main" val="3498026257"/>
                    </a:ext>
                  </a:extLst>
                </a:gridCol>
                <a:gridCol w="2376264">
                  <a:extLst>
                    <a:ext uri="{9D8B030D-6E8A-4147-A177-3AD203B41FA5}">
                      <a16:colId xmlns="" xmlns:a16="http://schemas.microsoft.com/office/drawing/2014/main" val="3831089156"/>
                    </a:ext>
                  </a:extLst>
                </a:gridCol>
                <a:gridCol w="2952328">
                  <a:extLst>
                    <a:ext uri="{9D8B030D-6E8A-4147-A177-3AD203B41FA5}">
                      <a16:colId xmlns="" xmlns:a16="http://schemas.microsoft.com/office/drawing/2014/main" val="327148954"/>
                    </a:ext>
                  </a:extLst>
                </a:gridCol>
              </a:tblGrid>
              <a:tr h="397682">
                <a:tc>
                  <a:txBody>
                    <a:bodyPr/>
                    <a:lstStyle/>
                    <a:p>
                      <a:pPr algn="ctr">
                        <a:lnSpc>
                          <a:spcPct val="100000"/>
                        </a:lnSpc>
                        <a:spcAft>
                          <a:spcPts val="0"/>
                        </a:spcAft>
                      </a:pPr>
                      <a:r>
                        <a:rPr lang="tr-TR" sz="2400" dirty="0">
                          <a:effectLst/>
                          <a:latin typeface="+mn-lt"/>
                        </a:rPr>
                        <a:t>Avantajlar</a:t>
                      </a:r>
                      <a:endParaRPr lang="tr-TR" sz="2400" dirty="0">
                        <a:solidFill>
                          <a:schemeClr val="tx1"/>
                        </a:solidFill>
                        <a:effectLst/>
                        <a:latin typeface="+mn-lt"/>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tr-TR" sz="2400" dirty="0">
                          <a:effectLst/>
                          <a:latin typeface="+mn-lt"/>
                        </a:rPr>
                        <a:t>Dezavantajlar</a:t>
                      </a:r>
                      <a:endParaRPr lang="tr-TR" sz="2400" dirty="0">
                        <a:solidFill>
                          <a:schemeClr val="tx1"/>
                        </a:solidFill>
                        <a:effectLst/>
                        <a:latin typeface="+mn-lt"/>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tr-TR" sz="2400" dirty="0">
                          <a:effectLst/>
                          <a:latin typeface="+mn-lt"/>
                        </a:rPr>
                        <a:t>Riskler</a:t>
                      </a:r>
                      <a:endParaRPr lang="tr-TR" sz="2400" dirty="0">
                        <a:solidFill>
                          <a:schemeClr val="tx1"/>
                        </a:solidFill>
                        <a:effectLst/>
                        <a:latin typeface="+mn-lt"/>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790497886"/>
                  </a:ext>
                </a:extLst>
              </a:tr>
              <a:tr h="3317534">
                <a:tc>
                  <a:txBody>
                    <a:bodyPr/>
                    <a:lstStyle/>
                    <a:p>
                      <a:pPr marL="0" algn="just">
                        <a:lnSpc>
                          <a:spcPct val="100000"/>
                        </a:lnSpc>
                        <a:spcAft>
                          <a:spcPts val="0"/>
                        </a:spcAft>
                      </a:pPr>
                      <a:r>
                        <a:rPr lang="tr-TR" sz="2400" b="0" dirty="0">
                          <a:effectLst/>
                          <a:latin typeface="+mn-lt"/>
                          <a:sym typeface="Symbol" panose="05050102010706020507" pitchFamily="18" charset="2"/>
                        </a:rPr>
                        <a:t></a:t>
                      </a:r>
                      <a:r>
                        <a:rPr lang="tr-TR" sz="2400" b="0" dirty="0">
                          <a:effectLst/>
                          <a:latin typeface="+mn-lt"/>
                        </a:rPr>
                        <a:t> </a:t>
                      </a:r>
                      <a:r>
                        <a:rPr lang="tr-TR" sz="2400" b="0" dirty="0" err="1">
                          <a:effectLst/>
                          <a:latin typeface="+mn-lt"/>
                        </a:rPr>
                        <a:t>Çölyak</a:t>
                      </a:r>
                      <a:r>
                        <a:rPr lang="tr-TR" sz="2400" b="0" dirty="0">
                          <a:effectLst/>
                          <a:latin typeface="+mn-lt"/>
                        </a:rPr>
                        <a:t> </a:t>
                      </a:r>
                      <a:r>
                        <a:rPr lang="tr-TR" sz="2400" b="0" dirty="0" smtClean="0">
                          <a:effectLst/>
                          <a:latin typeface="+mn-lt"/>
                        </a:rPr>
                        <a:t>ve </a:t>
                      </a:r>
                      <a:r>
                        <a:rPr lang="tr-TR" sz="2400" b="0" dirty="0" err="1">
                          <a:effectLst/>
                          <a:latin typeface="+mn-lt"/>
                        </a:rPr>
                        <a:t>dermatitis</a:t>
                      </a:r>
                      <a:r>
                        <a:rPr lang="tr-TR" sz="2400" b="0" dirty="0">
                          <a:effectLst/>
                          <a:latin typeface="+mn-lt"/>
                        </a:rPr>
                        <a:t> </a:t>
                      </a:r>
                      <a:r>
                        <a:rPr lang="tr-TR" sz="2400" b="0" dirty="0" err="1">
                          <a:effectLst/>
                          <a:latin typeface="+mn-lt"/>
                        </a:rPr>
                        <a:t>herpetiformis</a:t>
                      </a:r>
                      <a:r>
                        <a:rPr lang="tr-TR" sz="2400" b="0" dirty="0">
                          <a:effectLst/>
                          <a:latin typeface="+mn-lt"/>
                        </a:rPr>
                        <a:t> olan </a:t>
                      </a:r>
                      <a:r>
                        <a:rPr lang="tr-TR" sz="2400" b="0" dirty="0" smtClean="0">
                          <a:effectLst/>
                          <a:latin typeface="+mn-lt"/>
                        </a:rPr>
                        <a:t>bireylerde </a:t>
                      </a:r>
                      <a:r>
                        <a:rPr lang="tr-TR" sz="2400" b="0" dirty="0" err="1" smtClean="0">
                          <a:effectLst/>
                          <a:latin typeface="+mn-lt"/>
                        </a:rPr>
                        <a:t>malabsorpsiyonda</a:t>
                      </a:r>
                      <a:r>
                        <a:rPr lang="tr-TR" sz="2400" b="0" dirty="0">
                          <a:effectLst/>
                          <a:latin typeface="+mn-lt"/>
                        </a:rPr>
                        <a:t>, beslenme yetersizliklerinde ve semptomlarda iyileşme, </a:t>
                      </a:r>
                      <a:r>
                        <a:rPr lang="tr-TR" sz="2400" b="0" dirty="0" err="1">
                          <a:effectLst/>
                          <a:latin typeface="+mn-lt"/>
                        </a:rPr>
                        <a:t>komorbiditelerde</a:t>
                      </a:r>
                      <a:r>
                        <a:rPr lang="tr-TR" sz="2400" b="0" dirty="0">
                          <a:effectLst/>
                          <a:latin typeface="+mn-lt"/>
                        </a:rPr>
                        <a:t> azalma</a:t>
                      </a:r>
                    </a:p>
                    <a:p>
                      <a:pPr marL="0" algn="l">
                        <a:lnSpc>
                          <a:spcPct val="100000"/>
                        </a:lnSpc>
                        <a:spcAft>
                          <a:spcPts val="0"/>
                        </a:spcAft>
                      </a:pPr>
                      <a:endParaRPr lang="tr-TR" sz="2400" b="0" dirty="0">
                        <a:effectLst/>
                        <a:latin typeface="+mn-lt"/>
                      </a:endParaRPr>
                    </a:p>
                    <a:p>
                      <a:pPr marL="0" algn="l">
                        <a:lnSpc>
                          <a:spcPct val="100000"/>
                        </a:lnSpc>
                        <a:spcAft>
                          <a:spcPts val="0"/>
                        </a:spcAft>
                      </a:pPr>
                      <a:r>
                        <a:rPr lang="tr-TR" sz="2400" b="0" dirty="0">
                          <a:effectLst/>
                          <a:latin typeface="+mn-lt"/>
                          <a:sym typeface="Symbol" panose="05050102010706020507" pitchFamily="18" charset="2"/>
                        </a:rPr>
                        <a:t></a:t>
                      </a:r>
                      <a:r>
                        <a:rPr lang="tr-TR" sz="2400" b="0" dirty="0">
                          <a:effectLst/>
                          <a:latin typeface="+mn-lt"/>
                        </a:rPr>
                        <a:t> Çölyak olmayan gluten duyarlılığı ve buğday alerjisi semptomlarının azalması</a:t>
                      </a:r>
                      <a:endParaRPr lang="tr-TR" sz="2400" b="0" dirty="0">
                        <a:effectLst/>
                        <a:latin typeface="+mn-lt"/>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a:lnSpc>
                          <a:spcPct val="100000"/>
                        </a:lnSpc>
                        <a:spcAft>
                          <a:spcPts val="0"/>
                        </a:spcAft>
                      </a:pPr>
                      <a:r>
                        <a:rPr lang="tr-TR" sz="2400" dirty="0">
                          <a:effectLst/>
                          <a:latin typeface="+mn-lt"/>
                          <a:sym typeface="Symbol" panose="05050102010706020507" pitchFamily="18" charset="2"/>
                        </a:rPr>
                        <a:t></a:t>
                      </a:r>
                      <a:r>
                        <a:rPr lang="tr-TR" sz="2400" dirty="0">
                          <a:effectLst/>
                          <a:latin typeface="+mn-lt"/>
                        </a:rPr>
                        <a:t> </a:t>
                      </a:r>
                      <a:r>
                        <a:rPr lang="tr-TR" sz="2400" dirty="0" smtClean="0">
                          <a:effectLst/>
                          <a:latin typeface="+mn-lt"/>
                        </a:rPr>
                        <a:t>Maliyeti yüksek</a:t>
                      </a:r>
                      <a:endParaRPr lang="tr-TR" sz="2400" dirty="0">
                        <a:effectLst/>
                        <a:latin typeface="+mn-lt"/>
                      </a:endParaRPr>
                    </a:p>
                    <a:p>
                      <a:pPr marL="0" algn="l">
                        <a:lnSpc>
                          <a:spcPct val="100000"/>
                        </a:lnSpc>
                        <a:spcAft>
                          <a:spcPts val="0"/>
                        </a:spcAft>
                      </a:pPr>
                      <a:r>
                        <a:rPr lang="tr-TR" sz="2400" dirty="0" smtClean="0">
                          <a:effectLst/>
                          <a:latin typeface="+mn-lt"/>
                          <a:sym typeface="Symbol" panose="05050102010706020507" pitchFamily="18" charset="2"/>
                        </a:rPr>
                        <a:t></a:t>
                      </a:r>
                      <a:r>
                        <a:rPr lang="tr-TR" sz="2400" dirty="0" smtClean="0">
                          <a:effectLst/>
                          <a:latin typeface="+mn-lt"/>
                        </a:rPr>
                        <a:t>Uygulamada güçlük</a:t>
                      </a:r>
                      <a:endParaRPr lang="tr-TR" sz="2400" dirty="0">
                        <a:effectLst/>
                        <a:latin typeface="+mn-lt"/>
                      </a:endParaRPr>
                    </a:p>
                    <a:p>
                      <a:pPr marL="0" algn="l">
                        <a:lnSpc>
                          <a:spcPct val="100000"/>
                        </a:lnSpc>
                        <a:spcAft>
                          <a:spcPts val="0"/>
                        </a:spcAft>
                      </a:pPr>
                      <a:r>
                        <a:rPr lang="tr-TR" sz="2400" dirty="0">
                          <a:effectLst/>
                          <a:latin typeface="+mn-lt"/>
                          <a:sym typeface="Symbol" panose="05050102010706020507" pitchFamily="18" charset="2"/>
                        </a:rPr>
                        <a:t></a:t>
                      </a:r>
                      <a:r>
                        <a:rPr lang="tr-TR" sz="2400" dirty="0">
                          <a:effectLst/>
                          <a:latin typeface="+mn-lt"/>
                        </a:rPr>
                        <a:t> </a:t>
                      </a:r>
                      <a:r>
                        <a:rPr lang="tr-TR" sz="2400" dirty="0" smtClean="0">
                          <a:effectLst/>
                          <a:latin typeface="+mn-lt"/>
                        </a:rPr>
                        <a:t>Sürdürülebilirlik zor</a:t>
                      </a:r>
                      <a:endParaRPr lang="tr-TR" sz="2400" dirty="0">
                        <a:effectLst/>
                        <a:latin typeface="+mn-lt"/>
                      </a:endParaRPr>
                    </a:p>
                    <a:p>
                      <a:pPr algn="l">
                        <a:lnSpc>
                          <a:spcPct val="100000"/>
                        </a:lnSpc>
                        <a:spcAft>
                          <a:spcPts val="0"/>
                        </a:spcAft>
                      </a:pPr>
                      <a:r>
                        <a:rPr lang="tr-TR" sz="2400" dirty="0">
                          <a:effectLst/>
                          <a:latin typeface="+mn-lt"/>
                        </a:rPr>
                        <a:t> </a:t>
                      </a:r>
                      <a:endParaRPr lang="tr-TR" sz="2400" dirty="0">
                        <a:effectLst/>
                        <a:latin typeface="+mn-lt"/>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0000"/>
                        </a:lnSpc>
                        <a:spcAft>
                          <a:spcPts val="0"/>
                        </a:spcAft>
                      </a:pPr>
                      <a:r>
                        <a:rPr lang="tr-TR" sz="2400" dirty="0">
                          <a:effectLst/>
                          <a:latin typeface="+mn-lt"/>
                          <a:sym typeface="Symbol" panose="05050102010706020507" pitchFamily="18" charset="2"/>
                        </a:rPr>
                        <a:t></a:t>
                      </a:r>
                      <a:r>
                        <a:rPr lang="tr-TR" sz="2400" dirty="0">
                          <a:effectLst/>
                          <a:latin typeface="+mn-lt"/>
                        </a:rPr>
                        <a:t> Besin ögesi eksiklikleri</a:t>
                      </a:r>
                    </a:p>
                    <a:p>
                      <a:pPr algn="l">
                        <a:lnSpc>
                          <a:spcPct val="100000"/>
                        </a:lnSpc>
                        <a:spcAft>
                          <a:spcPts val="0"/>
                        </a:spcAft>
                      </a:pPr>
                      <a:r>
                        <a:rPr lang="tr-TR" sz="2400" dirty="0">
                          <a:effectLst/>
                          <a:latin typeface="+mn-lt"/>
                          <a:sym typeface="Symbol" panose="05050102010706020507" pitchFamily="18" charset="2"/>
                        </a:rPr>
                        <a:t></a:t>
                      </a:r>
                      <a:r>
                        <a:rPr lang="tr-TR" sz="2400" dirty="0">
                          <a:effectLst/>
                          <a:latin typeface="+mn-lt"/>
                        </a:rPr>
                        <a:t> Çölyak tanısının kaçırılması</a:t>
                      </a:r>
                    </a:p>
                    <a:p>
                      <a:pPr algn="l">
                        <a:lnSpc>
                          <a:spcPct val="100000"/>
                        </a:lnSpc>
                        <a:spcAft>
                          <a:spcPts val="0"/>
                        </a:spcAft>
                      </a:pPr>
                      <a:r>
                        <a:rPr lang="tr-TR" sz="2400" dirty="0">
                          <a:effectLst/>
                          <a:latin typeface="+mn-lt"/>
                          <a:sym typeface="Symbol" panose="05050102010706020507" pitchFamily="18" charset="2"/>
                        </a:rPr>
                        <a:t></a:t>
                      </a:r>
                      <a:r>
                        <a:rPr lang="tr-TR" sz="2400" dirty="0">
                          <a:effectLst/>
                          <a:latin typeface="+mn-lt"/>
                        </a:rPr>
                        <a:t> </a:t>
                      </a:r>
                      <a:r>
                        <a:rPr lang="tr-TR" sz="2400" dirty="0" err="1">
                          <a:effectLst/>
                          <a:latin typeface="+mn-lt"/>
                        </a:rPr>
                        <a:t>Toksisite</a:t>
                      </a:r>
                      <a:r>
                        <a:rPr lang="tr-TR" sz="2400" dirty="0">
                          <a:effectLst/>
                          <a:latin typeface="+mn-lt"/>
                        </a:rPr>
                        <a:t> potansiyeli</a:t>
                      </a:r>
                    </a:p>
                    <a:p>
                      <a:pPr marL="342900" indent="-342900" algn="l">
                        <a:lnSpc>
                          <a:spcPct val="100000"/>
                        </a:lnSpc>
                        <a:spcAft>
                          <a:spcPts val="0"/>
                        </a:spcAft>
                        <a:buFont typeface="Symbol"/>
                        <a:buChar char="·"/>
                      </a:pPr>
                      <a:r>
                        <a:rPr lang="tr-TR" sz="2400" dirty="0" smtClean="0">
                          <a:effectLst/>
                          <a:latin typeface="+mn-lt"/>
                          <a:sym typeface="Symbol" panose="05050102010706020507" pitchFamily="18" charset="2"/>
                        </a:rPr>
                        <a:t>Yüksek kan </a:t>
                      </a:r>
                      <a:r>
                        <a:rPr lang="tr-TR" sz="2400" dirty="0" err="1" smtClean="0">
                          <a:effectLst/>
                          <a:latin typeface="+mn-lt"/>
                          <a:sym typeface="Symbol" panose="05050102010706020507" pitchFamily="18" charset="2"/>
                        </a:rPr>
                        <a:t>glukozu</a:t>
                      </a:r>
                      <a:endParaRPr lang="tr-TR" sz="2400" dirty="0" smtClean="0">
                        <a:effectLst/>
                        <a:latin typeface="+mn-lt"/>
                        <a:sym typeface="Symbol" panose="05050102010706020507" pitchFamily="18" charset="2"/>
                      </a:endParaRPr>
                    </a:p>
                    <a:p>
                      <a:pPr marL="342900" indent="-342900" algn="l">
                        <a:lnSpc>
                          <a:spcPct val="100000"/>
                        </a:lnSpc>
                        <a:spcAft>
                          <a:spcPts val="0"/>
                        </a:spcAft>
                        <a:buFont typeface="Symbol"/>
                        <a:buChar char="·"/>
                      </a:pPr>
                      <a:r>
                        <a:rPr lang="tr-TR" sz="2400" dirty="0" smtClean="0">
                          <a:effectLst/>
                          <a:latin typeface="+mn-lt"/>
                        </a:rPr>
                        <a:t> </a:t>
                      </a:r>
                      <a:r>
                        <a:rPr lang="tr-TR" sz="2400" dirty="0" smtClean="0">
                          <a:solidFill>
                            <a:prstClr val="black"/>
                          </a:solidFill>
                        </a:rPr>
                        <a:t>Koroner arter hastalığı</a:t>
                      </a:r>
                      <a:endParaRPr lang="tr-TR" sz="2400" dirty="0" smtClean="0">
                        <a:solidFill>
                          <a:schemeClr val="dk1"/>
                        </a:solidFill>
                        <a:effectLst/>
                        <a:latin typeface="+mn-lt"/>
                      </a:endParaRPr>
                    </a:p>
                    <a:p>
                      <a:pPr marL="342900" indent="-342900" algn="l">
                        <a:lnSpc>
                          <a:spcPct val="100000"/>
                        </a:lnSpc>
                        <a:spcAft>
                          <a:spcPts val="0"/>
                        </a:spcAft>
                        <a:buFont typeface="Symbol"/>
                        <a:buChar char="·"/>
                      </a:pPr>
                      <a:r>
                        <a:rPr lang="tr-TR" sz="2400" dirty="0" smtClean="0">
                          <a:effectLst/>
                          <a:latin typeface="+mn-lt"/>
                        </a:rPr>
                        <a:t>Yaşam </a:t>
                      </a:r>
                      <a:r>
                        <a:rPr lang="tr-TR" sz="2400" dirty="0">
                          <a:effectLst/>
                          <a:latin typeface="+mn-lt"/>
                        </a:rPr>
                        <a:t>kalitesinde bozulma</a:t>
                      </a:r>
                    </a:p>
                    <a:p>
                      <a:pPr algn="l">
                        <a:lnSpc>
                          <a:spcPct val="100000"/>
                        </a:lnSpc>
                        <a:spcAft>
                          <a:spcPts val="0"/>
                        </a:spcAft>
                      </a:pPr>
                      <a:r>
                        <a:rPr lang="tr-TR" sz="2400" dirty="0">
                          <a:effectLst/>
                          <a:latin typeface="+mn-lt"/>
                          <a:sym typeface="Symbol" panose="05050102010706020507" pitchFamily="18" charset="2"/>
                        </a:rPr>
                        <a:t></a:t>
                      </a:r>
                      <a:r>
                        <a:rPr lang="tr-TR" sz="2400" dirty="0">
                          <a:effectLst/>
                          <a:latin typeface="+mn-lt"/>
                        </a:rPr>
                        <a:t> </a:t>
                      </a:r>
                      <a:r>
                        <a:rPr lang="tr-TR" sz="2400" dirty="0" smtClean="0">
                          <a:effectLst/>
                          <a:latin typeface="+mn-lt"/>
                        </a:rPr>
                        <a:t>Ağırlık </a:t>
                      </a:r>
                      <a:r>
                        <a:rPr lang="tr-TR" sz="2400" dirty="0">
                          <a:effectLst/>
                          <a:latin typeface="+mn-lt"/>
                        </a:rPr>
                        <a:t>artışı</a:t>
                      </a:r>
                    </a:p>
                    <a:p>
                      <a:pPr algn="l">
                        <a:lnSpc>
                          <a:spcPct val="100000"/>
                        </a:lnSpc>
                        <a:spcAft>
                          <a:spcPts val="0"/>
                        </a:spcAft>
                      </a:pPr>
                      <a:r>
                        <a:rPr lang="tr-TR" sz="2400" dirty="0">
                          <a:effectLst/>
                          <a:latin typeface="+mn-lt"/>
                          <a:sym typeface="Symbol" panose="05050102010706020507" pitchFamily="18" charset="2"/>
                        </a:rPr>
                        <a:t></a:t>
                      </a:r>
                      <a:r>
                        <a:rPr lang="tr-TR" sz="2400" dirty="0">
                          <a:effectLst/>
                          <a:latin typeface="+mn-lt"/>
                        </a:rPr>
                        <a:t> </a:t>
                      </a:r>
                      <a:r>
                        <a:rPr lang="tr-TR" sz="2400" dirty="0" err="1">
                          <a:effectLst/>
                          <a:latin typeface="+mn-lt"/>
                        </a:rPr>
                        <a:t>Konstipasyon</a:t>
                      </a:r>
                      <a:endParaRPr lang="tr-TR" sz="2400" dirty="0">
                        <a:effectLst/>
                        <a:latin typeface="+mn-lt"/>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492087842"/>
                  </a:ext>
                </a:extLst>
              </a:tr>
            </a:tbl>
          </a:graphicData>
        </a:graphic>
      </p:graphicFrame>
      <p:sp>
        <p:nvSpPr>
          <p:cNvPr id="2" name="Rectangle 1"/>
          <p:cNvSpPr/>
          <p:nvPr/>
        </p:nvSpPr>
        <p:spPr>
          <a:xfrm>
            <a:off x="395536" y="6307137"/>
            <a:ext cx="3096344" cy="369332"/>
          </a:xfrm>
          <a:prstGeom prst="rect">
            <a:avLst/>
          </a:prstGeom>
        </p:spPr>
        <p:txBody>
          <a:bodyPr wrap="square">
            <a:spAutoFit/>
          </a:bodyPr>
          <a:lstStyle/>
          <a:p>
            <a:r>
              <a:rPr lang="tr-TR" i="1" dirty="0"/>
              <a:t>J </a:t>
            </a:r>
            <a:r>
              <a:rPr lang="tr-TR" i="1" dirty="0" smtClean="0"/>
              <a:t>Pediatr, 2016 ;175:206-10</a:t>
            </a:r>
            <a:r>
              <a:rPr lang="tr-TR" i="1" dirty="0"/>
              <a:t>. </a:t>
            </a:r>
          </a:p>
        </p:txBody>
      </p:sp>
    </p:spTree>
    <p:extLst>
      <p:ext uri="{BB962C8B-B14F-4D97-AF65-F5344CB8AC3E}">
        <p14:creationId xmlns:p14="http://schemas.microsoft.com/office/powerpoint/2010/main" val="22682358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1">
            <a:extLst>
              <a:ext uri="{FF2B5EF4-FFF2-40B4-BE49-F238E27FC236}">
                <a16:creationId xmlns="" xmlns:a16="http://schemas.microsoft.com/office/drawing/2014/main" id="{36F3F9A2-7C6B-409A-8167-A531F87DD85C}"/>
              </a:ext>
            </a:extLst>
          </p:cNvPr>
          <p:cNvSpPr txBox="1">
            <a:spLocks/>
          </p:cNvSpPr>
          <p:nvPr/>
        </p:nvSpPr>
        <p:spPr>
          <a:xfrm>
            <a:off x="899593" y="341243"/>
            <a:ext cx="7920880" cy="632791"/>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tr-TR" sz="3200" b="1" i="0" u="none" strike="noStrike" kern="1200" cap="none" spc="0" normalizeH="0" baseline="0" noProof="0" dirty="0">
                <a:ln>
                  <a:noFill/>
                </a:ln>
                <a:solidFill>
                  <a:srgbClr val="FF0000"/>
                </a:solidFill>
                <a:effectLst/>
                <a:uLnTx/>
                <a:uFillTx/>
                <a:latin typeface="Arial" panose="020B0604020202020204"/>
                <a:ea typeface="+mj-ea"/>
                <a:cs typeface="+mj-cs"/>
              </a:rPr>
              <a:t>Glutensiz Ürünlerin Besin Ögesi İçeriği</a:t>
            </a:r>
          </a:p>
        </p:txBody>
      </p:sp>
      <p:sp>
        <p:nvSpPr>
          <p:cNvPr id="2" name="Rectangle 1"/>
          <p:cNvSpPr/>
          <p:nvPr/>
        </p:nvSpPr>
        <p:spPr>
          <a:xfrm>
            <a:off x="329907" y="985000"/>
            <a:ext cx="8496945" cy="5645428"/>
          </a:xfrm>
          <a:prstGeom prst="rect">
            <a:avLst/>
          </a:prstGeom>
        </p:spPr>
        <p:txBody>
          <a:bodyPr/>
          <a:lstStyle/>
          <a:p>
            <a:pPr marL="342900" lvl="0" indent="-342900" algn="just">
              <a:buFont typeface="Wingdings" panose="05000000000000000000" pitchFamily="2" charset="2"/>
              <a:buChar char="Ø"/>
            </a:pPr>
            <a:r>
              <a:rPr lang="tr-TR" sz="2400" dirty="0" smtClean="0">
                <a:latin typeface="+mn-lt"/>
                <a:ea typeface="+mn-ea"/>
                <a:cs typeface="+mn-cs"/>
              </a:rPr>
              <a:t>Glutensiz besinlerin besin ögesi açısından dengesiz olması ve hiperkalorik içeriği hakkında endişeler</a:t>
            </a:r>
          </a:p>
          <a:p>
            <a:pPr lvl="0" algn="r"/>
            <a:r>
              <a:rPr lang="en-US" i="1" dirty="0" smtClean="0">
                <a:solidFill>
                  <a:srgbClr val="FF0000"/>
                </a:solidFill>
                <a:latin typeface="+mn-lt"/>
                <a:ea typeface="+mn-ea"/>
                <a:cs typeface="+mn-cs"/>
              </a:rPr>
              <a:t>J </a:t>
            </a:r>
            <a:r>
              <a:rPr lang="en-US" i="1" dirty="0" err="1" smtClean="0">
                <a:solidFill>
                  <a:srgbClr val="FF0000"/>
                </a:solidFill>
                <a:latin typeface="+mn-lt"/>
                <a:ea typeface="+mn-ea"/>
                <a:cs typeface="+mn-cs"/>
              </a:rPr>
              <a:t>Sci</a:t>
            </a:r>
            <a:r>
              <a:rPr lang="en-US" i="1" dirty="0" smtClean="0">
                <a:solidFill>
                  <a:srgbClr val="FF0000"/>
                </a:solidFill>
                <a:latin typeface="+mn-lt"/>
                <a:ea typeface="+mn-ea"/>
                <a:cs typeface="+mn-cs"/>
              </a:rPr>
              <a:t> Food </a:t>
            </a:r>
            <a:r>
              <a:rPr lang="en-US" i="1" dirty="0" err="1" smtClean="0">
                <a:solidFill>
                  <a:srgbClr val="FF0000"/>
                </a:solidFill>
                <a:latin typeface="+mn-lt"/>
                <a:ea typeface="+mn-ea"/>
                <a:cs typeface="+mn-cs"/>
              </a:rPr>
              <a:t>Agr</a:t>
            </a:r>
            <a:r>
              <a:rPr lang="en-US" i="1" dirty="0" smtClean="0">
                <a:solidFill>
                  <a:srgbClr val="FF0000"/>
                </a:solidFill>
                <a:latin typeface="+mn-lt"/>
                <a:ea typeface="+mn-ea"/>
                <a:cs typeface="+mn-cs"/>
              </a:rPr>
              <a:t>.</a:t>
            </a:r>
            <a:r>
              <a:rPr lang="tr-TR" i="1" dirty="0" smtClean="0">
                <a:solidFill>
                  <a:srgbClr val="FF0000"/>
                </a:solidFill>
                <a:latin typeface="+mn-lt"/>
                <a:ea typeface="+mn-ea"/>
                <a:cs typeface="+mn-cs"/>
              </a:rPr>
              <a:t> 2015</a:t>
            </a:r>
            <a:r>
              <a:rPr lang="en-US" i="1" dirty="0" smtClean="0">
                <a:solidFill>
                  <a:srgbClr val="FF0000"/>
                </a:solidFill>
                <a:latin typeface="+mn-lt"/>
                <a:ea typeface="+mn-ea"/>
                <a:cs typeface="+mn-cs"/>
              </a:rPr>
              <a:t>, 95(12): 2380-5</a:t>
            </a:r>
            <a:endParaRPr lang="tr-TR" i="1" dirty="0" smtClean="0">
              <a:solidFill>
                <a:srgbClr val="FF0000"/>
              </a:solidFill>
              <a:latin typeface="+mn-lt"/>
              <a:ea typeface="+mn-ea"/>
              <a:cs typeface="+mn-cs"/>
            </a:endParaRPr>
          </a:p>
          <a:p>
            <a:pPr lvl="0" algn="r"/>
            <a:r>
              <a:rPr lang="tr-TR" i="1" dirty="0" smtClean="0">
                <a:latin typeface="+mn-lt"/>
                <a:ea typeface="+mn-ea"/>
                <a:cs typeface="+mn-cs"/>
              </a:rPr>
              <a:t> </a:t>
            </a:r>
            <a:endParaRPr lang="tr-TR" i="1" dirty="0">
              <a:latin typeface="+mn-lt"/>
              <a:ea typeface="+mn-ea"/>
              <a:cs typeface="+mn-cs"/>
            </a:endParaRPr>
          </a:p>
          <a:p>
            <a:pPr marL="342900" lvl="0" indent="-342900" algn="just">
              <a:buFont typeface="Wingdings" panose="05000000000000000000" pitchFamily="2" charset="2"/>
              <a:buChar char="Ø"/>
            </a:pPr>
            <a:r>
              <a:rPr lang="tr-TR" sz="2400" dirty="0" smtClean="0">
                <a:latin typeface="+mn-lt"/>
                <a:ea typeface="+mn-ea"/>
                <a:cs typeface="+mn-cs"/>
              </a:rPr>
              <a:t>İngiltere'de yapılan bir araştırmada glutensiz ve gluten içeren besinler etiketleri incelendiğinde; gluten içeren besinlere kıyasla daha fazla sayıda glutensiz besinin yüksek ve orta yağlı, doymuş yağlı, şekerli ve tuzlu içerik sınıflamasında yer almış</a:t>
            </a:r>
          </a:p>
          <a:p>
            <a:pPr lvl="0" algn="r"/>
            <a:r>
              <a:rPr lang="tr-TR" i="1" dirty="0" smtClean="0">
                <a:solidFill>
                  <a:srgbClr val="FF0000"/>
                </a:solidFill>
                <a:latin typeface="+mn-lt"/>
                <a:ea typeface="+mn-ea"/>
                <a:cs typeface="+mn-cs"/>
              </a:rPr>
              <a:t>J Hum Nutr Diet 2018, 31(1): 108-20</a:t>
            </a:r>
          </a:p>
          <a:p>
            <a:pPr lvl="0" algn="r"/>
            <a:endParaRPr lang="tr-TR" i="1" dirty="0">
              <a:latin typeface="+mn-lt"/>
              <a:ea typeface="+mn-ea"/>
              <a:cs typeface="+mn-cs"/>
            </a:endParaRPr>
          </a:p>
          <a:p>
            <a:pPr marL="342900" lvl="0" indent="-342900" algn="just">
              <a:buFont typeface="Wingdings" panose="05000000000000000000" pitchFamily="2" charset="2"/>
              <a:buChar char="Ø"/>
            </a:pPr>
            <a:r>
              <a:rPr lang="tr-TR" sz="2400" dirty="0" smtClean="0">
                <a:latin typeface="+mn-lt"/>
                <a:ea typeface="+mn-ea"/>
                <a:cs typeface="+mn-cs"/>
              </a:rPr>
              <a:t>Kanada’da yapılan bir araştırmada, genel olarak çocukları hedef alan glutensiz ürünlerin daha düşük sodyum, protein, toplam yağ ve doymuş yağ düzeylerine sahip olduğu saptanmış. Şekerden gelen enerji yüzdesinin </a:t>
            </a:r>
            <a:r>
              <a:rPr lang="tr-TR" sz="2400" dirty="0" err="1" smtClean="0">
                <a:latin typeface="+mn-lt"/>
                <a:ea typeface="+mn-ea"/>
                <a:cs typeface="+mn-cs"/>
              </a:rPr>
              <a:t>gluten</a:t>
            </a:r>
            <a:r>
              <a:rPr lang="tr-TR" sz="2400" dirty="0" smtClean="0">
                <a:latin typeface="+mn-lt"/>
                <a:ea typeface="+mn-ea"/>
                <a:cs typeface="+mn-cs"/>
              </a:rPr>
              <a:t> içeren ürünlerle benzer olduğu belirlenmiştir.</a:t>
            </a:r>
          </a:p>
          <a:p>
            <a:pPr lvl="0" algn="r"/>
            <a:r>
              <a:rPr lang="tr-TR" b="0" i="1" dirty="0" smtClean="0">
                <a:solidFill>
                  <a:srgbClr val="FF0000"/>
                </a:solidFill>
                <a:latin typeface="+mn-lt"/>
                <a:ea typeface="+mn-ea"/>
                <a:cs typeface="+mn-cs"/>
              </a:rPr>
              <a:t>Pediatrics 2018, 142(2)</a:t>
            </a:r>
            <a:endParaRPr lang="tr-TR" b="0" i="1" dirty="0">
              <a:solidFill>
                <a:srgbClr val="FF0000"/>
              </a:solidFill>
              <a:latin typeface="+mn-lt"/>
              <a:ea typeface="+mn-ea"/>
              <a:cs typeface="+mn-cs"/>
            </a:endParaRPr>
          </a:p>
        </p:txBody>
      </p:sp>
    </p:spTree>
    <p:extLst>
      <p:ext uri="{BB962C8B-B14F-4D97-AF65-F5344CB8AC3E}">
        <p14:creationId xmlns:p14="http://schemas.microsoft.com/office/powerpoint/2010/main" val="17280357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4346" y="1052736"/>
            <a:ext cx="8352928" cy="5216415"/>
          </a:xfrm>
          <a:prstGeom prst="rect">
            <a:avLst/>
          </a:prstGeom>
        </p:spPr>
        <p:txBody>
          <a:bodyPr/>
          <a:lstStyle/>
          <a:p>
            <a:pPr marL="342900" lvl="0" indent="-342900" algn="just">
              <a:buFont typeface="Wingdings" panose="05000000000000000000" pitchFamily="2" charset="2"/>
              <a:buChar char="Ø"/>
            </a:pPr>
            <a:r>
              <a:rPr lang="tr-TR" sz="2400" dirty="0">
                <a:ea typeface="+mn-ea"/>
                <a:cs typeface="+mn-cs"/>
              </a:rPr>
              <a:t>Avusturya'da, </a:t>
            </a:r>
            <a:r>
              <a:rPr lang="tr-TR" sz="2400" dirty="0" err="1">
                <a:ea typeface="+mn-ea"/>
                <a:cs typeface="+mn-cs"/>
              </a:rPr>
              <a:t>gluten</a:t>
            </a:r>
            <a:r>
              <a:rPr lang="tr-TR" sz="2400" dirty="0">
                <a:ea typeface="+mn-ea"/>
                <a:cs typeface="+mn-cs"/>
              </a:rPr>
              <a:t> içeren ürünlere kıyasla </a:t>
            </a:r>
            <a:r>
              <a:rPr lang="tr-TR" sz="2400" dirty="0" err="1">
                <a:ea typeface="+mn-ea"/>
                <a:cs typeface="+mn-cs"/>
              </a:rPr>
              <a:t>glutensiz</a:t>
            </a:r>
            <a:r>
              <a:rPr lang="tr-TR" sz="2400" dirty="0">
                <a:ea typeface="+mn-ea"/>
                <a:cs typeface="+mn-cs"/>
              </a:rPr>
              <a:t> ürünlerin protein içeriğinin daha düşük </a:t>
            </a:r>
            <a:r>
              <a:rPr lang="tr-TR" sz="2400" dirty="0" smtClean="0">
                <a:ea typeface="+mn-ea"/>
                <a:cs typeface="+mn-cs"/>
              </a:rPr>
              <a:t>olduğu; enerji</a:t>
            </a:r>
            <a:r>
              <a:rPr lang="tr-TR" sz="2400" dirty="0">
                <a:ea typeface="+mn-ea"/>
                <a:cs typeface="+mn-cs"/>
              </a:rPr>
              <a:t>, karbonhidrat, toplam yağ, doymuş yağ, posa ve şeker içerikleri arasında istatistiksel olarak anlamlı farklılık </a:t>
            </a:r>
            <a:r>
              <a:rPr lang="tr-TR" sz="2400" dirty="0" smtClean="0">
                <a:ea typeface="+mn-ea"/>
                <a:cs typeface="+mn-cs"/>
              </a:rPr>
              <a:t>olmadığı saptanmıştır.</a:t>
            </a:r>
            <a:endParaRPr lang="tr-TR" sz="2400" dirty="0">
              <a:ea typeface="+mn-ea"/>
              <a:cs typeface="+mn-cs"/>
            </a:endParaRPr>
          </a:p>
          <a:p>
            <a:pPr lvl="0" algn="r"/>
            <a:r>
              <a:rPr lang="tr-TR" i="1" dirty="0">
                <a:solidFill>
                  <a:srgbClr val="FF0000"/>
                </a:solidFill>
                <a:ea typeface="+mn-ea"/>
                <a:cs typeface="+mn-cs"/>
              </a:rPr>
              <a:t>Peer J. </a:t>
            </a:r>
            <a:r>
              <a:rPr lang="tr-TR" i="1" dirty="0" smtClean="0">
                <a:solidFill>
                  <a:srgbClr val="FF0000"/>
                </a:solidFill>
                <a:ea typeface="+mn-ea"/>
                <a:cs typeface="+mn-cs"/>
              </a:rPr>
              <a:t>2015,3:e1337</a:t>
            </a:r>
          </a:p>
          <a:p>
            <a:pPr lvl="0" algn="r"/>
            <a:endParaRPr lang="tr-TR" i="1" dirty="0">
              <a:ea typeface="+mn-ea"/>
              <a:cs typeface="+mn-cs"/>
            </a:endParaRPr>
          </a:p>
          <a:p>
            <a:pPr marL="342900" lvl="0" indent="-342900" algn="just">
              <a:buFont typeface="Wingdings" panose="05000000000000000000" pitchFamily="2" charset="2"/>
              <a:buChar char="Ø"/>
            </a:pPr>
            <a:r>
              <a:rPr lang="tr-TR" sz="2400" dirty="0">
                <a:ea typeface="+mn-ea"/>
                <a:cs typeface="+mn-cs"/>
              </a:rPr>
              <a:t>Avustralya’da, </a:t>
            </a:r>
            <a:r>
              <a:rPr lang="tr-TR" sz="2400" dirty="0" err="1">
                <a:ea typeface="+mn-ea"/>
                <a:cs typeface="+mn-cs"/>
              </a:rPr>
              <a:t>glutensiz</a:t>
            </a:r>
            <a:r>
              <a:rPr lang="tr-TR" sz="2400" dirty="0">
                <a:ea typeface="+mn-ea"/>
                <a:cs typeface="+mn-cs"/>
              </a:rPr>
              <a:t> ürünlerin </a:t>
            </a:r>
            <a:r>
              <a:rPr lang="tr-TR" sz="2400" dirty="0" smtClean="0">
                <a:ea typeface="+mn-ea"/>
                <a:cs typeface="+mn-cs"/>
              </a:rPr>
              <a:t>protein içeriğinin </a:t>
            </a:r>
            <a:r>
              <a:rPr lang="tr-TR" sz="2400" dirty="0" err="1">
                <a:ea typeface="+mn-ea"/>
                <a:cs typeface="+mn-cs"/>
              </a:rPr>
              <a:t>gluten</a:t>
            </a:r>
            <a:r>
              <a:rPr lang="tr-TR" sz="2400" dirty="0">
                <a:ea typeface="+mn-ea"/>
                <a:cs typeface="+mn-cs"/>
              </a:rPr>
              <a:t> içeren ürünlere kıyasla daha düşük olduğu, </a:t>
            </a:r>
            <a:r>
              <a:rPr lang="tr-TR" sz="2400" dirty="0" err="1">
                <a:ea typeface="+mn-ea"/>
                <a:cs typeface="+mn-cs"/>
              </a:rPr>
              <a:t>glutensiz</a:t>
            </a:r>
            <a:r>
              <a:rPr lang="tr-TR" sz="2400" dirty="0">
                <a:ea typeface="+mn-ea"/>
                <a:cs typeface="+mn-cs"/>
              </a:rPr>
              <a:t> ve </a:t>
            </a:r>
            <a:r>
              <a:rPr lang="tr-TR" sz="2400" dirty="0" err="1">
                <a:ea typeface="+mn-ea"/>
                <a:cs typeface="+mn-cs"/>
              </a:rPr>
              <a:t>glutenli</a:t>
            </a:r>
            <a:r>
              <a:rPr lang="tr-TR" sz="2400" dirty="0">
                <a:ea typeface="+mn-ea"/>
                <a:cs typeface="+mn-cs"/>
              </a:rPr>
              <a:t> ürünlerin besin ögesi profillerinin benzer olduğu saptanmıştır.</a:t>
            </a:r>
          </a:p>
          <a:p>
            <a:pPr lvl="0" algn="r"/>
            <a:r>
              <a:rPr lang="tr-TR" i="1" dirty="0" err="1">
                <a:solidFill>
                  <a:srgbClr val="FF0000"/>
                </a:solidFill>
                <a:ea typeface="+mn-ea"/>
                <a:cs typeface="+mn-cs"/>
              </a:rPr>
              <a:t>Br</a:t>
            </a:r>
            <a:r>
              <a:rPr lang="tr-TR" i="1" dirty="0">
                <a:solidFill>
                  <a:srgbClr val="FF0000"/>
                </a:solidFill>
                <a:ea typeface="+mn-ea"/>
                <a:cs typeface="+mn-cs"/>
              </a:rPr>
              <a:t> J </a:t>
            </a:r>
            <a:r>
              <a:rPr lang="tr-TR" i="1" dirty="0" err="1">
                <a:solidFill>
                  <a:srgbClr val="FF0000"/>
                </a:solidFill>
                <a:ea typeface="+mn-ea"/>
                <a:cs typeface="+mn-cs"/>
              </a:rPr>
              <a:t>Nutr</a:t>
            </a:r>
            <a:r>
              <a:rPr lang="tr-TR" i="1" dirty="0">
                <a:solidFill>
                  <a:srgbClr val="FF0000"/>
                </a:solidFill>
                <a:ea typeface="+mn-ea"/>
                <a:cs typeface="+mn-cs"/>
              </a:rPr>
              <a:t>. 2015, 114(3):</a:t>
            </a:r>
            <a:r>
              <a:rPr lang="tr-TR" i="1" dirty="0" smtClean="0">
                <a:solidFill>
                  <a:srgbClr val="FF0000"/>
                </a:solidFill>
                <a:ea typeface="+mn-ea"/>
                <a:cs typeface="+mn-cs"/>
              </a:rPr>
              <a:t>448-54</a:t>
            </a:r>
          </a:p>
          <a:p>
            <a:pPr lvl="0" algn="r"/>
            <a:endParaRPr lang="tr-TR" sz="2000" i="1" dirty="0">
              <a:ea typeface="+mn-ea"/>
              <a:cs typeface="+mn-cs"/>
            </a:endParaRPr>
          </a:p>
        </p:txBody>
      </p:sp>
      <p:sp>
        <p:nvSpPr>
          <p:cNvPr id="3" name="Unvan 1">
            <a:extLst>
              <a:ext uri="{FF2B5EF4-FFF2-40B4-BE49-F238E27FC236}">
                <a16:creationId xmlns="" xmlns:a16="http://schemas.microsoft.com/office/drawing/2014/main" id="{36F3F9A2-7C6B-409A-8167-A531F87DD85C}"/>
              </a:ext>
            </a:extLst>
          </p:cNvPr>
          <p:cNvSpPr txBox="1">
            <a:spLocks/>
          </p:cNvSpPr>
          <p:nvPr/>
        </p:nvSpPr>
        <p:spPr>
          <a:xfrm>
            <a:off x="899593" y="341243"/>
            <a:ext cx="7920880" cy="632791"/>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tr-TR" sz="3200" b="1" i="0" u="none" strike="noStrike" kern="1200" cap="none" spc="0" normalizeH="0" baseline="0" noProof="0" dirty="0">
                <a:ln>
                  <a:noFill/>
                </a:ln>
                <a:solidFill>
                  <a:srgbClr val="FF0000"/>
                </a:solidFill>
                <a:effectLst/>
                <a:uLnTx/>
                <a:uFillTx/>
                <a:latin typeface="Arial" panose="020B0604020202020204"/>
                <a:ea typeface="+mj-ea"/>
                <a:cs typeface="+mj-cs"/>
              </a:rPr>
              <a:t>Glutensiz Ürünlerin Besin Ögesi İçeriği</a:t>
            </a:r>
          </a:p>
        </p:txBody>
      </p:sp>
    </p:spTree>
    <p:extLst>
      <p:ext uri="{BB962C8B-B14F-4D97-AF65-F5344CB8AC3E}">
        <p14:creationId xmlns:p14="http://schemas.microsoft.com/office/powerpoint/2010/main" val="30762272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90873" y="1124744"/>
            <a:ext cx="8229600" cy="4525963"/>
          </a:xfrm>
        </p:spPr>
        <p:txBody>
          <a:bodyPr>
            <a:normAutofit/>
          </a:bodyPr>
          <a:lstStyle/>
          <a:p>
            <a:pPr algn="just"/>
            <a:r>
              <a:rPr lang="tr-TR" sz="2400" dirty="0"/>
              <a:t>İtalya'da yapılan bir çalışmada, tüm besin gruplarında gluten içeren besinlere kıyasla glutensiz ürünlerin protein içeriğinin daha düşük olduğu, toplam yağ içerikleri arasında ise fark olmadığı </a:t>
            </a:r>
            <a:r>
              <a:rPr lang="tr-TR" sz="2400" dirty="0" smtClean="0"/>
              <a:t>saptanmıştır.</a:t>
            </a:r>
          </a:p>
          <a:p>
            <a:pPr algn="just"/>
            <a:r>
              <a:rPr lang="tr-TR" sz="2400" dirty="0" smtClean="0"/>
              <a:t>Ayrıca </a:t>
            </a:r>
            <a:r>
              <a:rPr lang="tr-TR" sz="2400" dirty="0"/>
              <a:t>glutensiz bisküvi ve makarna grubunda doymuş yağ miktarının daha yüksek olduğu </a:t>
            </a:r>
            <a:r>
              <a:rPr lang="tr-TR" sz="2400" dirty="0" smtClean="0"/>
              <a:t>bulunmuştur.</a:t>
            </a:r>
          </a:p>
          <a:p>
            <a:pPr algn="just"/>
            <a:r>
              <a:rPr lang="tr-TR" sz="2400" dirty="0" smtClean="0"/>
              <a:t>Aynı </a:t>
            </a:r>
            <a:r>
              <a:rPr lang="tr-TR" sz="2400" dirty="0"/>
              <a:t>çalışmada toplam enerji içeriğinin glutensiz ekmek grubunda daha düşük, glutensiz makarna grubunda daha yüksek olduğu ifade </a:t>
            </a:r>
            <a:r>
              <a:rPr lang="tr-TR" sz="2400" dirty="0" smtClean="0"/>
              <a:t>edilmiştir.</a:t>
            </a:r>
          </a:p>
          <a:p>
            <a:pPr algn="just"/>
            <a:r>
              <a:rPr lang="tr-TR" sz="2400" dirty="0" smtClean="0"/>
              <a:t>Tuz </a:t>
            </a:r>
            <a:r>
              <a:rPr lang="tr-TR" sz="2400" dirty="0"/>
              <a:t>içeriğinin glutensiz makarna ve galetalarda daha yüksek, glutensiz bisküvilerde ise daha düşük olduğu </a:t>
            </a:r>
            <a:r>
              <a:rPr lang="tr-TR" sz="2400" dirty="0" smtClean="0"/>
              <a:t>saptanmıştır.</a:t>
            </a:r>
            <a:endParaRPr lang="tr-TR" sz="2400" dirty="0"/>
          </a:p>
        </p:txBody>
      </p:sp>
      <p:sp>
        <p:nvSpPr>
          <p:cNvPr id="4" name="Rectangle 3"/>
          <p:cNvSpPr/>
          <p:nvPr/>
        </p:nvSpPr>
        <p:spPr>
          <a:xfrm>
            <a:off x="1403648" y="5788371"/>
            <a:ext cx="7560840" cy="369332"/>
          </a:xfrm>
          <a:prstGeom prst="rect">
            <a:avLst/>
          </a:prstGeom>
        </p:spPr>
        <p:txBody>
          <a:bodyPr wrap="square">
            <a:spAutoFit/>
          </a:bodyPr>
          <a:lstStyle/>
          <a:p>
            <a:pPr algn="r"/>
            <a:r>
              <a:rPr lang="en-US" i="1" dirty="0">
                <a:solidFill>
                  <a:srgbClr val="FF0000"/>
                </a:solidFill>
              </a:rPr>
              <a:t>Digestive and Liver </a:t>
            </a:r>
            <a:r>
              <a:rPr lang="en-US" i="1" dirty="0" smtClean="0">
                <a:solidFill>
                  <a:srgbClr val="FF0000"/>
                </a:solidFill>
              </a:rPr>
              <a:t>Disease</a:t>
            </a:r>
            <a:r>
              <a:rPr lang="tr-TR" i="1" dirty="0" smtClean="0">
                <a:solidFill>
                  <a:srgbClr val="FF0000"/>
                </a:solidFill>
              </a:rPr>
              <a:t>, 2018; 50(12): </a:t>
            </a:r>
            <a:r>
              <a:rPr lang="en-US" i="1" dirty="0" smtClean="0">
                <a:solidFill>
                  <a:srgbClr val="FF0000"/>
                </a:solidFill>
              </a:rPr>
              <a:t>1305-1308</a:t>
            </a:r>
            <a:endParaRPr lang="tr-TR" i="1" dirty="0">
              <a:solidFill>
                <a:srgbClr val="FF0000"/>
              </a:solidFill>
            </a:endParaRPr>
          </a:p>
        </p:txBody>
      </p:sp>
      <p:sp>
        <p:nvSpPr>
          <p:cNvPr id="5" name="Unvan 1">
            <a:extLst>
              <a:ext uri="{FF2B5EF4-FFF2-40B4-BE49-F238E27FC236}">
                <a16:creationId xmlns="" xmlns:a16="http://schemas.microsoft.com/office/drawing/2014/main" id="{36F3F9A2-7C6B-409A-8167-A531F87DD85C}"/>
              </a:ext>
            </a:extLst>
          </p:cNvPr>
          <p:cNvSpPr txBox="1">
            <a:spLocks/>
          </p:cNvSpPr>
          <p:nvPr/>
        </p:nvSpPr>
        <p:spPr>
          <a:xfrm>
            <a:off x="899593" y="341243"/>
            <a:ext cx="7920880" cy="632791"/>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tr-TR" sz="3200" b="1" i="0" u="none" strike="noStrike" kern="1200" cap="none" spc="0" normalizeH="0" baseline="0" noProof="0" dirty="0">
                <a:ln>
                  <a:noFill/>
                </a:ln>
                <a:solidFill>
                  <a:srgbClr val="FF0000"/>
                </a:solidFill>
                <a:effectLst/>
                <a:uLnTx/>
                <a:uFillTx/>
                <a:latin typeface="Arial" panose="020B0604020202020204"/>
                <a:ea typeface="+mj-ea"/>
                <a:cs typeface="+mj-cs"/>
              </a:rPr>
              <a:t>Glutensiz Ürünlerin Besin Ögesi İçeriği</a:t>
            </a:r>
          </a:p>
        </p:txBody>
      </p:sp>
    </p:spTree>
    <p:extLst>
      <p:ext uri="{BB962C8B-B14F-4D97-AF65-F5344CB8AC3E}">
        <p14:creationId xmlns:p14="http://schemas.microsoft.com/office/powerpoint/2010/main" val="22836616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728" t="18056" r="18232" b="7739"/>
          <a:stretch/>
        </p:blipFill>
        <p:spPr bwMode="auto">
          <a:xfrm>
            <a:off x="287257" y="260647"/>
            <a:ext cx="8592457" cy="5616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4307714" y="6359842"/>
            <a:ext cx="4572000" cy="338554"/>
          </a:xfrm>
          <a:prstGeom prst="rect">
            <a:avLst/>
          </a:prstGeom>
        </p:spPr>
        <p:txBody>
          <a:bodyPr>
            <a:spAutoFit/>
          </a:bodyPr>
          <a:lstStyle/>
          <a:p>
            <a:pPr algn="r"/>
            <a:r>
              <a:rPr lang="tr-TR" sz="1600" i="1" dirty="0" smtClean="0"/>
              <a:t>Nutrients, 2019 ; 11(1</a:t>
            </a:r>
            <a:r>
              <a:rPr lang="tr-TR" sz="1600" i="1" dirty="0"/>
              <a:t>):170.</a:t>
            </a:r>
          </a:p>
        </p:txBody>
      </p:sp>
    </p:spTree>
    <p:extLst>
      <p:ext uri="{BB962C8B-B14F-4D97-AF65-F5344CB8AC3E}">
        <p14:creationId xmlns:p14="http://schemas.microsoft.com/office/powerpoint/2010/main" val="29196927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3552" y="3997545"/>
            <a:ext cx="8892480" cy="3243709"/>
          </a:xfrm>
        </p:spPr>
        <p:txBody>
          <a:bodyPr>
            <a:normAutofit/>
          </a:bodyPr>
          <a:lstStyle/>
          <a:p>
            <a:pPr algn="just"/>
            <a:r>
              <a:rPr lang="tr-TR" sz="2400" dirty="0" smtClean="0"/>
              <a:t>26 </a:t>
            </a:r>
            <a:r>
              <a:rPr lang="tr-TR" sz="2400" dirty="0"/>
              <a:t>bisküvi çeşidi (13 glutensiz, 13 gluten içeren) ve 16 kraker çeşidi (sekiz glutensiz, sekiz gluten içeren) olmak üzere toplam 42 </a:t>
            </a:r>
            <a:r>
              <a:rPr lang="tr-TR" sz="2400" dirty="0" smtClean="0"/>
              <a:t>örnek</a:t>
            </a:r>
          </a:p>
          <a:p>
            <a:pPr algn="just"/>
            <a:r>
              <a:rPr lang="tr-TR" sz="2400" dirty="0" err="1" smtClean="0"/>
              <a:t>Glutenli</a:t>
            </a:r>
            <a:r>
              <a:rPr lang="tr-TR" sz="2400" dirty="0" smtClean="0"/>
              <a:t> </a:t>
            </a:r>
            <a:r>
              <a:rPr lang="tr-TR" sz="2400" dirty="0"/>
              <a:t>ve glutensiz bisküvi ve krakerlerin toplam yağ miktarı benzerdir </a:t>
            </a:r>
            <a:r>
              <a:rPr lang="tr-TR" sz="2400" dirty="0" smtClean="0"/>
              <a:t>(p&gt;0.05</a:t>
            </a:r>
            <a:r>
              <a:rPr lang="tr-TR" sz="2400" dirty="0"/>
              <a:t>). </a:t>
            </a:r>
          </a:p>
          <a:p>
            <a:pPr algn="just"/>
            <a:r>
              <a:rPr lang="tr-TR" sz="2400" dirty="0" smtClean="0"/>
              <a:t>Etiket </a:t>
            </a:r>
            <a:r>
              <a:rPr lang="tr-TR" sz="2400" dirty="0"/>
              <a:t>bilgisi </a:t>
            </a:r>
            <a:r>
              <a:rPr lang="tr-TR" sz="2400" dirty="0" smtClean="0"/>
              <a:t>incelendiğinde enerji </a:t>
            </a:r>
            <a:r>
              <a:rPr lang="tr-TR" sz="2400" dirty="0"/>
              <a:t>değerinin glutenli bisküvilere kıyasla daha yüksek; protein değerinin daha düşük olduğu belirlenmiştir (p&lt;0.05). </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7" y="260648"/>
            <a:ext cx="5760640" cy="3745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8968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823521" y="241994"/>
            <a:ext cx="4068960" cy="193899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tr-TR" sz="2400" dirty="0" smtClean="0"/>
              <a:t>Enerji, </a:t>
            </a:r>
            <a:r>
              <a:rPr lang="tr-TR" sz="2400" dirty="0"/>
              <a:t>makro besin ögesi içerikleri ve fiyat bilgisini etiket bilgilerine </a:t>
            </a:r>
            <a:r>
              <a:rPr lang="tr-TR" sz="2400" dirty="0" smtClean="0"/>
              <a:t>göre değerlendirmek </a:t>
            </a:r>
            <a:r>
              <a:rPr lang="tr-TR" sz="2400" dirty="0"/>
              <a:t>için 129 </a:t>
            </a:r>
            <a:r>
              <a:rPr lang="tr-TR" sz="2400" dirty="0" err="1"/>
              <a:t>glutensiz</a:t>
            </a:r>
            <a:r>
              <a:rPr lang="tr-TR" sz="2400" dirty="0"/>
              <a:t> </a:t>
            </a:r>
            <a:r>
              <a:rPr lang="tr-TR" sz="2400" dirty="0" smtClean="0"/>
              <a:t>ve </a:t>
            </a:r>
            <a:r>
              <a:rPr lang="tr-TR" sz="2400" dirty="0"/>
              <a:t>304 </a:t>
            </a:r>
            <a:r>
              <a:rPr lang="tr-TR" sz="2400" dirty="0" err="1"/>
              <a:t>gluten</a:t>
            </a:r>
            <a:r>
              <a:rPr lang="tr-TR" sz="2400" dirty="0"/>
              <a:t> </a:t>
            </a:r>
            <a:r>
              <a:rPr lang="tr-TR" sz="2400" dirty="0" smtClean="0"/>
              <a:t>içeren ürün</a:t>
            </a:r>
            <a:endParaRPr lang="tr-TR" sz="2400"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6536" t="24236" r="25844" b="10991"/>
          <a:stretch/>
        </p:blipFill>
        <p:spPr bwMode="auto">
          <a:xfrm>
            <a:off x="2948151" y="2340544"/>
            <a:ext cx="6195849" cy="43842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200055"/>
            <a:ext cx="4315924" cy="3084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23954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8111" t="19612" r="15666" b="10992"/>
          <a:stretch/>
        </p:blipFill>
        <p:spPr bwMode="auto">
          <a:xfrm>
            <a:off x="531046" y="2530114"/>
            <a:ext cx="5913161" cy="38512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tr-TR" dirty="0">
                <a:solidFill>
                  <a:srgbClr val="FF0000"/>
                </a:solidFill>
              </a:rPr>
              <a:t>Besin ögesi eksiklikleri</a:t>
            </a:r>
          </a:p>
        </p:txBody>
      </p:sp>
      <p:sp>
        <p:nvSpPr>
          <p:cNvPr id="3" name="Content Placeholder 2"/>
          <p:cNvSpPr>
            <a:spLocks noGrp="1"/>
          </p:cNvSpPr>
          <p:nvPr>
            <p:ph idx="1"/>
          </p:nvPr>
        </p:nvSpPr>
        <p:spPr>
          <a:xfrm>
            <a:off x="539552" y="1319326"/>
            <a:ext cx="8229600" cy="4525963"/>
          </a:xfrm>
        </p:spPr>
        <p:txBody>
          <a:bodyPr/>
          <a:lstStyle/>
          <a:p>
            <a:pPr algn="just"/>
            <a:r>
              <a:rPr lang="tr-TR" sz="2400" dirty="0" smtClean="0"/>
              <a:t>Glutensiz diyette, </a:t>
            </a:r>
            <a:r>
              <a:rPr lang="tr-TR" sz="2400" dirty="0"/>
              <a:t>birçok </a:t>
            </a:r>
            <a:r>
              <a:rPr lang="tr-TR" sz="2400" dirty="0" smtClean="0"/>
              <a:t>glutensiz </a:t>
            </a:r>
            <a:r>
              <a:rPr lang="tr-TR" sz="2400" dirty="0"/>
              <a:t>ürünün </a:t>
            </a:r>
            <a:r>
              <a:rPr lang="tr-TR" sz="2400" dirty="0" smtClean="0"/>
              <a:t>besin ögesi zenginleştirme </a:t>
            </a:r>
            <a:r>
              <a:rPr lang="tr-TR" sz="2400" dirty="0"/>
              <a:t>eksikliği göz önüne alındığında B vitaminleri, folat ve demir </a:t>
            </a:r>
            <a:r>
              <a:rPr lang="tr-TR" sz="2400" dirty="0" smtClean="0"/>
              <a:t>eksikliklerine </a:t>
            </a:r>
            <a:r>
              <a:rPr lang="tr-TR" sz="2400" dirty="0"/>
              <a:t>yol açabilir</a:t>
            </a:r>
            <a:r>
              <a:rPr lang="tr-TR" sz="2400" dirty="0" smtClean="0"/>
              <a:t>.</a:t>
            </a:r>
          </a:p>
          <a:p>
            <a:endParaRPr lang="tr-TR" dirty="0"/>
          </a:p>
        </p:txBody>
      </p:sp>
      <p:sp>
        <p:nvSpPr>
          <p:cNvPr id="4" name="Rectangle 3"/>
          <p:cNvSpPr/>
          <p:nvPr/>
        </p:nvSpPr>
        <p:spPr>
          <a:xfrm>
            <a:off x="5580112" y="2502654"/>
            <a:ext cx="3096344" cy="369332"/>
          </a:xfrm>
          <a:prstGeom prst="rect">
            <a:avLst/>
          </a:prstGeom>
        </p:spPr>
        <p:txBody>
          <a:bodyPr wrap="square">
            <a:spAutoFit/>
          </a:bodyPr>
          <a:lstStyle/>
          <a:p>
            <a:r>
              <a:rPr lang="tr-TR" i="1" dirty="0"/>
              <a:t>J </a:t>
            </a:r>
            <a:r>
              <a:rPr lang="tr-TR" i="1" dirty="0" smtClean="0"/>
              <a:t>Pediatr, 2016 ;175:206-10</a:t>
            </a:r>
            <a:r>
              <a:rPr lang="tr-TR" i="1" dirty="0"/>
              <a:t>. </a:t>
            </a:r>
          </a:p>
        </p:txBody>
      </p:sp>
      <p:sp>
        <p:nvSpPr>
          <p:cNvPr id="5" name="Rectangle 4"/>
          <p:cNvSpPr/>
          <p:nvPr/>
        </p:nvSpPr>
        <p:spPr>
          <a:xfrm>
            <a:off x="5195062" y="6381328"/>
            <a:ext cx="3866443" cy="369332"/>
          </a:xfrm>
          <a:prstGeom prst="rect">
            <a:avLst/>
          </a:prstGeom>
        </p:spPr>
        <p:txBody>
          <a:bodyPr wrap="none">
            <a:spAutoFit/>
          </a:bodyPr>
          <a:lstStyle/>
          <a:p>
            <a:r>
              <a:rPr lang="pt-BR" dirty="0"/>
              <a:t> Clinical Nutrition </a:t>
            </a:r>
            <a:r>
              <a:rPr lang="tr-TR" dirty="0" smtClean="0"/>
              <a:t>, 2016;</a:t>
            </a:r>
            <a:r>
              <a:rPr lang="pt-BR" dirty="0" smtClean="0"/>
              <a:t>35</a:t>
            </a:r>
            <a:r>
              <a:rPr lang="tr-TR" dirty="0" smtClean="0"/>
              <a:t>:</a:t>
            </a:r>
            <a:r>
              <a:rPr lang="pt-BR" dirty="0" smtClean="0"/>
              <a:t>1236</a:t>
            </a:r>
            <a:r>
              <a:rPr lang="tr-TR" dirty="0" smtClean="0"/>
              <a:t>-</a:t>
            </a:r>
            <a:r>
              <a:rPr lang="pt-BR" dirty="0" smtClean="0"/>
              <a:t>1241</a:t>
            </a:r>
            <a:endParaRPr lang="tr-TR" dirty="0"/>
          </a:p>
        </p:txBody>
      </p:sp>
    </p:spTree>
    <p:extLst>
      <p:ext uri="{BB962C8B-B14F-4D97-AF65-F5344CB8AC3E}">
        <p14:creationId xmlns:p14="http://schemas.microsoft.com/office/powerpoint/2010/main" val="14285535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dirty="0">
                <a:solidFill>
                  <a:srgbClr val="FF0000"/>
                </a:solidFill>
              </a:rPr>
              <a:t>Çölyak tanısının </a:t>
            </a:r>
            <a:r>
              <a:rPr lang="tr-TR" dirty="0" smtClean="0">
                <a:solidFill>
                  <a:srgbClr val="FF0000"/>
                </a:solidFill>
              </a:rPr>
              <a:t>kaçırılması</a:t>
            </a:r>
            <a:endParaRPr lang="tr-TR" dirty="0">
              <a:solidFill>
                <a:srgbClr val="FF0000"/>
              </a:solidFill>
            </a:endParaRPr>
          </a:p>
        </p:txBody>
      </p:sp>
      <p:sp>
        <p:nvSpPr>
          <p:cNvPr id="3" name="Content Placeholder 2"/>
          <p:cNvSpPr>
            <a:spLocks noGrp="1"/>
          </p:cNvSpPr>
          <p:nvPr>
            <p:ph idx="1"/>
          </p:nvPr>
        </p:nvSpPr>
        <p:spPr>
          <a:xfrm>
            <a:off x="467544" y="1412776"/>
            <a:ext cx="8229600" cy="4525963"/>
          </a:xfrm>
        </p:spPr>
        <p:txBody>
          <a:bodyPr>
            <a:normAutofit/>
          </a:bodyPr>
          <a:lstStyle/>
          <a:p>
            <a:pPr algn="just"/>
            <a:r>
              <a:rPr lang="tr-TR" dirty="0"/>
              <a:t>S</a:t>
            </a:r>
            <a:r>
              <a:rPr lang="tr-TR" sz="2600" dirty="0" smtClean="0"/>
              <a:t>eroloji </a:t>
            </a:r>
            <a:r>
              <a:rPr lang="tr-TR" sz="2600" dirty="0"/>
              <a:t>çalışmaları, özellikle serum immünoglobulin A (IgA) anti-doku transglütaminaz (TTG) antikorları olmak üzere tanıyı belirlemede ilk adımdır.</a:t>
            </a:r>
          </a:p>
          <a:p>
            <a:pPr algn="just"/>
            <a:r>
              <a:rPr lang="tr-TR" sz="2600" dirty="0"/>
              <a:t>TTG testinin güvenilirliğini etkilediği için hastalar ayrıca toplam </a:t>
            </a:r>
            <a:r>
              <a:rPr lang="tr-TR" sz="2600" dirty="0" err="1"/>
              <a:t>IgA</a:t>
            </a:r>
            <a:r>
              <a:rPr lang="tr-TR" sz="2600" dirty="0"/>
              <a:t> </a:t>
            </a:r>
            <a:r>
              <a:rPr lang="tr-TR" sz="2600" dirty="0" smtClean="0"/>
              <a:t>açısından </a:t>
            </a:r>
            <a:r>
              <a:rPr lang="tr-TR" sz="2600" dirty="0"/>
              <a:t>taranmalıdır.</a:t>
            </a:r>
          </a:p>
          <a:p>
            <a:pPr algn="just"/>
            <a:r>
              <a:rPr lang="tr-TR" sz="2600" dirty="0"/>
              <a:t>Bunlar doğru ve </a:t>
            </a:r>
            <a:r>
              <a:rPr lang="tr-TR" sz="2600" dirty="0" smtClean="0"/>
              <a:t>düşük maliyetli </a:t>
            </a:r>
            <a:r>
              <a:rPr lang="tr-TR" sz="2600" dirty="0"/>
              <a:t>testlerdir; ancak, yanlış negatif sonuçlardan kaçınmak için hastaların test sırasında gluten içeren bir diyette olması gerektiğine dikkat etmek çok önemlidir</a:t>
            </a:r>
            <a:r>
              <a:rPr lang="tr-TR" sz="2600" dirty="0" smtClean="0"/>
              <a:t>.</a:t>
            </a:r>
            <a:endParaRPr lang="tr-TR" sz="2600" dirty="0"/>
          </a:p>
        </p:txBody>
      </p:sp>
      <p:sp>
        <p:nvSpPr>
          <p:cNvPr id="4" name="Rectangle 3"/>
          <p:cNvSpPr/>
          <p:nvPr/>
        </p:nvSpPr>
        <p:spPr>
          <a:xfrm>
            <a:off x="5436096" y="6247245"/>
            <a:ext cx="3405228" cy="338554"/>
          </a:xfrm>
          <a:prstGeom prst="rect">
            <a:avLst/>
          </a:prstGeom>
        </p:spPr>
        <p:txBody>
          <a:bodyPr wrap="none">
            <a:spAutoFit/>
          </a:bodyPr>
          <a:lstStyle/>
          <a:p>
            <a:r>
              <a:rPr lang="tr-TR" sz="1600" i="1" dirty="0"/>
              <a:t>Diabetes Spectr. </a:t>
            </a:r>
            <a:r>
              <a:rPr lang="tr-TR" sz="1600" i="1" dirty="0" smtClean="0"/>
              <a:t>2017; </a:t>
            </a:r>
            <a:r>
              <a:rPr lang="tr-TR" sz="1600" i="1" dirty="0"/>
              <a:t>30(2): 118–123.</a:t>
            </a:r>
          </a:p>
        </p:txBody>
      </p:sp>
    </p:spTree>
    <p:extLst>
      <p:ext uri="{BB962C8B-B14F-4D97-AF65-F5344CB8AC3E}">
        <p14:creationId xmlns:p14="http://schemas.microsoft.com/office/powerpoint/2010/main" val="31293797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7544" y="332656"/>
            <a:ext cx="8304094" cy="830997"/>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2400" b="1" i="0" u="none" strike="noStrike" kern="0" cap="none" spc="0" normalizeH="0" baseline="0" noProof="0" dirty="0" err="1" smtClean="0">
                <a:ln>
                  <a:noFill/>
                </a:ln>
                <a:effectLst/>
                <a:uLnTx/>
                <a:uFillTx/>
                <a:latin typeface="Arial" panose="020B0604020202020204"/>
                <a:ea typeface="+mj-ea"/>
                <a:cs typeface="+mj-cs"/>
              </a:rPr>
              <a:t>Glutensiz</a:t>
            </a:r>
            <a:r>
              <a:rPr kumimoji="0" lang="tr-TR" sz="2400" b="1" i="0" u="none" strike="noStrike" kern="0" cap="none" spc="0" normalizeH="0" baseline="0" noProof="0" dirty="0" smtClean="0">
                <a:ln>
                  <a:noFill/>
                </a:ln>
                <a:effectLst/>
                <a:uLnTx/>
                <a:uFillTx/>
                <a:latin typeface="Arial" panose="020B0604020202020204"/>
                <a:ea typeface="+mj-ea"/>
                <a:cs typeface="+mj-cs"/>
              </a:rPr>
              <a:t> diyet genel popülasyon tarafından ilgi görmektedir.</a:t>
            </a:r>
            <a:endParaRPr kumimoji="0" lang="tr-TR" sz="1800" b="0" i="0" u="none" strike="noStrike" kern="0" cap="none" spc="0" normalizeH="0" baseline="0" noProof="0" dirty="0" smtClean="0">
              <a:ln>
                <a:noFill/>
              </a:ln>
              <a:effectLst/>
              <a:uLnTx/>
              <a:uFillTx/>
            </a:endParaRPr>
          </a:p>
        </p:txBody>
      </p:sp>
      <p:sp>
        <p:nvSpPr>
          <p:cNvPr id="6" name="İçerik Yer Tutucusu 2">
            <a:extLst>
              <a:ext uri="{FF2B5EF4-FFF2-40B4-BE49-F238E27FC236}">
                <a16:creationId xmlns:a16="http://schemas.microsoft.com/office/drawing/2014/main" xmlns="" id="{F55307C8-C5DF-4D7A-8C6C-63BAFFB8DCC0}"/>
              </a:ext>
            </a:extLst>
          </p:cNvPr>
          <p:cNvSpPr txBox="1">
            <a:spLocks/>
          </p:cNvSpPr>
          <p:nvPr/>
        </p:nvSpPr>
        <p:spPr>
          <a:xfrm>
            <a:off x="342497" y="5517232"/>
            <a:ext cx="8537109" cy="1097217"/>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lvl="0" indent="0" algn="just">
              <a:buClr>
                <a:srgbClr val="5FCBEF"/>
              </a:buClr>
              <a:buNone/>
            </a:pPr>
            <a:r>
              <a:rPr lang="tr-TR" sz="2400" b="1" i="1" dirty="0">
                <a:solidFill>
                  <a:sysClr val="windowText" lastClr="000000"/>
                </a:solidFill>
                <a:latin typeface="Arial" panose="020B0604020202020204"/>
              </a:rPr>
              <a:t>Çölyak </a:t>
            </a:r>
            <a:r>
              <a:rPr lang="tr-TR" sz="2400" b="1" i="1" dirty="0" smtClean="0">
                <a:solidFill>
                  <a:sysClr val="windowText" lastClr="000000"/>
                </a:solidFill>
                <a:latin typeface="Arial" panose="020B0604020202020204"/>
              </a:rPr>
              <a:t>hastalığı ‘celiac disease’ ve </a:t>
            </a:r>
            <a:r>
              <a:rPr kumimoji="0" lang="tr-TR" sz="2400" b="1" i="1" u="none" strike="noStrike" kern="1200" cap="none" spc="0" normalizeH="0" baseline="0" noProof="0" dirty="0" smtClean="0">
                <a:ln>
                  <a:noFill/>
                </a:ln>
                <a:solidFill>
                  <a:sysClr val="windowText" lastClr="000000"/>
                </a:solidFill>
                <a:effectLst/>
                <a:uLnTx/>
                <a:uFillTx/>
                <a:latin typeface="Arial" panose="020B0604020202020204"/>
                <a:ea typeface="+mn-ea"/>
                <a:cs typeface="+mn-cs"/>
              </a:rPr>
              <a:t>glutensiz diyet ‘gluten free’</a:t>
            </a:r>
            <a:r>
              <a:rPr kumimoji="0" lang="tr-TR" sz="2400" b="1" i="1" u="none" strike="noStrike" kern="1200" cap="none" spc="0" normalizeH="0" noProof="0" dirty="0" smtClean="0">
                <a:ln>
                  <a:noFill/>
                </a:ln>
                <a:solidFill>
                  <a:sysClr val="windowText" lastClr="000000"/>
                </a:solidFill>
                <a:effectLst/>
                <a:uLnTx/>
                <a:uFillTx/>
                <a:latin typeface="Arial" panose="020B0604020202020204"/>
                <a:ea typeface="+mn-ea"/>
                <a:cs typeface="+mn-cs"/>
              </a:rPr>
              <a:t> </a:t>
            </a:r>
            <a:r>
              <a:rPr kumimoji="0" lang="tr-TR" sz="2400" b="1" i="1" u="none" strike="noStrike" kern="1200" cap="none" spc="0" normalizeH="0" baseline="0" noProof="0" dirty="0" smtClean="0">
                <a:ln>
                  <a:noFill/>
                </a:ln>
                <a:solidFill>
                  <a:sysClr val="windowText" lastClr="000000"/>
                </a:solidFill>
                <a:effectLst/>
                <a:uLnTx/>
                <a:uFillTx/>
                <a:latin typeface="Arial" panose="020B0604020202020204"/>
                <a:ea typeface="+mn-ea"/>
                <a:cs typeface="+mn-cs"/>
              </a:rPr>
              <a:t>için dünya genelinde Google Web Arama sonuçlarının Google Trends grafiği (2004-12.12.2020)</a:t>
            </a:r>
            <a:endParaRPr kumimoji="0" lang="tr-TR" sz="2400" b="1" i="1" u="none" strike="noStrike" kern="1200" cap="none" spc="0" normalizeH="0" baseline="0" noProof="0" dirty="0">
              <a:ln>
                <a:noFill/>
              </a:ln>
              <a:solidFill>
                <a:sysClr val="windowText" lastClr="000000"/>
              </a:solidFill>
              <a:effectLst/>
              <a:uLnTx/>
              <a:uFillTx/>
              <a:latin typeface="Arial" panose="020B0604020202020204"/>
              <a:ea typeface="+mn-ea"/>
              <a:cs typeface="+mn-cs"/>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788" y="1339849"/>
            <a:ext cx="8772525" cy="417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0121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922" y="116632"/>
            <a:ext cx="8229600" cy="1143000"/>
          </a:xfrm>
        </p:spPr>
        <p:txBody>
          <a:bodyPr>
            <a:normAutofit/>
          </a:bodyPr>
          <a:lstStyle/>
          <a:p>
            <a:r>
              <a:rPr lang="tr-TR" dirty="0">
                <a:solidFill>
                  <a:srgbClr val="FF0000"/>
                </a:solidFill>
              </a:rPr>
              <a:t>Toksisite </a:t>
            </a:r>
            <a:r>
              <a:rPr lang="tr-TR" dirty="0" smtClean="0">
                <a:solidFill>
                  <a:srgbClr val="FF0000"/>
                </a:solidFill>
              </a:rPr>
              <a:t>potansiyeli</a:t>
            </a:r>
            <a:endParaRPr lang="tr-TR" dirty="0">
              <a:solidFill>
                <a:srgbClr val="FF0000"/>
              </a:solidFill>
            </a:endParaRPr>
          </a:p>
        </p:txBody>
      </p:sp>
      <p:sp>
        <p:nvSpPr>
          <p:cNvPr id="3" name="Content Placeholder 2"/>
          <p:cNvSpPr>
            <a:spLocks noGrp="1"/>
          </p:cNvSpPr>
          <p:nvPr>
            <p:ph idx="1"/>
          </p:nvPr>
        </p:nvSpPr>
        <p:spPr>
          <a:xfrm>
            <a:off x="323528" y="1196752"/>
            <a:ext cx="8640959" cy="4525963"/>
          </a:xfrm>
        </p:spPr>
        <p:txBody>
          <a:bodyPr>
            <a:noAutofit/>
          </a:bodyPr>
          <a:lstStyle/>
          <a:p>
            <a:pPr algn="just"/>
            <a:r>
              <a:rPr lang="tr-TR" sz="2400" dirty="0"/>
              <a:t>Yeterli çeşitlilik </a:t>
            </a:r>
            <a:r>
              <a:rPr lang="tr-TR" sz="2400" dirty="0" smtClean="0"/>
              <a:t>sağlanmadan glutensiz </a:t>
            </a:r>
            <a:r>
              <a:rPr lang="tr-TR" sz="2400" dirty="0"/>
              <a:t>ürünleri tüketenlerin, </a:t>
            </a:r>
            <a:r>
              <a:rPr lang="tr-TR" sz="2400" dirty="0" smtClean="0"/>
              <a:t>belirli </a:t>
            </a:r>
            <a:r>
              <a:rPr lang="tr-TR" sz="2400" dirty="0"/>
              <a:t>toksinlere maruz kalma riskinin </a:t>
            </a:r>
            <a:r>
              <a:rPr lang="tr-TR" sz="2400" dirty="0" smtClean="0"/>
              <a:t>yüksek </a:t>
            </a:r>
            <a:r>
              <a:rPr lang="tr-TR" sz="2400" dirty="0"/>
              <a:t>olabileceğine dair ortaya çıkan kanıtlar var</a:t>
            </a:r>
            <a:r>
              <a:rPr lang="tr-TR" sz="2400" dirty="0" smtClean="0"/>
              <a:t>.</a:t>
            </a:r>
          </a:p>
          <a:p>
            <a:pPr algn="just"/>
            <a:endParaRPr lang="tr-TR" sz="2400" dirty="0" smtClean="0"/>
          </a:p>
          <a:p>
            <a:pPr algn="just"/>
            <a:r>
              <a:rPr lang="tr-TR" sz="2400" dirty="0"/>
              <a:t>Arsenik, pirinçte sıklıkla inorganik formda bulunur ve pirincin </a:t>
            </a:r>
            <a:r>
              <a:rPr lang="tr-TR" sz="2400" dirty="0" smtClean="0"/>
              <a:t>glutensiz </a:t>
            </a:r>
            <a:r>
              <a:rPr lang="tr-TR" sz="2400" dirty="0"/>
              <a:t>işlenmiş </a:t>
            </a:r>
            <a:r>
              <a:rPr lang="tr-TR" sz="2400" dirty="0" smtClean="0"/>
              <a:t>besinlerde yaygın </a:t>
            </a:r>
            <a:r>
              <a:rPr lang="tr-TR" sz="2400" dirty="0"/>
              <a:t>bir bileşen olduğu göz önüne alındığında, </a:t>
            </a:r>
            <a:r>
              <a:rPr lang="tr-TR" sz="2400" dirty="0" smtClean="0"/>
              <a:t>glutensiz diyette olanlar </a:t>
            </a:r>
            <a:r>
              <a:rPr lang="tr-TR" sz="2400" dirty="0"/>
              <a:t>için bir endişe kaynağıdır</a:t>
            </a:r>
            <a:r>
              <a:rPr lang="tr-TR" sz="2400" dirty="0" smtClean="0"/>
              <a:t>.</a:t>
            </a:r>
          </a:p>
          <a:p>
            <a:pPr algn="just"/>
            <a:endParaRPr lang="tr-TR" sz="2400" dirty="0" smtClean="0"/>
          </a:p>
          <a:p>
            <a:pPr algn="just"/>
            <a:r>
              <a:rPr lang="tr-TR" sz="2400" dirty="0"/>
              <a:t>Serum </a:t>
            </a:r>
            <a:r>
              <a:rPr lang="tr-TR" sz="2400" dirty="0" err="1" smtClean="0"/>
              <a:t>civa</a:t>
            </a:r>
            <a:r>
              <a:rPr lang="tr-TR" sz="2400" dirty="0" smtClean="0"/>
              <a:t> düzeyleri, </a:t>
            </a:r>
            <a:r>
              <a:rPr lang="tr-TR" sz="2400" dirty="0"/>
              <a:t>gluteni kısıtlamayan kontrollere göre </a:t>
            </a:r>
            <a:r>
              <a:rPr lang="tr-TR" sz="2400" dirty="0" smtClean="0"/>
              <a:t>glutensiz diyet tüketen çölyaklı yetişkinler arasında 4 kat daha yüksek bulunmuştur.</a:t>
            </a:r>
          </a:p>
          <a:p>
            <a:pPr algn="just"/>
            <a:endParaRPr lang="tr-TR" sz="2400" dirty="0" smtClean="0"/>
          </a:p>
        </p:txBody>
      </p:sp>
      <p:sp>
        <p:nvSpPr>
          <p:cNvPr id="4" name="Rectangle 3"/>
          <p:cNvSpPr/>
          <p:nvPr/>
        </p:nvSpPr>
        <p:spPr>
          <a:xfrm>
            <a:off x="5886400" y="4005064"/>
            <a:ext cx="3096344" cy="369332"/>
          </a:xfrm>
          <a:prstGeom prst="rect">
            <a:avLst/>
          </a:prstGeom>
        </p:spPr>
        <p:txBody>
          <a:bodyPr wrap="square">
            <a:spAutoFit/>
          </a:bodyPr>
          <a:lstStyle/>
          <a:p>
            <a:r>
              <a:rPr lang="tr-TR" i="1" dirty="0">
                <a:solidFill>
                  <a:srgbClr val="FF0000"/>
                </a:solidFill>
              </a:rPr>
              <a:t>J </a:t>
            </a:r>
            <a:r>
              <a:rPr lang="tr-TR" i="1" dirty="0" smtClean="0">
                <a:solidFill>
                  <a:srgbClr val="FF0000"/>
                </a:solidFill>
              </a:rPr>
              <a:t>Pediatr, 2016 ;175:206-10</a:t>
            </a:r>
            <a:r>
              <a:rPr lang="tr-TR" i="1" dirty="0">
                <a:solidFill>
                  <a:srgbClr val="FF0000"/>
                </a:solidFill>
              </a:rPr>
              <a:t>. </a:t>
            </a:r>
          </a:p>
        </p:txBody>
      </p:sp>
      <p:sp>
        <p:nvSpPr>
          <p:cNvPr id="6" name="Dikdörtgen 5"/>
          <p:cNvSpPr/>
          <p:nvPr/>
        </p:nvSpPr>
        <p:spPr>
          <a:xfrm>
            <a:off x="3512339" y="6237312"/>
            <a:ext cx="5470405" cy="369332"/>
          </a:xfrm>
          <a:prstGeom prst="rect">
            <a:avLst/>
          </a:prstGeom>
        </p:spPr>
        <p:txBody>
          <a:bodyPr wrap="square">
            <a:spAutoFit/>
          </a:bodyPr>
          <a:lstStyle/>
          <a:p>
            <a:pPr algn="r"/>
            <a:r>
              <a:rPr lang="tr-TR" i="1" dirty="0" smtClean="0">
                <a:solidFill>
                  <a:srgbClr val="FF0000"/>
                </a:solidFill>
              </a:rPr>
              <a:t>Best </a:t>
            </a:r>
            <a:r>
              <a:rPr lang="tr-TR" i="1" dirty="0" err="1">
                <a:solidFill>
                  <a:srgbClr val="FF0000"/>
                </a:solidFill>
              </a:rPr>
              <a:t>Pract</a:t>
            </a:r>
            <a:r>
              <a:rPr lang="tr-TR" i="1" dirty="0">
                <a:solidFill>
                  <a:srgbClr val="FF0000"/>
                </a:solidFill>
              </a:rPr>
              <a:t> </a:t>
            </a:r>
            <a:r>
              <a:rPr lang="tr-TR" i="1" dirty="0" err="1">
                <a:solidFill>
                  <a:srgbClr val="FF0000"/>
                </a:solidFill>
              </a:rPr>
              <a:t>Res</a:t>
            </a:r>
            <a:r>
              <a:rPr lang="tr-TR" i="1" dirty="0">
                <a:solidFill>
                  <a:srgbClr val="FF0000"/>
                </a:solidFill>
              </a:rPr>
              <a:t> </a:t>
            </a:r>
            <a:r>
              <a:rPr lang="tr-TR" i="1" dirty="0" err="1">
                <a:solidFill>
                  <a:srgbClr val="FF0000"/>
                </a:solidFill>
              </a:rPr>
              <a:t>Clin</a:t>
            </a:r>
            <a:r>
              <a:rPr lang="tr-TR" i="1" dirty="0">
                <a:solidFill>
                  <a:srgbClr val="FF0000"/>
                </a:solidFill>
              </a:rPr>
              <a:t> </a:t>
            </a:r>
            <a:r>
              <a:rPr lang="tr-TR" i="1" dirty="0" err="1">
                <a:solidFill>
                  <a:srgbClr val="FF0000"/>
                </a:solidFill>
              </a:rPr>
              <a:t>Gastroenterol</a:t>
            </a:r>
            <a:r>
              <a:rPr lang="tr-TR" dirty="0">
                <a:solidFill>
                  <a:srgbClr val="FF0000"/>
                </a:solidFill>
              </a:rPr>
              <a:t>, 19 (3): 359-371.</a:t>
            </a:r>
          </a:p>
        </p:txBody>
      </p:sp>
    </p:spTree>
    <p:extLst>
      <p:ext uri="{BB962C8B-B14F-4D97-AF65-F5344CB8AC3E}">
        <p14:creationId xmlns:p14="http://schemas.microsoft.com/office/powerpoint/2010/main" val="35976806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solidFill>
                  <a:srgbClr val="FF0000"/>
                </a:solidFill>
              </a:rPr>
              <a:t>Kan </a:t>
            </a:r>
            <a:r>
              <a:rPr lang="tr-TR" dirty="0" err="1" smtClean="0">
                <a:solidFill>
                  <a:srgbClr val="FF0000"/>
                </a:solidFill>
              </a:rPr>
              <a:t>Glukoz</a:t>
            </a:r>
            <a:r>
              <a:rPr lang="tr-TR" dirty="0" smtClean="0">
                <a:solidFill>
                  <a:srgbClr val="FF0000"/>
                </a:solidFill>
              </a:rPr>
              <a:t> Düzeyine Etkisi</a:t>
            </a:r>
            <a:endParaRPr lang="tr-TR" dirty="0">
              <a:solidFill>
                <a:srgbClr val="FF0000"/>
              </a:solidFill>
            </a:endParaRPr>
          </a:p>
        </p:txBody>
      </p:sp>
      <p:sp>
        <p:nvSpPr>
          <p:cNvPr id="3" name="Content Placeholder 2"/>
          <p:cNvSpPr>
            <a:spLocks noGrp="1"/>
          </p:cNvSpPr>
          <p:nvPr>
            <p:ph idx="1"/>
          </p:nvPr>
        </p:nvSpPr>
        <p:spPr/>
        <p:txBody>
          <a:bodyPr>
            <a:normAutofit/>
          </a:bodyPr>
          <a:lstStyle/>
          <a:p>
            <a:pPr algn="just"/>
            <a:r>
              <a:rPr lang="tr-TR" sz="2400" dirty="0"/>
              <a:t>Sağlıklı yetişkinlerle yapılan çift kör, randomize, çapraz tasarım bir araştırmada geleneksel buğday makarnası ile kıyaslandığında pirinç ve mısır unundan elde edilen glutensiz makarnanın postprandiyal glisemiyi artırdığı </a:t>
            </a:r>
            <a:r>
              <a:rPr lang="tr-TR" sz="2400" dirty="0" smtClean="0"/>
              <a:t>saptanmıştır.</a:t>
            </a:r>
          </a:p>
          <a:p>
            <a:pPr algn="just"/>
            <a:endParaRPr lang="tr-TR" sz="2400" dirty="0"/>
          </a:p>
          <a:p>
            <a:pPr algn="just"/>
            <a:endParaRPr lang="tr-TR" sz="2400" dirty="0" smtClean="0"/>
          </a:p>
          <a:p>
            <a:pPr algn="just"/>
            <a:r>
              <a:rPr lang="tr-TR" sz="2400" dirty="0" err="1"/>
              <a:t>Gluten</a:t>
            </a:r>
            <a:r>
              <a:rPr lang="tr-TR" sz="2400" dirty="0"/>
              <a:t> içeren tahıl posasının tüketilmesinin </a:t>
            </a:r>
            <a:r>
              <a:rPr lang="tr-TR" sz="2400" dirty="0" err="1" smtClean="0"/>
              <a:t>glisemik</a:t>
            </a:r>
            <a:r>
              <a:rPr lang="tr-TR" sz="2400" dirty="0" smtClean="0"/>
              <a:t> kontrolün sağlanmasında etkili olduğu saptanmıştır.</a:t>
            </a:r>
            <a:endParaRPr lang="tr-TR" sz="2400" dirty="0"/>
          </a:p>
        </p:txBody>
      </p:sp>
      <p:sp>
        <p:nvSpPr>
          <p:cNvPr id="4" name="Rectangle 3"/>
          <p:cNvSpPr/>
          <p:nvPr/>
        </p:nvSpPr>
        <p:spPr>
          <a:xfrm>
            <a:off x="5364088" y="3212976"/>
            <a:ext cx="4572000" cy="338554"/>
          </a:xfrm>
          <a:prstGeom prst="rect">
            <a:avLst/>
          </a:prstGeom>
        </p:spPr>
        <p:txBody>
          <a:bodyPr>
            <a:spAutoFit/>
          </a:bodyPr>
          <a:lstStyle/>
          <a:p>
            <a:r>
              <a:rPr lang="en-US" sz="1600" i="1" dirty="0">
                <a:solidFill>
                  <a:srgbClr val="FF0000"/>
                </a:solidFill>
              </a:rPr>
              <a:t>Food </a:t>
            </a:r>
            <a:r>
              <a:rPr lang="en-US" sz="1600" i="1" dirty="0" err="1" smtClean="0">
                <a:solidFill>
                  <a:srgbClr val="FF0000"/>
                </a:solidFill>
              </a:rPr>
              <a:t>Funct</a:t>
            </a:r>
            <a:r>
              <a:rPr lang="tr-TR" sz="1600" i="1" dirty="0" smtClean="0">
                <a:solidFill>
                  <a:srgbClr val="FF0000"/>
                </a:solidFill>
              </a:rPr>
              <a:t>, </a:t>
            </a:r>
            <a:r>
              <a:rPr lang="en-US" sz="1600" i="1" dirty="0" smtClean="0">
                <a:solidFill>
                  <a:srgbClr val="FF0000"/>
                </a:solidFill>
              </a:rPr>
              <a:t>2017;8(9</a:t>
            </a:r>
            <a:r>
              <a:rPr lang="en-US" sz="1600" i="1" dirty="0">
                <a:solidFill>
                  <a:srgbClr val="FF0000"/>
                </a:solidFill>
              </a:rPr>
              <a:t>):</a:t>
            </a:r>
            <a:r>
              <a:rPr lang="en-US" sz="1600" i="1" dirty="0" smtClean="0">
                <a:solidFill>
                  <a:srgbClr val="FF0000"/>
                </a:solidFill>
              </a:rPr>
              <a:t>3139-3144</a:t>
            </a:r>
            <a:endParaRPr lang="tr-TR" sz="1600" i="1" dirty="0">
              <a:solidFill>
                <a:srgbClr val="FF0000"/>
              </a:solidFill>
            </a:endParaRPr>
          </a:p>
        </p:txBody>
      </p:sp>
    </p:spTree>
    <p:extLst>
      <p:ext uri="{BB962C8B-B14F-4D97-AF65-F5344CB8AC3E}">
        <p14:creationId xmlns:p14="http://schemas.microsoft.com/office/powerpoint/2010/main" val="18145806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solidFill>
                  <a:srgbClr val="FF0000"/>
                </a:solidFill>
              </a:rPr>
              <a:t>Koroner Arter Hastalığı Riski</a:t>
            </a:r>
            <a:endParaRPr lang="tr-TR" dirty="0">
              <a:solidFill>
                <a:srgbClr val="FF0000"/>
              </a:solidFill>
            </a:endParaRPr>
          </a:p>
        </p:txBody>
      </p:sp>
      <p:sp>
        <p:nvSpPr>
          <p:cNvPr id="3" name="Content Placeholder 2"/>
          <p:cNvSpPr>
            <a:spLocks noGrp="1"/>
          </p:cNvSpPr>
          <p:nvPr>
            <p:ph idx="1"/>
          </p:nvPr>
        </p:nvSpPr>
        <p:spPr>
          <a:xfrm>
            <a:off x="446932" y="1196753"/>
            <a:ext cx="8229600" cy="2520280"/>
          </a:xfrm>
          <a:ln w="57150">
            <a:solidFill>
              <a:schemeClr val="accent1"/>
            </a:solidFill>
          </a:ln>
        </p:spPr>
        <p:txBody>
          <a:bodyPr>
            <a:normAutofit lnSpcReduction="10000"/>
          </a:bodyPr>
          <a:lstStyle/>
          <a:p>
            <a:pPr marL="0" indent="0" algn="just">
              <a:buNone/>
            </a:pPr>
            <a:r>
              <a:rPr lang="tr-TR" sz="2400" dirty="0"/>
              <a:t>Çölyak hastalığı olmayan bireylerle ileriye yönelik yapılan kohort çalışmasında uzun dönemde, diyetle gluten alımı ile koroner kalp hastalığı riski arasında ilişki bulunmamıştır. Ancak, glutenden kaçınmanın, kardiyovasküler riski etkileyebilecek faydalı tam tahılların tüketimini </a:t>
            </a:r>
            <a:r>
              <a:rPr lang="tr-TR" sz="2400" dirty="0" smtClean="0"/>
              <a:t>azaltabileceğinin </a:t>
            </a:r>
            <a:r>
              <a:rPr lang="tr-TR" sz="2400" dirty="0"/>
              <a:t>göz önünde </a:t>
            </a:r>
            <a:r>
              <a:rPr lang="tr-TR" sz="2400" dirty="0" smtClean="0"/>
              <a:t>bulundurulması gerektiği vurgulanmıştır.</a:t>
            </a:r>
          </a:p>
          <a:p>
            <a:pPr marL="0" indent="0" algn="r">
              <a:buNone/>
            </a:pPr>
            <a:r>
              <a:rPr lang="tr-TR" sz="1600" i="1" dirty="0" smtClean="0"/>
              <a:t>BMJ </a:t>
            </a:r>
            <a:r>
              <a:rPr lang="tr-TR" sz="1600" i="1" dirty="0"/>
              <a:t>2017, 357: </a:t>
            </a:r>
            <a:r>
              <a:rPr lang="tr-TR" sz="1600" i="1" dirty="0" smtClean="0"/>
              <a:t>j1892</a:t>
            </a:r>
            <a:endParaRPr lang="tr-TR" sz="1600" i="1" dirty="0"/>
          </a:p>
          <a:p>
            <a:endParaRPr lang="tr-TR" dirty="0"/>
          </a:p>
        </p:txBody>
      </p:sp>
      <p:sp>
        <p:nvSpPr>
          <p:cNvPr id="4" name="Rectangle 3"/>
          <p:cNvSpPr/>
          <p:nvPr/>
        </p:nvSpPr>
        <p:spPr>
          <a:xfrm>
            <a:off x="467544" y="3933056"/>
            <a:ext cx="8352928" cy="2677656"/>
          </a:xfrm>
          <a:prstGeom prst="rect">
            <a:avLst/>
          </a:prstGeom>
          <a:ln w="57150">
            <a:solidFill>
              <a:schemeClr val="accent3"/>
            </a:solidFill>
          </a:ln>
        </p:spPr>
        <p:txBody>
          <a:bodyPr wrap="square">
            <a:spAutoFit/>
          </a:bodyPr>
          <a:lstStyle/>
          <a:p>
            <a:pPr algn="just"/>
            <a:r>
              <a:rPr lang="tr-TR" sz="2400" dirty="0"/>
              <a:t>Birçok çalışmada, tam buğday dahil daha yüksek miktarlarda tam tahıl alımına (günde 2-3 porsiyon) sahip bireylerin, düşük miktarlarda (günde 2 porsiyondan az) tüketen gruplara kıyasla, kalp hastalığı, inme, tip 2 diyabet riskinin anlamlı derecede daha düşük olduğunu </a:t>
            </a:r>
            <a:r>
              <a:rPr lang="tr-TR" sz="2400" dirty="0" smtClean="0"/>
              <a:t>bildirilmiştir.</a:t>
            </a:r>
          </a:p>
          <a:p>
            <a:pPr algn="r"/>
            <a:r>
              <a:rPr lang="de-DE" sz="1600" i="1" dirty="0" smtClean="0"/>
              <a:t>Br </a:t>
            </a:r>
            <a:r>
              <a:rPr lang="de-DE" sz="1600" i="1" dirty="0"/>
              <a:t>J </a:t>
            </a:r>
            <a:r>
              <a:rPr lang="de-DE" sz="1600" i="1" dirty="0" smtClean="0"/>
              <a:t>Nutr 2015;114(4</a:t>
            </a:r>
            <a:r>
              <a:rPr lang="de-DE" sz="1600" i="1" dirty="0"/>
              <a:t>):</a:t>
            </a:r>
            <a:r>
              <a:rPr lang="de-DE" sz="1600" i="1" dirty="0" smtClean="0"/>
              <a:t>608-23</a:t>
            </a:r>
            <a:endParaRPr lang="tr-TR" sz="1600" i="1" dirty="0"/>
          </a:p>
          <a:p>
            <a:pPr algn="r"/>
            <a:r>
              <a:rPr lang="en-US" sz="1600" i="1" dirty="0" err="1"/>
              <a:t>Nutr</a:t>
            </a:r>
            <a:r>
              <a:rPr lang="en-US" sz="1600" i="1" dirty="0"/>
              <a:t> </a:t>
            </a:r>
            <a:r>
              <a:rPr lang="en-US" sz="1600" i="1" dirty="0" err="1"/>
              <a:t>Metab</a:t>
            </a:r>
            <a:r>
              <a:rPr lang="en-US" sz="1600" i="1" dirty="0"/>
              <a:t> </a:t>
            </a:r>
            <a:r>
              <a:rPr lang="en-US" sz="1600" i="1" dirty="0" err="1"/>
              <a:t>Cardiovasc</a:t>
            </a:r>
            <a:r>
              <a:rPr lang="en-US" sz="1600" i="1" dirty="0"/>
              <a:t> </a:t>
            </a:r>
            <a:r>
              <a:rPr lang="en-US" sz="1600" i="1" dirty="0" smtClean="0"/>
              <a:t>Dis</a:t>
            </a:r>
            <a:r>
              <a:rPr lang="tr-TR" sz="1600" i="1" dirty="0" smtClean="0"/>
              <a:t>, </a:t>
            </a:r>
            <a:r>
              <a:rPr lang="en-US" sz="1600" i="1" dirty="0" smtClean="0"/>
              <a:t>2008;18(4</a:t>
            </a:r>
            <a:r>
              <a:rPr lang="en-US" sz="1600" i="1" dirty="0"/>
              <a:t>):283-90. </a:t>
            </a:r>
            <a:endParaRPr lang="tr-TR" sz="1600" i="1" dirty="0" smtClean="0"/>
          </a:p>
          <a:p>
            <a:pPr algn="r"/>
            <a:r>
              <a:rPr lang="nb-NO" sz="1600" i="1" dirty="0"/>
              <a:t>PLoS </a:t>
            </a:r>
            <a:r>
              <a:rPr lang="nb-NO" sz="1600" i="1" dirty="0" smtClean="0"/>
              <a:t>Med</a:t>
            </a:r>
            <a:r>
              <a:rPr lang="tr-TR" sz="1600" i="1" dirty="0" smtClean="0"/>
              <a:t> </a:t>
            </a:r>
            <a:r>
              <a:rPr lang="nb-NO" sz="1600" i="1" dirty="0" smtClean="0"/>
              <a:t>2007;4(8</a:t>
            </a:r>
            <a:r>
              <a:rPr lang="nb-NO" sz="1600" i="1" dirty="0"/>
              <a:t>):e261.</a:t>
            </a:r>
            <a:endParaRPr lang="tr-TR" sz="1600" i="1" dirty="0"/>
          </a:p>
        </p:txBody>
      </p:sp>
    </p:spTree>
    <p:extLst>
      <p:ext uri="{BB962C8B-B14F-4D97-AF65-F5344CB8AC3E}">
        <p14:creationId xmlns:p14="http://schemas.microsoft.com/office/powerpoint/2010/main" val="28794828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sp>
        <p:nvSpPr>
          <p:cNvPr id="3" name="Content Placeholder 2"/>
          <p:cNvSpPr>
            <a:spLocks noGrp="1"/>
          </p:cNvSpPr>
          <p:nvPr>
            <p:ph idx="1"/>
          </p:nvPr>
        </p:nvSpPr>
        <p:spPr>
          <a:xfrm>
            <a:off x="457200" y="2996952"/>
            <a:ext cx="8229600" cy="3129211"/>
          </a:xfrm>
        </p:spPr>
        <p:txBody>
          <a:bodyPr>
            <a:noAutofit/>
          </a:bodyPr>
          <a:lstStyle/>
          <a:p>
            <a:pPr algn="just"/>
            <a:r>
              <a:rPr lang="tr-TR" sz="2000" dirty="0"/>
              <a:t>Çölyak ve kardiyovasküler hastalığı olmayan 155 glutensiz diyet </a:t>
            </a:r>
            <a:r>
              <a:rPr lang="tr-TR" sz="2000" dirty="0" smtClean="0"/>
              <a:t>tüketicisi </a:t>
            </a:r>
            <a:r>
              <a:rPr lang="tr-TR" sz="2000" dirty="0"/>
              <a:t>(prevalans: %1.3</a:t>
            </a:r>
            <a:r>
              <a:rPr lang="tr-TR" sz="2000" dirty="0" smtClean="0"/>
              <a:t>)</a:t>
            </a:r>
          </a:p>
          <a:p>
            <a:pPr algn="just"/>
            <a:r>
              <a:rPr lang="tr-TR" sz="2000" dirty="0"/>
              <a:t>Glutensiz diyet </a:t>
            </a:r>
            <a:r>
              <a:rPr lang="tr-TR" sz="2000" dirty="0" smtClean="0"/>
              <a:t>tüketenlerin </a:t>
            </a:r>
            <a:r>
              <a:rPr lang="tr-TR" sz="2000" dirty="0"/>
              <a:t>çoğunluğu (%64.6) kadındı ve genel popülasyona göre daha ince bir bel çevresine ve daha yüksek HDL kolesterolüne sahiptiler</a:t>
            </a:r>
            <a:r>
              <a:rPr lang="tr-TR" sz="2000" dirty="0" smtClean="0"/>
              <a:t>.</a:t>
            </a:r>
          </a:p>
          <a:p>
            <a:pPr algn="just"/>
            <a:r>
              <a:rPr lang="tr-TR" sz="2000" dirty="0"/>
              <a:t>Yaş, sigara içme, hipertansiyon, toplam kolesterol, trigliserit, HbA1c veya açlık glukozu açısından istatistiksel bir fark yoktu.</a:t>
            </a:r>
          </a:p>
          <a:p>
            <a:pPr algn="just"/>
            <a:r>
              <a:rPr lang="tr-TR" sz="2000" dirty="0"/>
              <a:t>Glutensiz diyet </a:t>
            </a:r>
            <a:r>
              <a:rPr lang="tr-TR" sz="2000" dirty="0" smtClean="0"/>
              <a:t>tüketenlerde </a:t>
            </a:r>
            <a:r>
              <a:rPr lang="tr-TR" sz="2000" dirty="0"/>
              <a:t>daha düşük metabolik sendrom olasılığı (%33.0 ve %38.5) ve daha düşük 10 yıllık KVH risk skoru (%4.52 vs %5.70) olmasına rağmen, istatistiksel bir fark yoktu.</a:t>
            </a: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636" t="36310" r="31533" b="27579"/>
          <a:stretch/>
        </p:blipFill>
        <p:spPr bwMode="auto">
          <a:xfrm>
            <a:off x="179512" y="260648"/>
            <a:ext cx="7118350" cy="264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576902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11960" y="6165304"/>
            <a:ext cx="4572000" cy="338554"/>
          </a:xfrm>
          <a:prstGeom prst="rect">
            <a:avLst/>
          </a:prstGeom>
        </p:spPr>
        <p:txBody>
          <a:bodyPr>
            <a:spAutoFit/>
          </a:bodyPr>
          <a:lstStyle/>
          <a:p>
            <a:pPr algn="r"/>
            <a:r>
              <a:rPr lang="tr-TR" sz="1600" i="1" dirty="0" smtClean="0">
                <a:solidFill>
                  <a:srgbClr val="FF0000"/>
                </a:solidFill>
              </a:rPr>
              <a:t>JAAPA, 2015 ;28(8</a:t>
            </a:r>
            <a:r>
              <a:rPr lang="tr-TR" sz="1600" i="1" dirty="0">
                <a:solidFill>
                  <a:srgbClr val="FF0000"/>
                </a:solidFill>
              </a:rPr>
              <a:t>).</a:t>
            </a:r>
          </a:p>
        </p:txBody>
      </p:sp>
      <p:graphicFrame>
        <p:nvGraphicFramePr>
          <p:cNvPr id="2" name="Diyagram 1"/>
          <p:cNvGraphicFramePr/>
          <p:nvPr>
            <p:extLst>
              <p:ext uri="{D42A27DB-BD31-4B8C-83A1-F6EECF244321}">
                <p14:modId xmlns:p14="http://schemas.microsoft.com/office/powerpoint/2010/main" val="1217589693"/>
              </p:ext>
            </p:extLst>
          </p:nvPr>
        </p:nvGraphicFramePr>
        <p:xfrm>
          <a:off x="395536" y="260648"/>
          <a:ext cx="8064896" cy="59053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082682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2844" t="52155" r="36265" b="26724"/>
          <a:stretch/>
        </p:blipFill>
        <p:spPr bwMode="auto">
          <a:xfrm>
            <a:off x="395536" y="0"/>
            <a:ext cx="8280920" cy="18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4" name="Diyagram 3"/>
          <p:cNvGraphicFramePr/>
          <p:nvPr>
            <p:extLst>
              <p:ext uri="{D42A27DB-BD31-4B8C-83A1-F6EECF244321}">
                <p14:modId xmlns:p14="http://schemas.microsoft.com/office/powerpoint/2010/main" val="2893243374"/>
              </p:ext>
            </p:extLst>
          </p:nvPr>
        </p:nvGraphicFramePr>
        <p:xfrm>
          <a:off x="370262" y="1700808"/>
          <a:ext cx="8450210" cy="489654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7143316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5301208"/>
            <a:ext cx="8229600" cy="1180727"/>
          </a:xfrm>
        </p:spPr>
        <p:txBody>
          <a:bodyPr>
            <a:noAutofit/>
          </a:bodyPr>
          <a:lstStyle/>
          <a:p>
            <a:pPr marL="0" indent="0" algn="just">
              <a:buNone/>
            </a:pPr>
            <a:r>
              <a:rPr lang="tr-TR" sz="2400" dirty="0"/>
              <a:t>Mikrobiyotayı hedef alan tam tahıl </a:t>
            </a:r>
            <a:r>
              <a:rPr lang="tr-TR" sz="2400" dirty="0" smtClean="0"/>
              <a:t>besinler, </a:t>
            </a:r>
            <a:r>
              <a:rPr lang="tr-TR" sz="2400" dirty="0"/>
              <a:t>bağırsaktaki ekolojik dengesizliği düzeltebilir veya </a:t>
            </a:r>
            <a:r>
              <a:rPr lang="tr-TR" sz="2400" dirty="0" smtClean="0"/>
              <a:t>metabolizmayı iyileştirmek </a:t>
            </a:r>
            <a:r>
              <a:rPr lang="tr-TR" sz="2400" dirty="0"/>
              <a:t>için fonksiyonel mikrobiyota metabolitlerini artırabilir.</a:t>
            </a: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085" t="21768" r="14212" b="15732"/>
          <a:stretch/>
        </p:blipFill>
        <p:spPr bwMode="auto">
          <a:xfrm>
            <a:off x="251520" y="290311"/>
            <a:ext cx="8640960" cy="47948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2898652" y="6482056"/>
            <a:ext cx="6048672" cy="338554"/>
          </a:xfrm>
          <a:prstGeom prst="rect">
            <a:avLst/>
          </a:prstGeom>
        </p:spPr>
        <p:txBody>
          <a:bodyPr wrap="square">
            <a:spAutoFit/>
          </a:bodyPr>
          <a:lstStyle/>
          <a:p>
            <a:pPr algn="r"/>
            <a:r>
              <a:rPr lang="en-US" sz="1600" i="1" dirty="0"/>
              <a:t>Food Research </a:t>
            </a:r>
            <a:r>
              <a:rPr lang="en-US" sz="1600" i="1" dirty="0" smtClean="0"/>
              <a:t>International</a:t>
            </a:r>
            <a:r>
              <a:rPr lang="tr-TR" sz="1600" i="1" dirty="0" smtClean="0"/>
              <a:t>, 2018</a:t>
            </a:r>
            <a:r>
              <a:rPr lang="en-US" sz="1600" i="1" dirty="0" smtClean="0"/>
              <a:t> </a:t>
            </a:r>
            <a:r>
              <a:rPr lang="tr-TR" sz="1600" i="1" dirty="0" smtClean="0"/>
              <a:t>(</a:t>
            </a:r>
            <a:r>
              <a:rPr lang="en-US" sz="1600" i="1" dirty="0" smtClean="0"/>
              <a:t>103</a:t>
            </a:r>
            <a:r>
              <a:rPr lang="tr-TR" sz="1600" i="1" dirty="0" smtClean="0"/>
              <a:t>): </a:t>
            </a:r>
            <a:r>
              <a:rPr lang="en-US" sz="1600" i="1" dirty="0" smtClean="0"/>
              <a:t>84</a:t>
            </a:r>
            <a:r>
              <a:rPr lang="tr-TR" sz="1600" i="1" dirty="0" smtClean="0"/>
              <a:t>-</a:t>
            </a:r>
            <a:r>
              <a:rPr lang="en-US" sz="1600" i="1" dirty="0" smtClean="0"/>
              <a:t>102</a:t>
            </a:r>
            <a:endParaRPr lang="tr-TR" sz="1600" i="1" dirty="0"/>
          </a:p>
        </p:txBody>
      </p:sp>
    </p:spTree>
    <p:extLst>
      <p:ext uri="{BB962C8B-B14F-4D97-AF65-F5344CB8AC3E}">
        <p14:creationId xmlns:p14="http://schemas.microsoft.com/office/powerpoint/2010/main" val="33647941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İçerik Yer Tutucusu 4">
            <a:extLst>
              <a:ext uri="{FF2B5EF4-FFF2-40B4-BE49-F238E27FC236}">
                <a16:creationId xmlns="" xmlns:a16="http://schemas.microsoft.com/office/drawing/2014/main" id="{7A29AB1D-1AC0-42B5-8FEE-9285D29978F9}"/>
              </a:ext>
            </a:extLst>
          </p:cNvPr>
          <p:cNvGraphicFramePr>
            <a:graphicFrameLocks noGrp="1"/>
          </p:cNvGraphicFramePr>
          <p:nvPr>
            <p:ph idx="1"/>
            <p:extLst>
              <p:ext uri="{D42A27DB-BD31-4B8C-83A1-F6EECF244321}">
                <p14:modId xmlns:p14="http://schemas.microsoft.com/office/powerpoint/2010/main" val="2105176345"/>
              </p:ext>
            </p:extLst>
          </p:nvPr>
        </p:nvGraphicFramePr>
        <p:xfrm>
          <a:off x="611560" y="827586"/>
          <a:ext cx="8020878" cy="59137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Dikdörtgen 1"/>
          <p:cNvSpPr/>
          <p:nvPr/>
        </p:nvSpPr>
        <p:spPr>
          <a:xfrm>
            <a:off x="1547664" y="31530"/>
            <a:ext cx="5655266" cy="769441"/>
          </a:xfrm>
          <a:prstGeom prst="rect">
            <a:avLst/>
          </a:prstGeom>
        </p:spPr>
        <p:txBody>
          <a:bodyPr wrap="none">
            <a:spAutoFit/>
          </a:bodyPr>
          <a:lstStyle/>
          <a:p>
            <a:r>
              <a:rPr lang="tr-TR" sz="4400" dirty="0">
                <a:solidFill>
                  <a:srgbClr val="FF0000"/>
                </a:solidFill>
              </a:rPr>
              <a:t>Ağırlık Yönetimine Etkisi</a:t>
            </a:r>
            <a:endParaRPr lang="tr-TR" sz="4400" dirty="0"/>
          </a:p>
        </p:txBody>
      </p:sp>
    </p:spTree>
    <p:extLst>
      <p:ext uri="{BB962C8B-B14F-4D97-AF65-F5344CB8AC3E}">
        <p14:creationId xmlns:p14="http://schemas.microsoft.com/office/powerpoint/2010/main" val="155354699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solidFill>
                  <a:srgbClr val="FF0000"/>
                </a:solidFill>
              </a:rPr>
              <a:t>Ağırlık Yönetimine Etkisi</a:t>
            </a:r>
            <a:endParaRPr lang="tr-TR" dirty="0">
              <a:solidFill>
                <a:srgbClr val="FF0000"/>
              </a:solidFill>
            </a:endParaRPr>
          </a:p>
        </p:txBody>
      </p:sp>
      <p:sp>
        <p:nvSpPr>
          <p:cNvPr id="3" name="Content Placeholder 2"/>
          <p:cNvSpPr>
            <a:spLocks noGrp="1"/>
          </p:cNvSpPr>
          <p:nvPr>
            <p:ph idx="1"/>
          </p:nvPr>
        </p:nvSpPr>
        <p:spPr/>
        <p:txBody>
          <a:bodyPr/>
          <a:lstStyle/>
          <a:p>
            <a:pPr algn="just"/>
            <a:r>
              <a:rPr lang="tr-TR" sz="2400" dirty="0"/>
              <a:t>Avcı (2016) tarafından </a:t>
            </a:r>
            <a:r>
              <a:rPr lang="tr-TR" sz="2400" dirty="0" err="1"/>
              <a:t>çölyak</a:t>
            </a:r>
            <a:r>
              <a:rPr lang="tr-TR" sz="2400" dirty="0"/>
              <a:t> </a:t>
            </a:r>
            <a:r>
              <a:rPr lang="tr-TR" sz="2400" dirty="0" smtClean="0"/>
              <a:t>tanısı almayan 18-65 yaş ve BKİ </a:t>
            </a:r>
            <a:r>
              <a:rPr lang="tr-TR" sz="2400" dirty="0"/>
              <a:t>&gt;25 kg/m² olan </a:t>
            </a:r>
            <a:r>
              <a:rPr lang="tr-TR" sz="2400" dirty="0" smtClean="0"/>
              <a:t>60 yetişkin bireye, 1 ay süreyle uygulanan </a:t>
            </a:r>
            <a:r>
              <a:rPr lang="tr-TR" sz="2400" dirty="0" err="1" smtClean="0"/>
              <a:t>glutensiz</a:t>
            </a:r>
            <a:r>
              <a:rPr lang="tr-TR" sz="2400" dirty="0" smtClean="0"/>
              <a:t> </a:t>
            </a:r>
            <a:r>
              <a:rPr lang="tr-TR" sz="2400" dirty="0"/>
              <a:t>diyetin ağırlık kaybı üzerine </a:t>
            </a:r>
            <a:r>
              <a:rPr lang="tr-TR" sz="2400" dirty="0" smtClean="0"/>
              <a:t>olumlu </a:t>
            </a:r>
            <a:r>
              <a:rPr lang="tr-TR" sz="2400" dirty="0"/>
              <a:t>bir etkisi </a:t>
            </a:r>
            <a:r>
              <a:rPr lang="tr-TR" sz="2400" dirty="0" smtClean="0"/>
              <a:t>olmadığını saptamıştır. </a:t>
            </a:r>
          </a:p>
          <a:p>
            <a:pPr algn="just"/>
            <a:r>
              <a:rPr lang="tr-TR" sz="2400" dirty="0" smtClean="0"/>
              <a:t>Bu </a:t>
            </a:r>
            <a:r>
              <a:rPr lang="tr-TR" sz="2400" dirty="0"/>
              <a:t>kapsamda glutensiz diyetin sağlıklı bireylerde vücut ağırlığı üzerine etkilerinin uzun dönemde değerlendirilmesi gerektiği öne sürülmüştür. </a:t>
            </a:r>
            <a:endParaRPr lang="tr-TR" sz="2400" dirty="0" smtClean="0"/>
          </a:p>
          <a:p>
            <a:pPr algn="just"/>
            <a:r>
              <a:rPr lang="tr-TR" sz="2400" dirty="0" smtClean="0"/>
              <a:t>Kontrol grubunun vücut ağırlığı, toplam yağ, karın bölgesi yağ kayıplarının </a:t>
            </a:r>
            <a:r>
              <a:rPr lang="tr-TR" sz="2400" dirty="0" err="1" smtClean="0"/>
              <a:t>glutensiz</a:t>
            </a:r>
            <a:r>
              <a:rPr lang="tr-TR" sz="2400" dirty="0" smtClean="0"/>
              <a:t> diyetle beslenenlere göre daha fazla olduğu saptanmıştır (p&lt;0.05).</a:t>
            </a:r>
            <a:endParaRPr lang="tr-TR" sz="2400" dirty="0"/>
          </a:p>
          <a:p>
            <a:endParaRPr lang="tr-TR" dirty="0"/>
          </a:p>
        </p:txBody>
      </p:sp>
    </p:spTree>
    <p:extLst>
      <p:ext uri="{BB962C8B-B14F-4D97-AF65-F5344CB8AC3E}">
        <p14:creationId xmlns:p14="http://schemas.microsoft.com/office/powerpoint/2010/main" val="407867707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solidFill>
                  <a:srgbClr val="FF0000"/>
                </a:solidFill>
              </a:rPr>
              <a:t>Sonuç ve Öneriler</a:t>
            </a:r>
            <a:endParaRPr lang="tr-TR" dirty="0">
              <a:solidFill>
                <a:srgbClr val="FF0000"/>
              </a:solidFill>
            </a:endParaRPr>
          </a:p>
        </p:txBody>
      </p:sp>
      <p:sp>
        <p:nvSpPr>
          <p:cNvPr id="3" name="İçerik Yer Tutucusu 2"/>
          <p:cNvSpPr>
            <a:spLocks noGrp="1"/>
          </p:cNvSpPr>
          <p:nvPr>
            <p:ph idx="1"/>
          </p:nvPr>
        </p:nvSpPr>
        <p:spPr/>
        <p:txBody>
          <a:bodyPr>
            <a:noAutofit/>
          </a:bodyPr>
          <a:lstStyle/>
          <a:p>
            <a:pPr algn="just"/>
            <a:r>
              <a:rPr lang="tr-TR" sz="2400" dirty="0"/>
              <a:t>Glutensiz diyetin popülerliği dikkat çeken bir konu iken, glutensiz diyetin çölyak hastalığı olmayan bireyler dışında uygulanmasının etkileri </a:t>
            </a:r>
            <a:r>
              <a:rPr lang="tr-TR" sz="2400" dirty="0" smtClean="0"/>
              <a:t>tartışmalıdır.</a:t>
            </a:r>
          </a:p>
          <a:p>
            <a:pPr algn="just"/>
            <a:r>
              <a:rPr lang="tr-TR" sz="2400" dirty="0" smtClean="0"/>
              <a:t>Ayrıca </a:t>
            </a:r>
            <a:r>
              <a:rPr lang="tr-TR" sz="2400" dirty="0"/>
              <a:t>glutensiz ürünlerin besin ögesi içeriği endişe konusu olabilmektedir. Bununla birlikte </a:t>
            </a:r>
            <a:r>
              <a:rPr lang="tr-TR" sz="2400" dirty="0" err="1"/>
              <a:t>glutensiz</a:t>
            </a:r>
            <a:r>
              <a:rPr lang="tr-TR" sz="2400" dirty="0"/>
              <a:t> ürünlerin besin ögesi profili ürün gruplarına ve ülkelere göre farklılıklar gösterebilmektedir</a:t>
            </a:r>
            <a:r>
              <a:rPr lang="tr-TR" sz="2400" dirty="0" smtClean="0"/>
              <a:t>.</a:t>
            </a:r>
          </a:p>
          <a:p>
            <a:pPr algn="just"/>
            <a:r>
              <a:rPr lang="tr-TR" sz="2400" dirty="0" err="1"/>
              <a:t>Glutensiz</a:t>
            </a:r>
            <a:r>
              <a:rPr lang="tr-TR" sz="2400" dirty="0"/>
              <a:t> ürünlerin fiyatının </a:t>
            </a:r>
            <a:r>
              <a:rPr lang="tr-TR" sz="2400" dirty="0" err="1"/>
              <a:t>gluten</a:t>
            </a:r>
            <a:r>
              <a:rPr lang="tr-TR" sz="2400" dirty="0"/>
              <a:t> içeren muadillerine göre oldukça </a:t>
            </a:r>
            <a:r>
              <a:rPr lang="tr-TR" sz="2400" dirty="0" smtClean="0"/>
              <a:t>yüksektir.  </a:t>
            </a:r>
          </a:p>
          <a:p>
            <a:pPr algn="just"/>
            <a:endParaRPr lang="tr-TR" sz="2400" dirty="0"/>
          </a:p>
        </p:txBody>
      </p:sp>
    </p:spTree>
    <p:extLst>
      <p:ext uri="{BB962C8B-B14F-4D97-AF65-F5344CB8AC3E}">
        <p14:creationId xmlns:p14="http://schemas.microsoft.com/office/powerpoint/2010/main" val="23179478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841ED33E-A70B-434D-9801-6D209D106DB2}"/>
              </a:ext>
            </a:extLst>
          </p:cNvPr>
          <p:cNvSpPr>
            <a:spLocks noGrp="1"/>
          </p:cNvSpPr>
          <p:nvPr>
            <p:ph idx="1"/>
          </p:nvPr>
        </p:nvSpPr>
        <p:spPr>
          <a:xfrm>
            <a:off x="426008" y="548680"/>
            <a:ext cx="8208912" cy="1919931"/>
          </a:xfrm>
          <a:ln w="57150">
            <a:solidFill>
              <a:srgbClr val="0033CC"/>
            </a:solidFill>
          </a:ln>
        </p:spPr>
        <p:style>
          <a:lnRef idx="2">
            <a:schemeClr val="accent2"/>
          </a:lnRef>
          <a:fillRef idx="1">
            <a:schemeClr val="lt1"/>
          </a:fillRef>
          <a:effectRef idx="0">
            <a:schemeClr val="accent2"/>
          </a:effectRef>
          <a:fontRef idx="minor">
            <a:schemeClr val="dk1"/>
          </a:fontRef>
        </p:style>
        <p:txBody>
          <a:bodyPr>
            <a:normAutofit/>
          </a:bodyPr>
          <a:lstStyle/>
          <a:p>
            <a:pPr marL="0" indent="0" algn="just">
              <a:buNone/>
            </a:pPr>
            <a:r>
              <a:rPr lang="tr-TR" sz="2400" dirty="0" smtClean="0"/>
              <a:t>Tüketicilerin </a:t>
            </a:r>
            <a:r>
              <a:rPr lang="tr-TR" sz="2400" dirty="0" err="1"/>
              <a:t>glutensiz</a:t>
            </a:r>
            <a:r>
              <a:rPr lang="tr-TR" sz="2400" dirty="0"/>
              <a:t> ürün satın alma nedenlerinin sorgulandığı bir araştırmada, alınan en popüler yanıtlar, </a:t>
            </a:r>
            <a:endParaRPr lang="tr-TR" sz="2400" dirty="0" smtClean="0"/>
          </a:p>
          <a:p>
            <a:pPr marL="0" indent="0" algn="just">
              <a:buNone/>
            </a:pPr>
            <a:r>
              <a:rPr lang="tr-TR" sz="2400" dirty="0" smtClean="0"/>
              <a:t>%</a:t>
            </a:r>
            <a:r>
              <a:rPr lang="tr-TR" sz="2400" dirty="0"/>
              <a:t>35 oranıyla “herhangi bir neden olmadığı”, </a:t>
            </a:r>
            <a:endParaRPr lang="tr-TR" sz="2400" dirty="0" smtClean="0"/>
          </a:p>
          <a:p>
            <a:pPr marL="0" indent="0" algn="just">
              <a:buNone/>
            </a:pPr>
            <a:r>
              <a:rPr lang="tr-TR" sz="2400" dirty="0" smtClean="0"/>
              <a:t>%</a:t>
            </a:r>
            <a:r>
              <a:rPr lang="tr-TR" sz="2400" dirty="0"/>
              <a:t>26 oranıyla “sağlıklı bir seçenek olduğu” olmuştur.</a:t>
            </a:r>
          </a:p>
        </p:txBody>
      </p:sp>
      <p:pic>
        <p:nvPicPr>
          <p:cNvPr id="4" name="Resim 3">
            <a:extLst>
              <a:ext uri="{FF2B5EF4-FFF2-40B4-BE49-F238E27FC236}">
                <a16:creationId xmlns:a16="http://schemas.microsoft.com/office/drawing/2014/main" xmlns="" id="{59075A65-38BA-4E03-BF5A-3227D356F878}"/>
              </a:ext>
            </a:extLst>
          </p:cNvPr>
          <p:cNvPicPr>
            <a:picLocks noChangeAspect="1"/>
          </p:cNvPicPr>
          <p:nvPr/>
        </p:nvPicPr>
        <p:blipFill rotWithShape="1">
          <a:blip r:embed="rId3"/>
          <a:srcRect l="26673" t="47826" r="27509" b="15072"/>
          <a:stretch/>
        </p:blipFill>
        <p:spPr>
          <a:xfrm>
            <a:off x="341121" y="2924944"/>
            <a:ext cx="4189343" cy="2916723"/>
          </a:xfrm>
          <a:prstGeom prst="rect">
            <a:avLst/>
          </a:prstGeom>
        </p:spPr>
      </p:pic>
      <p:pic>
        <p:nvPicPr>
          <p:cNvPr id="6" name="Resim 5">
            <a:extLst>
              <a:ext uri="{FF2B5EF4-FFF2-40B4-BE49-F238E27FC236}">
                <a16:creationId xmlns:a16="http://schemas.microsoft.com/office/drawing/2014/main" xmlns="" id="{F3BC3720-CB8A-4FD3-ACF9-DAC58BD7C437}"/>
              </a:ext>
            </a:extLst>
          </p:cNvPr>
          <p:cNvPicPr>
            <a:picLocks noChangeAspect="1"/>
          </p:cNvPicPr>
          <p:nvPr/>
        </p:nvPicPr>
        <p:blipFill rotWithShape="1">
          <a:blip r:embed="rId4"/>
          <a:srcRect l="28906" t="58672" r="30659" b="4227"/>
          <a:stretch/>
        </p:blipFill>
        <p:spPr>
          <a:xfrm>
            <a:off x="4715352" y="2924944"/>
            <a:ext cx="4189343" cy="2916723"/>
          </a:xfrm>
          <a:prstGeom prst="rect">
            <a:avLst/>
          </a:prstGeom>
        </p:spPr>
      </p:pic>
      <p:sp>
        <p:nvSpPr>
          <p:cNvPr id="2" name="Rectangle 1"/>
          <p:cNvSpPr/>
          <p:nvPr/>
        </p:nvSpPr>
        <p:spPr>
          <a:xfrm>
            <a:off x="156232" y="6308743"/>
            <a:ext cx="8748464" cy="369332"/>
          </a:xfrm>
          <a:prstGeom prst="rect">
            <a:avLst/>
          </a:prstGeom>
        </p:spPr>
        <p:txBody>
          <a:bodyPr wrap="square">
            <a:spAutoFit/>
          </a:bodyPr>
          <a:lstStyle/>
          <a:p>
            <a:r>
              <a:rPr lang="en-US" i="1" dirty="0"/>
              <a:t>Source: The Hartman Group’s Health &amp; Wellness 2015 and Organic &amp; Natural 2014 reports</a:t>
            </a:r>
            <a:endParaRPr lang="tr-TR" i="1" dirty="0"/>
          </a:p>
        </p:txBody>
      </p:sp>
    </p:spTree>
    <p:extLst>
      <p:ext uri="{BB962C8B-B14F-4D97-AF65-F5344CB8AC3E}">
        <p14:creationId xmlns:p14="http://schemas.microsoft.com/office/powerpoint/2010/main" val="19092508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solidFill>
                  <a:srgbClr val="FF0000"/>
                </a:solidFill>
              </a:rPr>
              <a:t>Sonuç ve Öneriler</a:t>
            </a:r>
            <a:endParaRPr lang="tr-TR" dirty="0"/>
          </a:p>
        </p:txBody>
      </p:sp>
      <p:sp>
        <p:nvSpPr>
          <p:cNvPr id="5" name="6-Noktalı Yıldız 4"/>
          <p:cNvSpPr/>
          <p:nvPr/>
        </p:nvSpPr>
        <p:spPr>
          <a:xfrm>
            <a:off x="1619672" y="1340768"/>
            <a:ext cx="6408712" cy="5112568"/>
          </a:xfrm>
          <a:prstGeom prst="star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dirty="0" err="1"/>
              <a:t>Çölyak</a:t>
            </a:r>
            <a:r>
              <a:rPr lang="tr-TR" sz="2800" b="1" dirty="0"/>
              <a:t> hastalığı veya </a:t>
            </a:r>
            <a:r>
              <a:rPr lang="tr-TR" sz="2800" b="1" dirty="0" err="1"/>
              <a:t>gluten</a:t>
            </a:r>
            <a:r>
              <a:rPr lang="tr-TR" sz="2800" b="1" dirty="0"/>
              <a:t> duyarlılığı olmayan bireyler için </a:t>
            </a:r>
            <a:r>
              <a:rPr lang="tr-TR" sz="2800" b="1" dirty="0" err="1"/>
              <a:t>gluten</a:t>
            </a:r>
            <a:r>
              <a:rPr lang="tr-TR" sz="2800" b="1" dirty="0"/>
              <a:t> tüketimini kısıtlamayı öneren güçlü kanıtlar yoktur. </a:t>
            </a:r>
          </a:p>
          <a:p>
            <a:pPr algn="ctr"/>
            <a:endParaRPr lang="tr-TR" sz="2800" dirty="0"/>
          </a:p>
        </p:txBody>
      </p:sp>
    </p:spTree>
    <p:extLst>
      <p:ext uri="{BB962C8B-B14F-4D97-AF65-F5344CB8AC3E}">
        <p14:creationId xmlns:p14="http://schemas.microsoft.com/office/powerpoint/2010/main" val="163500680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Picture Placeholder 19">
            <a:extLst>
              <a:ext uri="{FF2B5EF4-FFF2-40B4-BE49-F238E27FC236}">
                <a16:creationId xmlns="" xmlns:a16="http://schemas.microsoft.com/office/drawing/2014/main" id="{AD870825-108A-4490-AE1F-E32E77ED9882}"/>
              </a:ext>
            </a:extLst>
          </p:cNvPr>
          <p:cNvSpPr>
            <a:spLocks noGrp="1"/>
          </p:cNvSpPr>
          <p:nvPr>
            <p:ph type="pic" sz="quarter" idx="10"/>
          </p:nvPr>
        </p:nvSpPr>
        <p:spPr/>
      </p:sp>
      <p:sp>
        <p:nvSpPr>
          <p:cNvPr id="2" name="Freeform: Shape 1">
            <a:extLst>
              <a:ext uri="{FF2B5EF4-FFF2-40B4-BE49-F238E27FC236}">
                <a16:creationId xmlns="" xmlns:a16="http://schemas.microsoft.com/office/drawing/2014/main" id="{5479FD3A-6590-4961-8DDD-4F68E9CF4FB7}"/>
              </a:ext>
            </a:extLst>
          </p:cNvPr>
          <p:cNvSpPr/>
          <p:nvPr/>
        </p:nvSpPr>
        <p:spPr>
          <a:xfrm>
            <a:off x="0" y="0"/>
            <a:ext cx="4191811" cy="5200650"/>
          </a:xfrm>
          <a:custGeom>
            <a:avLst/>
            <a:gdLst>
              <a:gd name="connsiteX0" fmla="*/ 0 w 5589081"/>
              <a:gd name="connsiteY0" fmla="*/ 0 h 5200650"/>
              <a:gd name="connsiteX1" fmla="*/ 5538569 w 5589081"/>
              <a:gd name="connsiteY1" fmla="*/ 0 h 5200650"/>
              <a:gd name="connsiteX2" fmla="*/ 5565722 w 5589081"/>
              <a:gd name="connsiteY2" fmla="*/ 213684 h 5200650"/>
              <a:gd name="connsiteX3" fmla="*/ 5589081 w 5589081"/>
              <a:gd name="connsiteY3" fmla="*/ 676275 h 5200650"/>
              <a:gd name="connsiteX4" fmla="*/ 1064706 w 5589081"/>
              <a:gd name="connsiteY4" fmla="*/ 5200650 h 5200650"/>
              <a:gd name="connsiteX5" fmla="*/ 152887 w 5589081"/>
              <a:gd name="connsiteY5" fmla="*/ 5108731 h 5200650"/>
              <a:gd name="connsiteX6" fmla="*/ 0 w 5589081"/>
              <a:gd name="connsiteY6" fmla="*/ 5073445 h 5200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89081" h="5200650">
                <a:moveTo>
                  <a:pt x="0" y="0"/>
                </a:moveTo>
                <a:lnTo>
                  <a:pt x="5538569" y="0"/>
                </a:lnTo>
                <a:lnTo>
                  <a:pt x="5565722" y="213684"/>
                </a:lnTo>
                <a:cubicBezTo>
                  <a:pt x="5581169" y="365780"/>
                  <a:pt x="5589081" y="520104"/>
                  <a:pt x="5589081" y="676275"/>
                </a:cubicBezTo>
                <a:cubicBezTo>
                  <a:pt x="5589081" y="3175018"/>
                  <a:pt x="3563449" y="5200650"/>
                  <a:pt x="1064706" y="5200650"/>
                </a:cubicBezTo>
                <a:cubicBezTo>
                  <a:pt x="752363" y="5200650"/>
                  <a:pt x="447413" y="5169000"/>
                  <a:pt x="152887" y="5108731"/>
                </a:cubicBezTo>
                <a:lnTo>
                  <a:pt x="0" y="5073445"/>
                </a:lnTo>
                <a:close/>
              </a:path>
            </a:pathLst>
          </a:custGeom>
          <a:gradFill>
            <a:gsLst>
              <a:gs pos="0">
                <a:schemeClr val="accent1">
                  <a:alpha val="88000"/>
                </a:schemeClr>
              </a:gs>
              <a:gs pos="100000">
                <a:schemeClr val="accent5">
                  <a:alpha val="88000"/>
                </a:schemeClr>
              </a:gs>
            </a:gsLst>
            <a:lin ang="2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Open Sans Light" panose="020B0306030504020204" pitchFamily="34" charset="0"/>
              <a:ea typeface="+mn-ea"/>
              <a:cs typeface="+mn-cs"/>
            </a:endParaRPr>
          </a:p>
        </p:txBody>
      </p:sp>
      <p:sp>
        <p:nvSpPr>
          <p:cNvPr id="14" name="TextBox 13">
            <a:extLst>
              <a:ext uri="{FF2B5EF4-FFF2-40B4-BE49-F238E27FC236}">
                <a16:creationId xmlns="" xmlns:a16="http://schemas.microsoft.com/office/drawing/2014/main" id="{00BFFB63-1F54-438B-A8E7-74D66A9217B9}"/>
              </a:ext>
            </a:extLst>
          </p:cNvPr>
          <p:cNvSpPr txBox="1"/>
          <p:nvPr/>
        </p:nvSpPr>
        <p:spPr>
          <a:xfrm>
            <a:off x="3999687" y="4823487"/>
            <a:ext cx="5436096" cy="682174"/>
          </a:xfrm>
          <a:prstGeom prst="rect">
            <a:avLst/>
          </a:prstGeom>
          <a:noFill/>
        </p:spPr>
        <p:txBody>
          <a:bodyPr wrap="square" rtlCol="0">
            <a:spAutoFit/>
          </a:bodyPr>
          <a:lstStyle/>
          <a:p>
            <a:pPr marL="0" marR="0" lvl="0" indent="0" algn="l" defTabSz="914400" rtl="0" eaLnBrk="1" fontAlgn="auto" latinLnBrk="0" hangingPunct="1">
              <a:lnSpc>
                <a:spcPct val="70000"/>
              </a:lnSpc>
              <a:spcBef>
                <a:spcPts val="0"/>
              </a:spcBef>
              <a:spcAft>
                <a:spcPts val="0"/>
              </a:spcAft>
              <a:buClrTx/>
              <a:buSzTx/>
              <a:buFontTx/>
              <a:buNone/>
              <a:tabLst/>
              <a:defRPr/>
            </a:pPr>
            <a:r>
              <a:rPr kumimoji="0" lang="tr-TR" sz="5400" b="1" i="0" u="none" strike="noStrike" kern="1200" cap="none" spc="0" normalizeH="0" baseline="0" noProof="0" dirty="0" smtClean="0">
                <a:ln>
                  <a:noFill/>
                </a:ln>
                <a:solidFill>
                  <a:srgbClr val="FF0000"/>
                </a:solidFill>
                <a:effectLst/>
                <a:uLnTx/>
                <a:uFillTx/>
                <a:latin typeface="Inter ExtraBold" panose="020B0502030000000004" pitchFamily="34" charset="0"/>
                <a:ea typeface="+mn-ea"/>
                <a:cs typeface="+mn-cs"/>
              </a:rPr>
              <a:t>TEŞEKKÜRLER…</a:t>
            </a:r>
            <a:endParaRPr kumimoji="0" lang="en-US" sz="5400" b="1" i="0" u="none" strike="noStrike" kern="1200" cap="none" spc="0" normalizeH="0" baseline="0" noProof="0" dirty="0">
              <a:ln>
                <a:noFill/>
              </a:ln>
              <a:solidFill>
                <a:srgbClr val="FF0000"/>
              </a:solidFill>
              <a:effectLst/>
              <a:uLnTx/>
              <a:uFillTx/>
              <a:latin typeface="Inter ExtraBold" panose="020B0502030000000004" pitchFamily="34" charset="0"/>
              <a:ea typeface="+mn-ea"/>
              <a:cs typeface="+mn-cs"/>
            </a:endParaRPr>
          </a:p>
        </p:txBody>
      </p:sp>
      <p:pic>
        <p:nvPicPr>
          <p:cNvPr id="21" name="İçerik Yer Tutucusu 3">
            <a:extLst>
              <a:ext uri="{FF2B5EF4-FFF2-40B4-BE49-F238E27FC236}">
                <a16:creationId xmlns="" xmlns:a16="http://schemas.microsoft.com/office/drawing/2014/main" id="{B8D8CAC2-64C5-4275-8AE6-88D924BA6468}"/>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1" y="0"/>
            <a:ext cx="3066743" cy="4351338"/>
          </a:xfrm>
          <a:prstGeom prst="rect">
            <a:avLst/>
          </a:prstGeom>
        </p:spPr>
      </p:pic>
    </p:spTree>
    <p:extLst>
      <p:ext uri="{BB962C8B-B14F-4D97-AF65-F5344CB8AC3E}">
        <p14:creationId xmlns:p14="http://schemas.microsoft.com/office/powerpoint/2010/main" val="3389147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16633"/>
            <a:ext cx="8496944" cy="2952328"/>
          </a:xfrm>
        </p:spPr>
        <p:txBody>
          <a:bodyPr>
            <a:normAutofit/>
          </a:bodyPr>
          <a:lstStyle/>
          <a:p>
            <a:pPr algn="just"/>
            <a:r>
              <a:rPr lang="tr-TR" sz="2400" dirty="0"/>
              <a:t>Amerika Ulusal Sağlık ve Beslenme Araştırması 2009-2014 verilerine göre </a:t>
            </a:r>
            <a:r>
              <a:rPr lang="tr-TR" sz="2400" dirty="0" err="1"/>
              <a:t>çölyak</a:t>
            </a:r>
            <a:r>
              <a:rPr lang="tr-TR" sz="2400" dirty="0"/>
              <a:t> </a:t>
            </a:r>
            <a:r>
              <a:rPr lang="tr-TR" sz="2400" dirty="0" smtClean="0"/>
              <a:t>tanısı </a:t>
            </a:r>
            <a:r>
              <a:rPr lang="tr-TR" sz="2400" dirty="0"/>
              <a:t>olmadığı halde glutensiz diyet uygulayan birey sayısının dikkat çekici bir şekilde artmıştır.</a:t>
            </a:r>
          </a:p>
          <a:p>
            <a:pPr algn="just"/>
            <a:r>
              <a:rPr lang="tr-TR" sz="2400" dirty="0"/>
              <a:t>Bu periyotta </a:t>
            </a:r>
            <a:r>
              <a:rPr lang="tr-TR" sz="2400" dirty="0" err="1"/>
              <a:t>çölyak</a:t>
            </a:r>
            <a:r>
              <a:rPr lang="tr-TR" sz="2400" dirty="0"/>
              <a:t> </a:t>
            </a:r>
            <a:r>
              <a:rPr lang="tr-TR" sz="2400" dirty="0" smtClean="0"/>
              <a:t>tanısı </a:t>
            </a:r>
            <a:r>
              <a:rPr lang="tr-TR" sz="2400" dirty="0"/>
              <a:t>olmadığı halde glutenden kaçınan birey sıklığının üç kattan daha fazla arttığı belirtilmiştir.</a:t>
            </a:r>
          </a:p>
          <a:p>
            <a:pPr algn="just"/>
            <a:endParaRPr lang="tr-TR" sz="2400"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4103" t="22024" r="9754" b="9921"/>
          <a:stretch/>
        </p:blipFill>
        <p:spPr bwMode="auto">
          <a:xfrm>
            <a:off x="2123728" y="2276871"/>
            <a:ext cx="4702628" cy="42808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6372200" y="6526916"/>
            <a:ext cx="2622513" cy="307777"/>
          </a:xfrm>
          <a:prstGeom prst="rect">
            <a:avLst/>
          </a:prstGeom>
        </p:spPr>
        <p:txBody>
          <a:bodyPr wrap="none">
            <a:spAutoFit/>
          </a:bodyPr>
          <a:lstStyle/>
          <a:p>
            <a:r>
              <a:rPr lang="es-ES" sz="1400" i="1" dirty="0"/>
              <a:t>Mayo </a:t>
            </a:r>
            <a:r>
              <a:rPr lang="es-ES" sz="1400" i="1" dirty="0" err="1"/>
              <a:t>Clin</a:t>
            </a:r>
            <a:r>
              <a:rPr lang="es-ES" sz="1400" i="1" dirty="0"/>
              <a:t> </a:t>
            </a:r>
            <a:r>
              <a:rPr lang="es-ES" sz="1400" i="1" dirty="0" err="1"/>
              <a:t>Proc</a:t>
            </a:r>
            <a:r>
              <a:rPr lang="es-ES" sz="1400" i="1" dirty="0"/>
              <a:t>. 2017;92(1):30-38</a:t>
            </a:r>
            <a:endParaRPr lang="tr-TR" sz="1400" i="1" dirty="0"/>
          </a:p>
        </p:txBody>
      </p:sp>
    </p:spTree>
    <p:extLst>
      <p:ext uri="{BB962C8B-B14F-4D97-AF65-F5344CB8AC3E}">
        <p14:creationId xmlns:p14="http://schemas.microsoft.com/office/powerpoint/2010/main" val="31991487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sp>
        <p:nvSpPr>
          <p:cNvPr id="3" name="Content Placeholder 2"/>
          <p:cNvSpPr>
            <a:spLocks noGrp="1"/>
          </p:cNvSpPr>
          <p:nvPr>
            <p:ph idx="1"/>
          </p:nvPr>
        </p:nvSpPr>
        <p:spPr/>
        <p:txBody>
          <a:bodyPr/>
          <a:lstStyle/>
          <a:p>
            <a:endParaRPr lang="tr-T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3052" t="50000" r="35188" b="19444"/>
          <a:stretch/>
        </p:blipFill>
        <p:spPr bwMode="auto">
          <a:xfrm>
            <a:off x="390778" y="116206"/>
            <a:ext cx="6734629" cy="223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13370" t="25852" r="36370" b="15814"/>
          <a:stretch/>
        </p:blipFill>
        <p:spPr bwMode="auto">
          <a:xfrm>
            <a:off x="611560" y="2204864"/>
            <a:ext cx="7992888" cy="42672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ounded Rectangle 3"/>
          <p:cNvSpPr/>
          <p:nvPr/>
        </p:nvSpPr>
        <p:spPr>
          <a:xfrm>
            <a:off x="611560" y="3501008"/>
            <a:ext cx="7992888" cy="36004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2778426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err="1" smtClean="0">
                <a:solidFill>
                  <a:srgbClr val="FF0000"/>
                </a:solidFill>
              </a:rPr>
              <a:t>Glutensiz</a:t>
            </a:r>
            <a:r>
              <a:rPr lang="tr-TR" dirty="0" smtClean="0">
                <a:solidFill>
                  <a:srgbClr val="FF0000"/>
                </a:solidFill>
              </a:rPr>
              <a:t> Diyet Neden Popüler?</a:t>
            </a:r>
            <a:endParaRPr lang="tr-TR" dirty="0">
              <a:solidFill>
                <a:srgbClr val="FF0000"/>
              </a:solidFill>
            </a:endParaRPr>
          </a:p>
        </p:txBody>
      </p:sp>
      <p:sp>
        <p:nvSpPr>
          <p:cNvPr id="3" name="İçerik Yer Tutucusu 2"/>
          <p:cNvSpPr>
            <a:spLocks noGrp="1"/>
          </p:cNvSpPr>
          <p:nvPr>
            <p:ph idx="1"/>
          </p:nvPr>
        </p:nvSpPr>
        <p:spPr/>
        <p:txBody>
          <a:bodyPr>
            <a:normAutofit/>
          </a:bodyPr>
          <a:lstStyle/>
          <a:p>
            <a:pPr algn="just"/>
            <a:r>
              <a:rPr lang="tr-TR" sz="2400" dirty="0" err="1"/>
              <a:t>Crohn</a:t>
            </a:r>
            <a:r>
              <a:rPr lang="tr-TR" sz="2400" dirty="0"/>
              <a:t> hastalığı </a:t>
            </a:r>
            <a:r>
              <a:rPr lang="tr-TR" sz="2400" dirty="0" smtClean="0"/>
              <a:t>olanlarda </a:t>
            </a:r>
            <a:r>
              <a:rPr lang="tr-TR" sz="2400" dirty="0"/>
              <a:t>bazı </a:t>
            </a:r>
            <a:r>
              <a:rPr lang="tr-TR" sz="2400" dirty="0" smtClean="0"/>
              <a:t>semptomlara karşı </a:t>
            </a:r>
            <a:r>
              <a:rPr lang="tr-TR" sz="2400" dirty="0"/>
              <a:t>faydalı olabileceğini gösteren bazı kanıtlar var</a:t>
            </a:r>
            <a:r>
              <a:rPr lang="tr-TR" sz="2400" dirty="0" smtClean="0"/>
              <a:t>.</a:t>
            </a:r>
          </a:p>
          <a:p>
            <a:pPr algn="just"/>
            <a:r>
              <a:rPr lang="tr-TR" sz="2400" dirty="0" smtClean="0"/>
              <a:t>Diğer </a:t>
            </a:r>
            <a:r>
              <a:rPr lang="tr-TR" sz="2400" dirty="0" err="1"/>
              <a:t>otoimmün</a:t>
            </a:r>
            <a:r>
              <a:rPr lang="tr-TR" sz="2400" dirty="0"/>
              <a:t> </a:t>
            </a:r>
            <a:r>
              <a:rPr lang="tr-TR" sz="2400" dirty="0" smtClean="0"/>
              <a:t>hastalıkların (</a:t>
            </a:r>
            <a:r>
              <a:rPr lang="tr-TR" sz="2400" dirty="0" err="1" smtClean="0"/>
              <a:t>romatoid</a:t>
            </a:r>
            <a:r>
              <a:rPr lang="tr-TR" sz="2400" dirty="0" smtClean="0"/>
              <a:t> </a:t>
            </a:r>
            <a:r>
              <a:rPr lang="tr-TR" sz="2400" dirty="0" err="1" smtClean="0"/>
              <a:t>artrit</a:t>
            </a:r>
            <a:r>
              <a:rPr lang="tr-TR" sz="2400" dirty="0" smtClean="0"/>
              <a:t>, </a:t>
            </a:r>
            <a:r>
              <a:rPr lang="tr-TR" sz="2400" dirty="0" err="1" smtClean="0"/>
              <a:t>tiroid</a:t>
            </a:r>
            <a:r>
              <a:rPr lang="tr-TR" sz="2400" dirty="0" smtClean="0"/>
              <a:t> hastalıkları) ve DEHB, otizm </a:t>
            </a:r>
            <a:r>
              <a:rPr lang="tr-TR" sz="2400" dirty="0"/>
              <a:t>gibi </a:t>
            </a:r>
            <a:r>
              <a:rPr lang="tr-TR" sz="2400" dirty="0" smtClean="0"/>
              <a:t>davranışsal/gelişimsel bozuklukların tedavisinde denenmektedir.</a:t>
            </a:r>
          </a:p>
          <a:p>
            <a:pPr lvl="1" algn="just"/>
            <a:r>
              <a:rPr lang="tr-TR" sz="2000" dirty="0"/>
              <a:t>Bu popülasyonlarda </a:t>
            </a:r>
            <a:r>
              <a:rPr lang="tr-TR" sz="2000" dirty="0" smtClean="0"/>
              <a:t>faydaları </a:t>
            </a:r>
            <a:r>
              <a:rPr lang="tr-TR" sz="2000" dirty="0"/>
              <a:t>olduğuna dair güçlü kanıtlar </a:t>
            </a:r>
            <a:r>
              <a:rPr lang="tr-TR" sz="2000" dirty="0" smtClean="0"/>
              <a:t>yok</a:t>
            </a:r>
          </a:p>
          <a:p>
            <a:pPr lvl="1" algn="just"/>
            <a:r>
              <a:rPr lang="tr-TR" sz="2000" dirty="0" err="1"/>
              <a:t>Çölyak</a:t>
            </a:r>
            <a:r>
              <a:rPr lang="tr-TR" sz="2000" dirty="0"/>
              <a:t> </a:t>
            </a:r>
            <a:r>
              <a:rPr lang="tr-TR" sz="2000" dirty="0" smtClean="0"/>
              <a:t>tanısı alanlarda </a:t>
            </a:r>
            <a:r>
              <a:rPr lang="tr-TR" sz="2000" dirty="0" err="1" smtClean="0"/>
              <a:t>tiroid</a:t>
            </a:r>
            <a:r>
              <a:rPr lang="tr-TR" sz="2000" dirty="0" smtClean="0"/>
              <a:t> </a:t>
            </a:r>
            <a:r>
              <a:rPr lang="tr-TR" sz="2000" dirty="0"/>
              <a:t>hastalığı </a:t>
            </a:r>
            <a:r>
              <a:rPr lang="tr-TR" sz="2000" dirty="0" err="1"/>
              <a:t>insidansı</a:t>
            </a:r>
            <a:r>
              <a:rPr lang="tr-TR" sz="2000" dirty="0"/>
              <a:t> </a:t>
            </a:r>
            <a:r>
              <a:rPr lang="tr-TR" sz="2000" dirty="0" smtClean="0"/>
              <a:t>artmaktadır</a:t>
            </a:r>
          </a:p>
          <a:p>
            <a:pPr marL="457200" lvl="1" indent="0">
              <a:buNone/>
            </a:pPr>
            <a:endParaRPr lang="tr-TR" sz="2000" dirty="0">
              <a:solidFill>
                <a:srgbClr val="FF0000"/>
              </a:solidFill>
            </a:endParaRPr>
          </a:p>
          <a:p>
            <a:pPr marL="457200" lvl="1" indent="0" algn="r">
              <a:buNone/>
            </a:pPr>
            <a:endParaRPr lang="tr-TR" sz="1800" dirty="0" smtClean="0">
              <a:solidFill>
                <a:srgbClr val="FF0000"/>
              </a:solidFill>
            </a:endParaRPr>
          </a:p>
          <a:p>
            <a:pPr marL="457200" lvl="1" indent="0" algn="r">
              <a:buNone/>
            </a:pPr>
            <a:r>
              <a:rPr lang="tr-TR" sz="1800" dirty="0" err="1" smtClean="0">
                <a:solidFill>
                  <a:srgbClr val="FF0000"/>
                </a:solidFill>
              </a:rPr>
              <a:t>Casella</a:t>
            </a:r>
            <a:r>
              <a:rPr lang="tr-TR" sz="1800" dirty="0" smtClean="0">
                <a:solidFill>
                  <a:srgbClr val="FF0000"/>
                </a:solidFill>
              </a:rPr>
              <a:t> et al. </a:t>
            </a:r>
            <a:r>
              <a:rPr lang="tr-TR" sz="1800" dirty="0" err="1" smtClean="0">
                <a:solidFill>
                  <a:srgbClr val="FF0000"/>
                </a:solidFill>
              </a:rPr>
              <a:t>Minerva</a:t>
            </a:r>
            <a:r>
              <a:rPr lang="tr-TR" sz="1800" dirty="0" smtClean="0">
                <a:solidFill>
                  <a:srgbClr val="FF0000"/>
                </a:solidFill>
              </a:rPr>
              <a:t> </a:t>
            </a:r>
            <a:r>
              <a:rPr lang="tr-TR" sz="1800" dirty="0" err="1">
                <a:solidFill>
                  <a:srgbClr val="FF0000"/>
                </a:solidFill>
              </a:rPr>
              <a:t>Gastroenterol</a:t>
            </a:r>
            <a:r>
              <a:rPr lang="tr-TR" sz="1800" dirty="0">
                <a:solidFill>
                  <a:srgbClr val="FF0000"/>
                </a:solidFill>
              </a:rPr>
              <a:t> </a:t>
            </a:r>
            <a:r>
              <a:rPr lang="tr-TR" sz="1800" dirty="0" err="1" smtClean="0">
                <a:solidFill>
                  <a:srgbClr val="FF0000"/>
                </a:solidFill>
              </a:rPr>
              <a:t>Dietol</a:t>
            </a:r>
            <a:r>
              <a:rPr lang="tr-TR" sz="1800" dirty="0" smtClean="0">
                <a:solidFill>
                  <a:srgbClr val="FF0000"/>
                </a:solidFill>
              </a:rPr>
              <a:t>.</a:t>
            </a:r>
            <a:r>
              <a:rPr lang="tr-TR" sz="1800" dirty="0">
                <a:solidFill>
                  <a:srgbClr val="FF0000"/>
                </a:solidFill>
              </a:rPr>
              <a:t> </a:t>
            </a:r>
            <a:r>
              <a:rPr lang="tr-TR" sz="1800" dirty="0" smtClean="0">
                <a:solidFill>
                  <a:srgbClr val="FF0000"/>
                </a:solidFill>
              </a:rPr>
              <a:t>2015,61(4</a:t>
            </a:r>
            <a:r>
              <a:rPr lang="tr-TR" sz="1800" dirty="0">
                <a:solidFill>
                  <a:srgbClr val="FF0000"/>
                </a:solidFill>
              </a:rPr>
              <a:t>):267-71</a:t>
            </a:r>
            <a:endParaRPr lang="tr-TR" sz="1800" dirty="0" smtClean="0">
              <a:solidFill>
                <a:srgbClr val="FF0000"/>
              </a:solidFill>
            </a:endParaRPr>
          </a:p>
          <a:p>
            <a:pPr marL="0" indent="0" algn="r">
              <a:buNone/>
            </a:pPr>
            <a:r>
              <a:rPr lang="tr-TR" sz="1800" dirty="0" err="1" smtClean="0">
                <a:solidFill>
                  <a:srgbClr val="FF0000"/>
                </a:solidFill>
              </a:rPr>
              <a:t>Roy</a:t>
            </a:r>
            <a:r>
              <a:rPr lang="tr-TR" sz="1800" dirty="0" smtClean="0">
                <a:solidFill>
                  <a:srgbClr val="FF0000"/>
                </a:solidFill>
              </a:rPr>
              <a:t> et al. Thyroid</a:t>
            </a:r>
            <a:r>
              <a:rPr lang="tr-TR" sz="1800" cap="small" dirty="0">
                <a:solidFill>
                  <a:srgbClr val="FF0000"/>
                </a:solidFill>
              </a:rPr>
              <a:t>.</a:t>
            </a:r>
            <a:r>
              <a:rPr lang="tr-TR" sz="1800" dirty="0" smtClean="0">
                <a:solidFill>
                  <a:srgbClr val="FF0000"/>
                </a:solidFill>
              </a:rPr>
              <a:t>2016 </a:t>
            </a:r>
            <a:r>
              <a:rPr lang="tr-TR" sz="1800" dirty="0">
                <a:solidFill>
                  <a:srgbClr val="FF0000"/>
                </a:solidFill>
              </a:rPr>
              <a:t>Jul;26(7):880-90</a:t>
            </a:r>
            <a:r>
              <a:rPr lang="tr-TR" sz="1800" dirty="0" smtClean="0">
                <a:solidFill>
                  <a:srgbClr val="FF0000"/>
                </a:solidFill>
              </a:rPr>
              <a:t>, 2016</a:t>
            </a:r>
          </a:p>
          <a:p>
            <a:pPr marL="0" indent="0" algn="r">
              <a:buNone/>
            </a:pPr>
            <a:r>
              <a:rPr lang="tr-TR" sz="1800" dirty="0" smtClean="0">
                <a:solidFill>
                  <a:srgbClr val="FF0000"/>
                </a:solidFill>
              </a:rPr>
              <a:t>Sun et al. </a:t>
            </a:r>
            <a:r>
              <a:rPr lang="tr-TR" sz="1800" dirty="0" err="1" smtClean="0">
                <a:solidFill>
                  <a:srgbClr val="FF0000"/>
                </a:solidFill>
              </a:rPr>
              <a:t>PLoS</a:t>
            </a:r>
            <a:r>
              <a:rPr lang="tr-TR" sz="1800" dirty="0" smtClean="0">
                <a:solidFill>
                  <a:srgbClr val="FF0000"/>
                </a:solidFill>
              </a:rPr>
              <a:t> </a:t>
            </a:r>
            <a:r>
              <a:rPr lang="tr-TR" sz="1800" dirty="0" err="1" smtClean="0">
                <a:solidFill>
                  <a:srgbClr val="FF0000"/>
                </a:solidFill>
              </a:rPr>
              <a:t>One</a:t>
            </a:r>
            <a:r>
              <a:rPr lang="tr-TR" sz="1800" dirty="0" smtClean="0">
                <a:solidFill>
                  <a:srgbClr val="FF0000"/>
                </a:solidFill>
              </a:rPr>
              <a:t>. </a:t>
            </a:r>
            <a:r>
              <a:rPr lang="tr-TR" sz="1800" dirty="0">
                <a:solidFill>
                  <a:srgbClr val="FF0000"/>
                </a:solidFill>
              </a:rPr>
              <a:t>2016; 11(12): </a:t>
            </a:r>
            <a:r>
              <a:rPr lang="tr-TR" sz="1800" dirty="0" smtClean="0">
                <a:solidFill>
                  <a:srgbClr val="FF0000"/>
                </a:solidFill>
              </a:rPr>
              <a:t>e0168708</a:t>
            </a:r>
          </a:p>
        </p:txBody>
      </p:sp>
    </p:spTree>
    <p:extLst>
      <p:ext uri="{BB962C8B-B14F-4D97-AF65-F5344CB8AC3E}">
        <p14:creationId xmlns:p14="http://schemas.microsoft.com/office/powerpoint/2010/main" val="14678395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20962" y="0"/>
            <a:ext cx="8229600" cy="1143000"/>
          </a:xfrm>
        </p:spPr>
        <p:txBody>
          <a:bodyPr>
            <a:normAutofit fontScale="90000"/>
          </a:bodyPr>
          <a:lstStyle/>
          <a:p>
            <a:r>
              <a:rPr lang="tr-TR" dirty="0" smtClean="0">
                <a:solidFill>
                  <a:srgbClr val="FF0000"/>
                </a:solidFill>
              </a:rPr>
              <a:t>Marketlerde </a:t>
            </a:r>
            <a:r>
              <a:rPr lang="tr-TR" dirty="0" err="1" smtClean="0">
                <a:solidFill>
                  <a:srgbClr val="FF0000"/>
                </a:solidFill>
              </a:rPr>
              <a:t>Glutensiz</a:t>
            </a:r>
            <a:r>
              <a:rPr lang="tr-TR" dirty="0" smtClean="0">
                <a:solidFill>
                  <a:srgbClr val="FF0000"/>
                </a:solidFill>
              </a:rPr>
              <a:t> Ürün Bulundurma Oranı Arttı</a:t>
            </a:r>
            <a:endParaRPr lang="tr-TR" dirty="0">
              <a:solidFill>
                <a:srgbClr val="FF0000"/>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1" y="1484784"/>
            <a:ext cx="4062184" cy="252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4805604" y="1266426"/>
            <a:ext cx="3896436" cy="2738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3362" y="4190231"/>
            <a:ext cx="4343400" cy="2247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Resim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23549" y="4174648"/>
            <a:ext cx="3499548" cy="2617370"/>
          </a:xfrm>
          <a:prstGeom prst="rect">
            <a:avLst/>
          </a:prstGeom>
        </p:spPr>
      </p:pic>
    </p:spTree>
    <p:extLst>
      <p:ext uri="{BB962C8B-B14F-4D97-AF65-F5344CB8AC3E}">
        <p14:creationId xmlns:p14="http://schemas.microsoft.com/office/powerpoint/2010/main" val="10498340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solidFill>
                  <a:srgbClr val="FF0000"/>
                </a:solidFill>
              </a:rPr>
              <a:t>Kimler </a:t>
            </a:r>
            <a:r>
              <a:rPr lang="tr-TR" dirty="0" err="1" smtClean="0">
                <a:solidFill>
                  <a:srgbClr val="FF0000"/>
                </a:solidFill>
              </a:rPr>
              <a:t>Glutensiz</a:t>
            </a:r>
            <a:r>
              <a:rPr lang="tr-TR" dirty="0" smtClean="0">
                <a:solidFill>
                  <a:srgbClr val="FF0000"/>
                </a:solidFill>
              </a:rPr>
              <a:t> Diyet Tüketiyor?</a:t>
            </a:r>
            <a:endParaRPr lang="tr-TR" dirty="0">
              <a:solidFill>
                <a:srgbClr val="FF0000"/>
              </a:solidFill>
            </a:endParaRPr>
          </a:p>
        </p:txBody>
      </p:sp>
      <p:sp>
        <p:nvSpPr>
          <p:cNvPr id="3" name="İçerik Yer Tutucusu 2"/>
          <p:cNvSpPr>
            <a:spLocks noGrp="1"/>
          </p:cNvSpPr>
          <p:nvPr>
            <p:ph idx="1"/>
          </p:nvPr>
        </p:nvSpPr>
        <p:spPr>
          <a:xfrm>
            <a:off x="457200" y="1600200"/>
            <a:ext cx="8507288" cy="4525963"/>
          </a:xfrm>
        </p:spPr>
        <p:txBody>
          <a:bodyPr>
            <a:normAutofit fontScale="92500" lnSpcReduction="20000"/>
          </a:bodyPr>
          <a:lstStyle/>
          <a:p>
            <a:pPr algn="just"/>
            <a:r>
              <a:rPr lang="tr-TR" dirty="0" smtClean="0"/>
              <a:t>Amerikalıların %30’unun </a:t>
            </a:r>
            <a:r>
              <a:rPr lang="tr-TR" dirty="0" err="1" smtClean="0"/>
              <a:t>glutensiz</a:t>
            </a:r>
            <a:r>
              <a:rPr lang="tr-TR" dirty="0" smtClean="0"/>
              <a:t> beslenmeye karşı ilgisi var. </a:t>
            </a:r>
            <a:r>
              <a:rPr lang="tr-TR" sz="2300" dirty="0" err="1">
                <a:solidFill>
                  <a:srgbClr val="FF0000"/>
                </a:solidFill>
              </a:rPr>
              <a:t>Schultz</a:t>
            </a:r>
            <a:r>
              <a:rPr lang="tr-TR" sz="2300" dirty="0">
                <a:solidFill>
                  <a:srgbClr val="FF0000"/>
                </a:solidFill>
              </a:rPr>
              <a:t>, 2013</a:t>
            </a:r>
          </a:p>
          <a:p>
            <a:pPr algn="just"/>
            <a:r>
              <a:rPr lang="tr-TR" dirty="0" smtClean="0"/>
              <a:t>Amerikalıların %65’i sağlıklı olduğunu, %27’si ağırlık kaybını kolaylaştırdığını düşünüyor. </a:t>
            </a:r>
            <a:r>
              <a:rPr lang="tr-TR" sz="2300" dirty="0" smtClean="0">
                <a:solidFill>
                  <a:srgbClr val="FF0000"/>
                </a:solidFill>
              </a:rPr>
              <a:t>Watson, 2013</a:t>
            </a:r>
          </a:p>
          <a:p>
            <a:pPr algn="just"/>
            <a:r>
              <a:rPr lang="tr-TR" dirty="0" err="1" smtClean="0"/>
              <a:t>Çölyak</a:t>
            </a:r>
            <a:r>
              <a:rPr lang="tr-TR" dirty="0" smtClean="0"/>
              <a:t> kliniğinde yapılan çalışmada, </a:t>
            </a:r>
            <a:r>
              <a:rPr lang="tr-TR" dirty="0" err="1" smtClean="0"/>
              <a:t>çölyak</a:t>
            </a:r>
            <a:r>
              <a:rPr lang="tr-TR" dirty="0" smtClean="0"/>
              <a:t> tanısı almadan </a:t>
            </a:r>
            <a:r>
              <a:rPr lang="tr-TR" dirty="0" err="1" smtClean="0"/>
              <a:t>glutensiz</a:t>
            </a:r>
            <a:r>
              <a:rPr lang="tr-TR" dirty="0" smtClean="0"/>
              <a:t> beslenenlerin oranı %11.  </a:t>
            </a:r>
            <a:r>
              <a:rPr lang="tr-TR" sz="2100" dirty="0" err="1" smtClean="0">
                <a:solidFill>
                  <a:srgbClr val="FF0000"/>
                </a:solidFill>
              </a:rPr>
              <a:t>Tanpowpong</a:t>
            </a:r>
            <a:r>
              <a:rPr lang="tr-TR" sz="2100" dirty="0" smtClean="0">
                <a:solidFill>
                  <a:srgbClr val="FF0000"/>
                </a:solidFill>
              </a:rPr>
              <a:t>, 2015</a:t>
            </a:r>
            <a:endParaRPr lang="tr-TR" dirty="0" smtClean="0">
              <a:solidFill>
                <a:srgbClr val="FF0000"/>
              </a:solidFill>
            </a:endParaRPr>
          </a:p>
          <a:p>
            <a:pPr lvl="1" algn="just"/>
            <a:r>
              <a:rPr lang="tr-TR" dirty="0" smtClean="0"/>
              <a:t>Nedeni, IBS ve laktoz </a:t>
            </a:r>
            <a:r>
              <a:rPr lang="tr-TR" dirty="0" err="1" smtClean="0"/>
              <a:t>intoleransı</a:t>
            </a:r>
            <a:endParaRPr lang="tr-TR" dirty="0" smtClean="0"/>
          </a:p>
          <a:p>
            <a:pPr algn="just"/>
            <a:r>
              <a:rPr lang="tr-TR" dirty="0" smtClean="0"/>
              <a:t>Çocuklarda %8. </a:t>
            </a:r>
            <a:r>
              <a:rPr lang="tr-TR" sz="2100" dirty="0" err="1">
                <a:solidFill>
                  <a:srgbClr val="FF0000"/>
                </a:solidFill>
              </a:rPr>
              <a:t>Tanpowpong</a:t>
            </a:r>
            <a:r>
              <a:rPr lang="tr-TR" sz="2100" dirty="0">
                <a:solidFill>
                  <a:srgbClr val="FF0000"/>
                </a:solidFill>
              </a:rPr>
              <a:t>, </a:t>
            </a:r>
            <a:r>
              <a:rPr lang="tr-TR" sz="2100" dirty="0" smtClean="0">
                <a:solidFill>
                  <a:srgbClr val="FF0000"/>
                </a:solidFill>
              </a:rPr>
              <a:t>2012</a:t>
            </a:r>
            <a:endParaRPr lang="tr-TR" dirty="0">
              <a:solidFill>
                <a:srgbClr val="FF0000"/>
              </a:solidFill>
            </a:endParaRPr>
          </a:p>
          <a:p>
            <a:pPr lvl="1" algn="just"/>
            <a:r>
              <a:rPr lang="tr-TR" dirty="0" smtClean="0"/>
              <a:t>Nedeni, </a:t>
            </a:r>
            <a:r>
              <a:rPr lang="tr-TR" dirty="0" err="1" smtClean="0"/>
              <a:t>diyare</a:t>
            </a:r>
            <a:r>
              <a:rPr lang="tr-TR" dirty="0" smtClean="0"/>
              <a:t>, otizm, ailede </a:t>
            </a:r>
            <a:r>
              <a:rPr lang="tr-TR" dirty="0" err="1" smtClean="0"/>
              <a:t>çölyak</a:t>
            </a:r>
            <a:r>
              <a:rPr lang="tr-TR" dirty="0" smtClean="0"/>
              <a:t> öyküsü ve davranış değişiklikleri</a:t>
            </a:r>
          </a:p>
          <a:p>
            <a:endParaRPr lang="tr-TR" dirty="0"/>
          </a:p>
        </p:txBody>
      </p:sp>
    </p:spTree>
    <p:extLst>
      <p:ext uri="{BB962C8B-B14F-4D97-AF65-F5344CB8AC3E}">
        <p14:creationId xmlns:p14="http://schemas.microsoft.com/office/powerpoint/2010/main" val="19869440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err="1" smtClean="0">
                <a:solidFill>
                  <a:srgbClr val="FF0000"/>
                </a:solidFill>
              </a:rPr>
              <a:t>Glutensiz</a:t>
            </a:r>
            <a:r>
              <a:rPr lang="tr-TR" dirty="0" smtClean="0">
                <a:solidFill>
                  <a:srgbClr val="FF0000"/>
                </a:solidFill>
              </a:rPr>
              <a:t> Beslenmeye Özendirenler</a:t>
            </a:r>
            <a:endParaRPr lang="tr-TR" dirty="0">
              <a:solidFill>
                <a:srgbClr val="FF0000"/>
              </a:solidFill>
            </a:endParaRPr>
          </a:p>
        </p:txBody>
      </p:sp>
      <p:sp>
        <p:nvSpPr>
          <p:cNvPr id="3" name="İçerik Yer Tutucusu 2"/>
          <p:cNvSpPr>
            <a:spLocks noGrp="1"/>
          </p:cNvSpPr>
          <p:nvPr>
            <p:ph idx="1"/>
          </p:nvPr>
        </p:nvSpPr>
        <p:spPr/>
        <p:txBody>
          <a:bodyPr/>
          <a:lstStyle/>
          <a:p>
            <a:r>
              <a:rPr lang="tr-TR" dirty="0" smtClean="0"/>
              <a:t>Medya</a:t>
            </a:r>
          </a:p>
          <a:p>
            <a:r>
              <a:rPr lang="tr-TR" dirty="0" smtClean="0"/>
              <a:t>Ünlüler</a:t>
            </a:r>
          </a:p>
          <a:p>
            <a:r>
              <a:rPr lang="tr-TR" dirty="0" smtClean="0"/>
              <a:t>Sporcular</a:t>
            </a:r>
          </a:p>
          <a:p>
            <a:r>
              <a:rPr lang="tr-TR" dirty="0" smtClean="0"/>
              <a:t>Beslenme kitapları/ünlü sağlık çalışanları</a:t>
            </a:r>
          </a:p>
          <a:p>
            <a:r>
              <a:rPr lang="tr-TR" dirty="0"/>
              <a:t>İ</a:t>
            </a:r>
            <a:r>
              <a:rPr lang="tr-TR" dirty="0" smtClean="0"/>
              <a:t>nternet</a:t>
            </a:r>
            <a:endParaRPr lang="tr-TR" dirty="0"/>
          </a:p>
        </p:txBody>
      </p:sp>
    </p:spTree>
    <p:extLst>
      <p:ext uri="{BB962C8B-B14F-4D97-AF65-F5344CB8AC3E}">
        <p14:creationId xmlns:p14="http://schemas.microsoft.com/office/powerpoint/2010/main" val="126494091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2327</TotalTime>
  <Words>1674</Words>
  <Application>Microsoft Office PowerPoint</Application>
  <PresentationFormat>Ekran Gösterisi (4:3)</PresentationFormat>
  <Paragraphs>167</Paragraphs>
  <Slides>31</Slides>
  <Notes>14</Notes>
  <HiddenSlides>0</HiddenSlides>
  <MMClips>0</MMClips>
  <ScaleCrop>false</ScaleCrop>
  <HeadingPairs>
    <vt:vector size="4" baseType="variant">
      <vt:variant>
        <vt:lpstr>Tema</vt:lpstr>
      </vt:variant>
      <vt:variant>
        <vt:i4>1</vt:i4>
      </vt:variant>
      <vt:variant>
        <vt:lpstr>Slayt Başlıkları</vt:lpstr>
      </vt:variant>
      <vt:variant>
        <vt:i4>31</vt:i4>
      </vt:variant>
    </vt:vector>
  </HeadingPairs>
  <TitlesOfParts>
    <vt:vector size="32" baseType="lpstr">
      <vt:lpstr>Office Theme</vt:lpstr>
      <vt:lpstr>ÇÖLYAK HASTALIĞI OLMAYAN BİREYLERDE GLUTENSİZ BESLENME Tartışmalar/Öneriler </vt:lpstr>
      <vt:lpstr>PowerPoint Sunusu</vt:lpstr>
      <vt:lpstr>PowerPoint Sunusu</vt:lpstr>
      <vt:lpstr>PowerPoint Sunusu</vt:lpstr>
      <vt:lpstr>PowerPoint Sunusu</vt:lpstr>
      <vt:lpstr>Glutensiz Diyet Neden Popüler?</vt:lpstr>
      <vt:lpstr>Marketlerde Glutensiz Ürün Bulundurma Oranı Arttı</vt:lpstr>
      <vt:lpstr>Kimler Glutensiz Diyet Tüketiyor?</vt:lpstr>
      <vt:lpstr>Glutensiz Beslenmeye Özendirenler</vt:lpstr>
      <vt:lpstr>PowerPoint Sunusu</vt:lpstr>
      <vt:lpstr>PowerPoint Sunusu</vt:lpstr>
      <vt:lpstr>PowerPoint Sunusu</vt:lpstr>
      <vt:lpstr>PowerPoint Sunusu</vt:lpstr>
      <vt:lpstr>PowerPoint Sunusu</vt:lpstr>
      <vt:lpstr>PowerPoint Sunusu</vt:lpstr>
      <vt:lpstr>PowerPoint Sunusu</vt:lpstr>
      <vt:lpstr>PowerPoint Sunusu</vt:lpstr>
      <vt:lpstr>Besin ögesi eksiklikleri</vt:lpstr>
      <vt:lpstr>Çölyak tanısının kaçırılması</vt:lpstr>
      <vt:lpstr>Toksisite potansiyeli</vt:lpstr>
      <vt:lpstr>Kan Glukoz Düzeyine Etkisi</vt:lpstr>
      <vt:lpstr>Koroner Arter Hastalığı Riski</vt:lpstr>
      <vt:lpstr>PowerPoint Sunusu</vt:lpstr>
      <vt:lpstr>PowerPoint Sunusu</vt:lpstr>
      <vt:lpstr>PowerPoint Sunusu</vt:lpstr>
      <vt:lpstr>PowerPoint Sunusu</vt:lpstr>
      <vt:lpstr>PowerPoint Sunusu</vt:lpstr>
      <vt:lpstr>Ağırlık Yönetimine Etkisi</vt:lpstr>
      <vt:lpstr>Sonuç ve Öneriler</vt:lpstr>
      <vt:lpstr>Sonuç ve Öneriler</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esra</dc:creator>
  <cp:lastModifiedBy>yuksel</cp:lastModifiedBy>
  <cp:revision>151</cp:revision>
  <dcterms:created xsi:type="dcterms:W3CDTF">2020-12-12T01:10:59Z</dcterms:created>
  <dcterms:modified xsi:type="dcterms:W3CDTF">2020-12-22T11:10:35Z</dcterms:modified>
</cp:coreProperties>
</file>