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90" r:id="rId2"/>
    <p:sldId id="257" r:id="rId3"/>
    <p:sldId id="258" r:id="rId4"/>
    <p:sldId id="260" r:id="rId5"/>
    <p:sldId id="261" r:id="rId6"/>
    <p:sldId id="262" r:id="rId7"/>
    <p:sldId id="263" r:id="rId8"/>
    <p:sldId id="265" r:id="rId9"/>
    <p:sldId id="266" r:id="rId10"/>
    <p:sldId id="267" r:id="rId11"/>
    <p:sldId id="268" r:id="rId12"/>
    <p:sldId id="269" r:id="rId13"/>
    <p:sldId id="303" r:id="rId14"/>
    <p:sldId id="292" r:id="rId15"/>
    <p:sldId id="274" r:id="rId16"/>
    <p:sldId id="275" r:id="rId17"/>
    <p:sldId id="270" r:id="rId18"/>
    <p:sldId id="271" r:id="rId19"/>
    <p:sldId id="272" r:id="rId20"/>
    <p:sldId id="296" r:id="rId21"/>
    <p:sldId id="273" r:id="rId22"/>
    <p:sldId id="295" r:id="rId23"/>
    <p:sldId id="276" r:id="rId24"/>
    <p:sldId id="299" r:id="rId25"/>
    <p:sldId id="300" r:id="rId26"/>
    <p:sldId id="302" r:id="rId27"/>
    <p:sldId id="281" r:id="rId28"/>
    <p:sldId id="282" r:id="rId29"/>
    <p:sldId id="291" r:id="rId30"/>
    <p:sldId id="297" r:id="rId31"/>
    <p:sldId id="284" r:id="rId32"/>
    <p:sldId id="285" r:id="rId33"/>
    <p:sldId id="286" r:id="rId34"/>
    <p:sldId id="287" r:id="rId35"/>
    <p:sldId id="283" r:id="rId36"/>
    <p:sldId id="301" r:id="rId37"/>
    <p:sldId id="288" r:id="rId38"/>
    <p:sldId id="289"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wbfISaTaWNPAt+P+MxrJ+3EYs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9C7058-3AB8-4B2E-A6B8-7803E3D901B0}">
  <a:tblStyle styleId="{5E9C7058-3AB8-4B2E-A6B8-7803E3D901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00250D-D10A-4824-BA2B-BDDD1588C0AB}"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7"/>
    <p:restoredTop sz="84457"/>
  </p:normalViewPr>
  <p:slideViewPr>
    <p:cSldViewPr snapToGrid="0">
      <p:cViewPr varScale="1">
        <p:scale>
          <a:sx n="96" d="100"/>
          <a:sy n="96" d="100"/>
        </p:scale>
        <p:origin x="200" y="232"/>
      </p:cViewPr>
      <p:guideLst/>
    </p:cSldViewPr>
  </p:slideViewPr>
  <p:notesTextViewPr>
    <p:cViewPr>
      <p:scale>
        <a:sx n="1" d="1"/>
        <a:sy n="1" d="1"/>
      </p:scale>
      <p:origin x="0" y="0"/>
    </p:cViewPr>
  </p:notesTextViewPr>
  <p:sorterViewPr>
    <p:cViewPr varScale="1">
      <p:scale>
        <a:sx n="1" d="1"/>
        <a:sy n="1" d="1"/>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22</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0959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6" name="Google Shape;38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2220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sz="1200">
                <a:solidFill>
                  <a:schemeClr val="dk1"/>
                </a:solidFill>
                <a:latin typeface="Calibri"/>
                <a:ea typeface="Calibri"/>
                <a:cs typeface="Calibri"/>
                <a:sym typeface="Calibri"/>
              </a:rPr>
              <a:t> Tedavi ile ilgili atalet, diyabet ekipleri kadar, tip 1 diyabetlilerin kendilerinin de içine düştüğü bir durumdur ve bu durum, dinamik diyabet yönetimi yerine, genel geçer davranış kalıpları ile diyabet yönetimine neden olmakta ve bir süre sonra iyi kontrol hedefinden uzaklaşılmaktadır.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r>
              <a:rPr lang="tr-TR" sz="1200">
                <a:solidFill>
                  <a:schemeClr val="dk1"/>
                </a:solidFill>
                <a:latin typeface="Calibri"/>
                <a:ea typeface="Calibri"/>
                <a:cs typeface="Calibri"/>
                <a:sym typeface="Calibri"/>
              </a:rPr>
              <a:t>Bu korku, çoğunlukla, gece yüksek bir glukoz (&gt;180 mg/dl) ile yatılmasına, özellikle annelerin gece boyunca glukoz ölçümü yapmasına, uykusuzluğa ve erken dönemde “diyabet bakım yorgunluğuna” neden olmaktadır.</a:t>
            </a:r>
            <a:endParaRPr/>
          </a:p>
          <a:p>
            <a:pPr marL="0" lvl="0" indent="0" algn="l" rtl="0">
              <a:spcBef>
                <a:spcPts val="0"/>
              </a:spcBef>
              <a:spcAft>
                <a:spcPts val="0"/>
              </a:spcAft>
              <a:buNone/>
            </a:pPr>
            <a:endParaRPr/>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7"/>
        <p:cNvGrpSpPr/>
        <p:nvPr/>
      </p:nvGrpSpPr>
      <p:grpSpPr>
        <a:xfrm>
          <a:off x="0" y="0"/>
          <a:ext cx="0" cy="0"/>
          <a:chOff x="0" y="0"/>
          <a:chExt cx="0" cy="0"/>
        </a:xfrm>
      </p:grpSpPr>
      <p:sp>
        <p:nvSpPr>
          <p:cNvPr id="68" name="Google Shape;68;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5"/>
          <p:cNvSpPr>
            <a:spLocks noGrp="1"/>
          </p:cNvSpPr>
          <p:nvPr>
            <p:ph type="pic" idx="2"/>
          </p:nvPr>
        </p:nvSpPr>
        <p:spPr>
          <a:xfrm>
            <a:off x="5183188" y="987425"/>
            <a:ext cx="6172200" cy="4873625"/>
          </a:xfrm>
          <a:prstGeom prst="rect">
            <a:avLst/>
          </a:prstGeom>
          <a:noFill/>
          <a:ln>
            <a:noFill/>
          </a:ln>
        </p:spPr>
      </p:sp>
      <p:sp>
        <p:nvSpPr>
          <p:cNvPr id="70" name="Google Shape;70;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74"/>
        <p:cNvGrpSpPr/>
        <p:nvPr/>
      </p:nvGrpSpPr>
      <p:grpSpPr>
        <a:xfrm>
          <a:off x="0" y="0"/>
          <a:ext cx="0" cy="0"/>
          <a:chOff x="0" y="0"/>
          <a:chExt cx="0" cy="0"/>
        </a:xfrm>
      </p:grpSpPr>
      <p:sp>
        <p:nvSpPr>
          <p:cNvPr id="75" name="Google Shape;75;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80"/>
        <p:cNvGrpSpPr/>
        <p:nvPr/>
      </p:nvGrpSpPr>
      <p:grpSpPr>
        <a:xfrm>
          <a:off x="0" y="0"/>
          <a:ext cx="0" cy="0"/>
          <a:chOff x="0" y="0"/>
          <a:chExt cx="0" cy="0"/>
        </a:xfrm>
      </p:grpSpPr>
      <p:sp>
        <p:nvSpPr>
          <p:cNvPr id="81" name="Google Shape;81;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32"/>
        <p:cNvGrpSpPr/>
        <p:nvPr/>
      </p:nvGrpSpPr>
      <p:grpSpPr>
        <a:xfrm>
          <a:off x="0" y="0"/>
          <a:ext cx="0" cy="0"/>
          <a:chOff x="0" y="0"/>
          <a:chExt cx="0" cy="0"/>
        </a:xfrm>
      </p:grpSpPr>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fault" type="tx">
  <p:cSld name="TITLE_AND_BODY">
    <p:spTree>
      <p:nvGrpSpPr>
        <p:cNvPr id="1" name="Shape 43"/>
        <p:cNvGrpSpPr/>
        <p:nvPr/>
      </p:nvGrpSpPr>
      <p:grpSpPr>
        <a:xfrm>
          <a:off x="0" y="0"/>
          <a:ext cx="0" cy="0"/>
          <a:chOff x="0" y="0"/>
          <a:chExt cx="0" cy="0"/>
        </a:xfrm>
      </p:grpSpPr>
      <p:sp>
        <p:nvSpPr>
          <p:cNvPr id="44" name="Google Shape;4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45"/>
        <p:cNvGrpSpPr/>
        <p:nvPr/>
      </p:nvGrpSpPr>
      <p:grpSpPr>
        <a:xfrm>
          <a:off x="0" y="0"/>
          <a:ext cx="0" cy="0"/>
          <a:chOff x="0" y="0"/>
          <a:chExt cx="0" cy="0"/>
        </a:xfrm>
      </p:grpSpPr>
      <p:sp>
        <p:nvSpPr>
          <p:cNvPr id="46" name="Google Shape;46;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51"/>
        <p:cNvGrpSpPr/>
        <p:nvPr/>
      </p:nvGrpSpPr>
      <p:grpSpPr>
        <a:xfrm>
          <a:off x="0" y="0"/>
          <a:ext cx="0" cy="0"/>
          <a:chOff x="0" y="0"/>
          <a:chExt cx="0" cy="0"/>
        </a:xfrm>
      </p:grpSpPr>
      <p:sp>
        <p:nvSpPr>
          <p:cNvPr id="52" name="Google Shape;52;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60"/>
        <p:cNvGrpSpPr/>
        <p:nvPr/>
      </p:nvGrpSpPr>
      <p:grpSpPr>
        <a:xfrm>
          <a:off x="0" y="0"/>
          <a:ext cx="0" cy="0"/>
          <a:chOff x="0" y="0"/>
          <a:chExt cx="0" cy="0"/>
        </a:xfrm>
      </p:grpSpPr>
      <p:sp>
        <p:nvSpPr>
          <p:cNvPr id="61" name="Google Shape;61;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WEB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 Id="rId5" Type="http://schemas.openxmlformats.org/officeDocument/2006/relationships/hyperlink" Target="https://pubmed.ncbi.nlm.nih.gov/36058207/" TargetMode="Externa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s://www.betabionics.com/our-technology/" TargetMode="Externa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FAF4E121-384E-0946-805B-4FA692E14488}"/>
              </a:ext>
            </a:extLst>
          </p:cNvPr>
          <p:cNvSpPr txBox="1"/>
          <p:nvPr/>
        </p:nvSpPr>
        <p:spPr>
          <a:xfrm>
            <a:off x="654231" y="4877163"/>
            <a:ext cx="5007429" cy="1677960"/>
          </a:xfrm>
          <a:prstGeom prst="rect">
            <a:avLst/>
          </a:prstGeom>
          <a:solidFill>
            <a:srgbClr val="00B0F0"/>
          </a:solidFill>
        </p:spPr>
        <p:txBody>
          <a:bodyPr wrap="square">
            <a:spAutoFit/>
          </a:bodyPr>
          <a:lstStyle/>
          <a:p>
            <a:pPr algn="ctr" eaLnBrk="1" hangingPunct="1">
              <a:lnSpc>
                <a:spcPct val="80000"/>
              </a:lnSpc>
            </a:pPr>
            <a:r>
              <a:rPr lang="tr-TR" altLang="tr-TR" sz="3200" dirty="0" err="1">
                <a:solidFill>
                  <a:schemeClr val="tx1"/>
                </a:solidFill>
                <a:latin typeface="Calibri" panose="020F0502020204030204" pitchFamily="34" charset="0"/>
                <a:cs typeface="Calibri" panose="020F0502020204030204" pitchFamily="34" charset="0"/>
              </a:rPr>
              <a:t>Prof.Dr</a:t>
            </a:r>
            <a:r>
              <a:rPr lang="tr-TR" altLang="tr-TR" sz="3200" dirty="0">
                <a:solidFill>
                  <a:schemeClr val="tx1"/>
                </a:solidFill>
                <a:latin typeface="Calibri" panose="020F0502020204030204" pitchFamily="34" charset="0"/>
                <a:cs typeface="Calibri" panose="020F0502020204030204" pitchFamily="34" charset="0"/>
              </a:rPr>
              <a:t>. Şükrü Hatun</a:t>
            </a:r>
          </a:p>
          <a:p>
            <a:pPr algn="ctr" eaLnBrk="1" hangingPunct="1">
              <a:lnSpc>
                <a:spcPct val="80000"/>
              </a:lnSpc>
            </a:pPr>
            <a:r>
              <a:rPr lang="tr-TR" altLang="tr-TR" sz="3200" dirty="0">
                <a:solidFill>
                  <a:schemeClr val="tx1"/>
                </a:solidFill>
                <a:latin typeface="Calibri" panose="020F0502020204030204" pitchFamily="34" charset="0"/>
                <a:cs typeface="Calibri" panose="020F0502020204030204" pitchFamily="34" charset="0"/>
              </a:rPr>
              <a:t>Koç Üniversitesi Tıp Fakültesi</a:t>
            </a:r>
          </a:p>
          <a:p>
            <a:pPr algn="ctr" eaLnBrk="1" hangingPunct="1">
              <a:lnSpc>
                <a:spcPct val="80000"/>
              </a:lnSpc>
            </a:pPr>
            <a:r>
              <a:rPr lang="tr-TR" altLang="tr-TR" sz="3200" dirty="0">
                <a:solidFill>
                  <a:schemeClr val="tx1"/>
                </a:solidFill>
                <a:latin typeface="Calibri" panose="020F0502020204030204" pitchFamily="34" charset="0"/>
                <a:cs typeface="Calibri" panose="020F0502020204030204" pitchFamily="34" charset="0"/>
              </a:rPr>
              <a:t>Çocuk Endokrinolojisi ve Diyabet  Bilim Dalı</a:t>
            </a:r>
          </a:p>
        </p:txBody>
      </p:sp>
      <p:pic>
        <p:nvPicPr>
          <p:cNvPr id="8" name="Resim 7" descr="metin içeren bir resim&#10;&#10;Açıklama otomatik olarak oluşturuldu">
            <a:extLst>
              <a:ext uri="{FF2B5EF4-FFF2-40B4-BE49-F238E27FC236}">
                <a16:creationId xmlns:a16="http://schemas.microsoft.com/office/drawing/2014/main" id="{93C2D522-B05C-30B4-0025-A51729F7B40B}"/>
              </a:ext>
            </a:extLst>
          </p:cNvPr>
          <p:cNvPicPr>
            <a:picLocks noChangeAspect="1"/>
          </p:cNvPicPr>
          <p:nvPr/>
        </p:nvPicPr>
        <p:blipFill>
          <a:blip r:embed="rId2"/>
          <a:stretch>
            <a:fillRect/>
          </a:stretch>
        </p:blipFill>
        <p:spPr>
          <a:xfrm>
            <a:off x="5753100" y="4863106"/>
            <a:ext cx="3137594" cy="1831608"/>
          </a:xfrm>
          <a:prstGeom prst="rect">
            <a:avLst/>
          </a:prstGeom>
        </p:spPr>
      </p:pic>
      <p:pic>
        <p:nvPicPr>
          <p:cNvPr id="9" name="Resim 8">
            <a:extLst>
              <a:ext uri="{FF2B5EF4-FFF2-40B4-BE49-F238E27FC236}">
                <a16:creationId xmlns:a16="http://schemas.microsoft.com/office/drawing/2014/main" id="{0EE168B9-3C4C-204F-43CA-F309D4FBC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694" y="4976021"/>
            <a:ext cx="3137913" cy="1530148"/>
          </a:xfrm>
          <a:prstGeom prst="rect">
            <a:avLst/>
          </a:prstGeom>
        </p:spPr>
      </p:pic>
      <p:pic>
        <p:nvPicPr>
          <p:cNvPr id="11" name="Resim 10" descr="kişi, pantolon içeren bir resim&#10;&#10;Açıklama otomatik olarak oluşturuldu">
            <a:extLst>
              <a:ext uri="{FF2B5EF4-FFF2-40B4-BE49-F238E27FC236}">
                <a16:creationId xmlns:a16="http://schemas.microsoft.com/office/drawing/2014/main" id="{D77EB4BD-F37F-71E9-0A9F-9448EC8D647E}"/>
              </a:ext>
            </a:extLst>
          </p:cNvPr>
          <p:cNvPicPr>
            <a:picLocks noChangeAspect="1"/>
          </p:cNvPicPr>
          <p:nvPr/>
        </p:nvPicPr>
        <p:blipFill>
          <a:blip r:embed="rId4"/>
          <a:stretch>
            <a:fillRect/>
          </a:stretch>
        </p:blipFill>
        <p:spPr>
          <a:xfrm>
            <a:off x="654231" y="241006"/>
            <a:ext cx="4414787" cy="3037373"/>
          </a:xfrm>
          <a:prstGeom prst="rect">
            <a:avLst/>
          </a:prstGeom>
        </p:spPr>
      </p:pic>
      <p:pic>
        <p:nvPicPr>
          <p:cNvPr id="13" name="Resim 12" descr="kişi, ağaç, açık hava, çayır içeren bir resim&#10;&#10;Açıklama otomatik olarak oluşturuldu">
            <a:extLst>
              <a:ext uri="{FF2B5EF4-FFF2-40B4-BE49-F238E27FC236}">
                <a16:creationId xmlns:a16="http://schemas.microsoft.com/office/drawing/2014/main" id="{EA868330-30D1-A7C0-019E-F45537E232DC}"/>
              </a:ext>
            </a:extLst>
          </p:cNvPr>
          <p:cNvPicPr>
            <a:picLocks noChangeAspect="1"/>
          </p:cNvPicPr>
          <p:nvPr/>
        </p:nvPicPr>
        <p:blipFill>
          <a:blip r:embed="rId5"/>
          <a:stretch>
            <a:fillRect/>
          </a:stretch>
        </p:blipFill>
        <p:spPr>
          <a:xfrm>
            <a:off x="7990181" y="225777"/>
            <a:ext cx="3996367" cy="2997275"/>
          </a:xfrm>
          <a:prstGeom prst="rect">
            <a:avLst/>
          </a:prstGeom>
        </p:spPr>
      </p:pic>
      <p:sp>
        <p:nvSpPr>
          <p:cNvPr id="2" name="Metin kutusu 1">
            <a:extLst>
              <a:ext uri="{FF2B5EF4-FFF2-40B4-BE49-F238E27FC236}">
                <a16:creationId xmlns:a16="http://schemas.microsoft.com/office/drawing/2014/main" id="{9B6AC091-9969-0AEE-1FFB-9592ECC39F34}"/>
              </a:ext>
            </a:extLst>
          </p:cNvPr>
          <p:cNvSpPr txBox="1"/>
          <p:nvPr/>
        </p:nvSpPr>
        <p:spPr>
          <a:xfrm>
            <a:off x="654231" y="3340439"/>
            <a:ext cx="11332317" cy="1446550"/>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4400" dirty="0">
                <a:solidFill>
                  <a:schemeClr val="tx1"/>
                </a:solidFill>
                <a:latin typeface="Calibri" panose="020F0502020204030204" pitchFamily="34" charset="0"/>
                <a:cs typeface="Calibri" panose="020F0502020204030204" pitchFamily="34" charset="0"/>
              </a:rPr>
              <a:t>Tip 1 diyabet tedavisinde güncel ihtiyaçlar ve otomatik insülin verme sistemleri</a:t>
            </a:r>
          </a:p>
        </p:txBody>
      </p:sp>
      <p:pic>
        <p:nvPicPr>
          <p:cNvPr id="7" name="Resim 6">
            <a:extLst>
              <a:ext uri="{FF2B5EF4-FFF2-40B4-BE49-F238E27FC236}">
                <a16:creationId xmlns:a16="http://schemas.microsoft.com/office/drawing/2014/main" id="{FFAD37EA-8A4E-2E3D-C951-FC7ED2DD22BC}"/>
              </a:ext>
            </a:extLst>
          </p:cNvPr>
          <p:cNvPicPr>
            <a:picLocks noChangeAspect="1"/>
          </p:cNvPicPr>
          <p:nvPr/>
        </p:nvPicPr>
        <p:blipFill>
          <a:blip r:embed="rId6"/>
          <a:stretch>
            <a:fillRect/>
          </a:stretch>
        </p:blipFill>
        <p:spPr>
          <a:xfrm>
            <a:off x="5129560" y="225777"/>
            <a:ext cx="2800078" cy="3037373"/>
          </a:xfrm>
          <a:prstGeom prst="rect">
            <a:avLst/>
          </a:prstGeom>
        </p:spPr>
      </p:pic>
    </p:spTree>
    <p:extLst>
      <p:ext uri="{BB962C8B-B14F-4D97-AF65-F5344CB8AC3E}">
        <p14:creationId xmlns:p14="http://schemas.microsoft.com/office/powerpoint/2010/main" val="2281284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2"/>
          <p:cNvSpPr txBox="1">
            <a:spLocks noGrp="1"/>
          </p:cNvSpPr>
          <p:nvPr>
            <p:ph type="title"/>
          </p:nvPr>
        </p:nvSpPr>
        <p:spPr>
          <a:xfrm>
            <a:off x="699912" y="238416"/>
            <a:ext cx="10984088" cy="763764"/>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tr-TR" dirty="0"/>
              <a:t>Güvenli yemek ve düzeltme </a:t>
            </a:r>
            <a:r>
              <a:rPr lang="tr-TR" dirty="0" err="1"/>
              <a:t>bolusu</a:t>
            </a:r>
            <a:endParaRPr dirty="0"/>
          </a:p>
        </p:txBody>
      </p:sp>
      <p:pic>
        <p:nvPicPr>
          <p:cNvPr id="210" name="Google Shape;210;p12" descr="metin içeren bir resim&#10;&#10;Açıklama otomatik olarak oluşturuldu"/>
          <p:cNvPicPr preferRelativeResize="0"/>
          <p:nvPr/>
        </p:nvPicPr>
        <p:blipFill rotWithShape="1">
          <a:blip r:embed="rId3">
            <a:alphaModFix/>
          </a:blip>
          <a:srcRect/>
          <a:stretch/>
        </p:blipFill>
        <p:spPr>
          <a:xfrm>
            <a:off x="6652853" y="1321766"/>
            <a:ext cx="5259901" cy="3393874"/>
          </a:xfrm>
          <a:prstGeom prst="rect">
            <a:avLst/>
          </a:prstGeom>
          <a:noFill/>
          <a:ln>
            <a:noFill/>
          </a:ln>
        </p:spPr>
      </p:pic>
      <p:pic>
        <p:nvPicPr>
          <p:cNvPr id="211" name="Google Shape;211;p12"/>
          <p:cNvPicPr preferRelativeResize="0"/>
          <p:nvPr/>
        </p:nvPicPr>
        <p:blipFill rotWithShape="1">
          <a:blip r:embed="rId4">
            <a:alphaModFix/>
          </a:blip>
          <a:srcRect/>
          <a:stretch/>
        </p:blipFill>
        <p:spPr>
          <a:xfrm>
            <a:off x="279246" y="1467555"/>
            <a:ext cx="6373607" cy="4388265"/>
          </a:xfrm>
          <a:prstGeom prst="rect">
            <a:avLst/>
          </a:prstGeom>
          <a:noFill/>
          <a:ln>
            <a:noFill/>
          </a:ln>
        </p:spPr>
      </p:pic>
      <p:sp>
        <p:nvSpPr>
          <p:cNvPr id="212" name="Google Shape;212;p12"/>
          <p:cNvSpPr txBox="1"/>
          <p:nvPr/>
        </p:nvSpPr>
        <p:spPr>
          <a:xfrm>
            <a:off x="5719836" y="4527394"/>
            <a:ext cx="5014426" cy="1015663"/>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000">
                <a:solidFill>
                  <a:schemeClr val="dk1"/>
                </a:solidFill>
                <a:latin typeface="Calibri"/>
                <a:ea typeface="Calibri"/>
                <a:cs typeface="Calibri"/>
                <a:sym typeface="Calibri"/>
              </a:rPr>
              <a:t>Hipo riski olduğunda hesaplanan bolusu azaltıyor(Bazen göndermiyor). Ailelerin en çok yakındığı konulardan birisi</a:t>
            </a:r>
            <a:endParaRPr/>
          </a:p>
        </p:txBody>
      </p:sp>
      <p:sp>
        <p:nvSpPr>
          <p:cNvPr id="213" name="Google Shape;213;p12"/>
          <p:cNvSpPr txBox="1"/>
          <p:nvPr/>
        </p:nvSpPr>
        <p:spPr>
          <a:xfrm>
            <a:off x="5719836" y="5755119"/>
            <a:ext cx="5033176" cy="830997"/>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400">
                <a:solidFill>
                  <a:schemeClr val="dk1"/>
                </a:solidFill>
                <a:latin typeface="Calibri"/>
                <a:ea typeface="Calibri"/>
                <a:cs typeface="Calibri"/>
                <a:sym typeface="Calibri"/>
              </a:rPr>
              <a:t>Bu özellik Omnipod 5’de de var ama kapatılabiliyor</a:t>
            </a: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9" name="Google Shape;219;p13" descr="metin içeren bir resim&#10;&#10;Açıklama otomatik olarak oluşturuldu"/>
          <p:cNvPicPr preferRelativeResize="0"/>
          <p:nvPr/>
        </p:nvPicPr>
        <p:blipFill rotWithShape="1">
          <a:blip r:embed="rId3">
            <a:alphaModFix/>
          </a:blip>
          <a:srcRect/>
          <a:stretch/>
        </p:blipFill>
        <p:spPr>
          <a:xfrm>
            <a:off x="3052454" y="274320"/>
            <a:ext cx="7024833" cy="6583680"/>
          </a:xfrm>
          <a:prstGeom prst="rect">
            <a:avLst/>
          </a:prstGeom>
          <a:noFill/>
          <a:ln>
            <a:noFill/>
          </a:ln>
        </p:spPr>
      </p:pic>
      <p:pic>
        <p:nvPicPr>
          <p:cNvPr id="220" name="Google Shape;220;p13"/>
          <p:cNvPicPr preferRelativeResize="0"/>
          <p:nvPr/>
        </p:nvPicPr>
        <p:blipFill rotWithShape="1">
          <a:blip r:embed="rId4">
            <a:alphaModFix/>
          </a:blip>
          <a:srcRect/>
          <a:stretch/>
        </p:blipFill>
        <p:spPr>
          <a:xfrm>
            <a:off x="5150947" y="54428"/>
            <a:ext cx="6918577" cy="6749143"/>
          </a:xfrm>
          <a:prstGeom prst="rect">
            <a:avLst/>
          </a:prstGeom>
          <a:noFill/>
          <a:ln>
            <a:noFill/>
          </a:ln>
        </p:spPr>
      </p:pic>
      <p:sp>
        <p:nvSpPr>
          <p:cNvPr id="4" name="Metin kutusu 3">
            <a:extLst>
              <a:ext uri="{FF2B5EF4-FFF2-40B4-BE49-F238E27FC236}">
                <a16:creationId xmlns:a16="http://schemas.microsoft.com/office/drawing/2014/main" id="{B7439E5F-097A-AD6E-3419-5A7A53F29E51}"/>
              </a:ext>
            </a:extLst>
          </p:cNvPr>
          <p:cNvSpPr txBox="1"/>
          <p:nvPr/>
        </p:nvSpPr>
        <p:spPr>
          <a:xfrm>
            <a:off x="180304" y="612843"/>
            <a:ext cx="2872150" cy="563231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tr-TR" sz="3600" dirty="0" err="1">
                <a:latin typeface="Calibri" panose="020F0502020204030204" pitchFamily="34" charset="0"/>
                <a:cs typeface="Calibri" panose="020F0502020204030204" pitchFamily="34" charset="0"/>
                <a:sym typeface="Calibri"/>
              </a:rPr>
              <a:t>Adaptif</a:t>
            </a:r>
            <a:r>
              <a:rPr lang="tr-TR" sz="3600" dirty="0">
                <a:latin typeface="Calibri" panose="020F0502020204030204" pitchFamily="34" charset="0"/>
                <a:cs typeface="Calibri" panose="020F0502020204030204" pitchFamily="34" charset="0"/>
                <a:sym typeface="Calibri"/>
              </a:rPr>
              <a:t> bazal insülin </a:t>
            </a:r>
            <a:r>
              <a:rPr lang="tr-TR" sz="3600" dirty="0" err="1">
                <a:latin typeface="Calibri" panose="020F0502020204030204" pitchFamily="34" charset="0"/>
                <a:cs typeface="Calibri" panose="020F0502020204030204" pitchFamily="34" charset="0"/>
                <a:sym typeface="Calibri"/>
              </a:rPr>
              <a:t>infüzyonunun</a:t>
            </a:r>
            <a:r>
              <a:rPr lang="tr-TR" sz="3600" dirty="0">
                <a:latin typeface="Calibri" panose="020F0502020204030204" pitchFamily="34" charset="0"/>
                <a:cs typeface="Calibri" panose="020F0502020204030204" pitchFamily="34" charset="0"/>
                <a:sym typeface="Calibri"/>
              </a:rPr>
              <a:t> gücü, insülinin ölçülen </a:t>
            </a:r>
            <a:r>
              <a:rPr lang="tr-TR" sz="3600" dirty="0" err="1">
                <a:latin typeface="Calibri" panose="020F0502020204030204" pitchFamily="34" charset="0"/>
                <a:cs typeface="Calibri" panose="020F0502020204030204" pitchFamily="34" charset="0"/>
                <a:sym typeface="Calibri"/>
              </a:rPr>
              <a:t>glukoz</a:t>
            </a:r>
            <a:r>
              <a:rPr lang="tr-TR" sz="3600" dirty="0">
                <a:latin typeface="Calibri" panose="020F0502020204030204" pitchFamily="34" charset="0"/>
                <a:cs typeface="Calibri" panose="020F0502020204030204" pitchFamily="34" charset="0"/>
                <a:sym typeface="Calibri"/>
              </a:rPr>
              <a:t> değerlerine göre gerektiği gibi verilmesinden gelmektedir</a:t>
            </a:r>
            <a:endParaRPr lang="tr-TR" sz="36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4"/>
          <p:cNvSpPr txBox="1">
            <a:spLocks noGrp="1"/>
          </p:cNvSpPr>
          <p:nvPr>
            <p:ph type="title"/>
          </p:nvPr>
        </p:nvSpPr>
        <p:spPr>
          <a:xfrm>
            <a:off x="632178" y="173214"/>
            <a:ext cx="10927644" cy="558145"/>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tr-TR" dirty="0"/>
              <a:t>Otomatik sistemlerin getirdiği kolaylık</a:t>
            </a:r>
            <a:endParaRPr dirty="0"/>
          </a:p>
        </p:txBody>
      </p:sp>
      <p:pic>
        <p:nvPicPr>
          <p:cNvPr id="226" name="Google Shape;226;p14" descr="tablo içeren bir resim&#10;&#10;Açıklama otomatik olarak oluşturuldu"/>
          <p:cNvPicPr preferRelativeResize="0"/>
          <p:nvPr/>
        </p:nvPicPr>
        <p:blipFill rotWithShape="1">
          <a:blip r:embed="rId3">
            <a:alphaModFix/>
          </a:blip>
          <a:srcRect/>
          <a:stretch/>
        </p:blipFill>
        <p:spPr>
          <a:xfrm>
            <a:off x="632178" y="816958"/>
            <a:ext cx="10927644" cy="4090483"/>
          </a:xfrm>
          <a:prstGeom prst="rect">
            <a:avLst/>
          </a:prstGeom>
          <a:noFill/>
          <a:ln>
            <a:noFill/>
          </a:ln>
        </p:spPr>
      </p:pic>
      <p:pic>
        <p:nvPicPr>
          <p:cNvPr id="227" name="Google Shape;227;p14"/>
          <p:cNvPicPr preferRelativeResize="0"/>
          <p:nvPr/>
        </p:nvPicPr>
        <p:blipFill rotWithShape="1">
          <a:blip r:embed="rId4">
            <a:alphaModFix/>
          </a:blip>
          <a:srcRect/>
          <a:stretch/>
        </p:blipFill>
        <p:spPr>
          <a:xfrm>
            <a:off x="632178" y="2642945"/>
            <a:ext cx="10927644" cy="4215055"/>
          </a:xfrm>
          <a:prstGeom prst="rect">
            <a:avLst/>
          </a:prstGeom>
          <a:noFill/>
          <a:ln>
            <a:no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8162" y="816958"/>
            <a:ext cx="4341660" cy="5044077"/>
          </a:xfrm>
          <a:prstGeom prst="rect">
            <a:avLst/>
          </a:prstGeom>
        </p:spPr>
      </p:pic>
      <p:sp>
        <p:nvSpPr>
          <p:cNvPr id="4" name="TextBox 3"/>
          <p:cNvSpPr txBox="1"/>
          <p:nvPr/>
        </p:nvSpPr>
        <p:spPr>
          <a:xfrm>
            <a:off x="6280484" y="5946634"/>
            <a:ext cx="5279338" cy="461665"/>
          </a:xfrm>
          <a:prstGeom prst="rect">
            <a:avLst/>
          </a:prstGeom>
          <a:solidFill>
            <a:srgbClr val="FFC000"/>
          </a:solidFill>
        </p:spPr>
        <p:txBody>
          <a:bodyPr wrap="square" rtlCol="0">
            <a:spAutoFit/>
          </a:bodyPr>
          <a:lstStyle/>
          <a:p>
            <a:pPr algn="ctr"/>
            <a:r>
              <a:rPr lang="tr-TR" sz="2400" dirty="0">
                <a:latin typeface="Calibri" panose="020F0502020204030204" pitchFamily="34" charset="0"/>
                <a:cs typeface="Calibri" panose="020F0502020204030204" pitchFamily="34" charset="0"/>
              </a:rPr>
              <a:t>ADHD gibi durumlarda bir çözüm olabilir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826001"/>
          </a:xfrm>
          <a:solidFill>
            <a:srgbClr val="92D050"/>
          </a:solidFill>
        </p:spPr>
        <p:txBody>
          <a:bodyPr>
            <a:normAutofit/>
          </a:bodyPr>
          <a:lstStyle/>
          <a:p>
            <a:pPr algn="ctr"/>
            <a:r>
              <a:rPr lang="tr-TR" dirty="0">
                <a:solidFill>
                  <a:schemeClr val="tx1"/>
                </a:solidFill>
                <a:latin typeface="Calibri" panose="020F0502020204030204" pitchFamily="34" charset="0"/>
                <a:cs typeface="Calibri" panose="020F0502020204030204" pitchFamily="34" charset="0"/>
              </a:rPr>
              <a:t>Tip 1 diyabetlinin ve </a:t>
            </a:r>
            <a:r>
              <a:rPr lang="tr-TR">
                <a:solidFill>
                  <a:schemeClr val="tx1"/>
                </a:solidFill>
                <a:latin typeface="Calibri" panose="020F0502020204030204" pitchFamily="34" charset="0"/>
                <a:cs typeface="Calibri" panose="020F0502020204030204" pitchFamily="34" charset="0"/>
              </a:rPr>
              <a:t>ailesinin sorumlulukları!</a:t>
            </a:r>
            <a:endParaRPr lang="tr-TR" dirty="0">
              <a:solidFill>
                <a:schemeClr val="tx1"/>
              </a:solidFill>
            </a:endParaRPr>
          </a:p>
        </p:txBody>
      </p:sp>
      <p:sp>
        <p:nvSpPr>
          <p:cNvPr id="4" name="Text Placeholder 3"/>
          <p:cNvSpPr>
            <a:spLocks noGrp="1"/>
          </p:cNvSpPr>
          <p:nvPr>
            <p:ph type="body" idx="1"/>
          </p:nvPr>
        </p:nvSpPr>
        <p:spPr>
          <a:xfrm>
            <a:off x="838200" y="1347536"/>
            <a:ext cx="10515600" cy="5101389"/>
          </a:xfrm>
        </p:spPr>
        <p:txBody>
          <a:bodyPr>
            <a:normAutofit/>
          </a:bodyPr>
          <a:lstStyle/>
          <a:p>
            <a:pPr indent="-457200"/>
            <a:r>
              <a:rPr lang="tr-TR" dirty="0">
                <a:latin typeface="Calibri" panose="020F0502020204030204" pitchFamily="34" charset="0"/>
                <a:cs typeface="Calibri" panose="020F0502020204030204" pitchFamily="34" charset="0"/>
              </a:rPr>
              <a:t>Setleri düzenli olarak  3 günde bir değiştirmek, sensörü günde 2 kez kalibre etmek.</a:t>
            </a:r>
          </a:p>
          <a:p>
            <a:pPr indent="-457200"/>
            <a:r>
              <a:rPr lang="tr-TR" dirty="0">
                <a:latin typeface="Calibri" panose="020F0502020204030204" pitchFamily="34" charset="0"/>
                <a:cs typeface="Calibri" panose="020F0502020204030204" pitchFamily="34" charset="0"/>
              </a:rPr>
              <a:t>3 ana öğün düzenini korumak, gerekmedikçe ara öğün almamak</a:t>
            </a:r>
          </a:p>
          <a:p>
            <a:pPr indent="-457200"/>
            <a:r>
              <a:rPr lang="tr-TR" dirty="0" err="1">
                <a:latin typeface="Calibri" panose="020F0502020204030204" pitchFamily="34" charset="0"/>
                <a:cs typeface="Calibri" panose="020F0502020204030204" pitchFamily="34" charset="0"/>
              </a:rPr>
              <a:t>Bolusları</a:t>
            </a:r>
            <a:r>
              <a:rPr lang="tr-TR" dirty="0">
                <a:latin typeface="Calibri" panose="020F0502020204030204" pitchFamily="34" charset="0"/>
                <a:cs typeface="Calibri" panose="020F0502020204030204" pitchFamily="34" charset="0"/>
              </a:rPr>
              <a:t> 15-20 dakika önce (ya da ölçülen glukozdan bir sıfır atarak, o kadar dakika önce-150 ise 15 dk gibi) göndermek</a:t>
            </a:r>
          </a:p>
          <a:p>
            <a:pPr indent="-457200"/>
            <a:r>
              <a:rPr lang="tr-TR" dirty="0">
                <a:latin typeface="Calibri" panose="020F0502020204030204" pitchFamily="34" charset="0"/>
                <a:cs typeface="Calibri" panose="020F0502020204030204" pitchFamily="34" charset="0"/>
              </a:rPr>
              <a:t>Kararında  ve düşük Gİ’li KH almak (60 gram  ve altında), aşırı yağlı yemeklerden ve dışarda gelişigüzel yemekten kaçınmak</a:t>
            </a:r>
          </a:p>
          <a:p>
            <a:pPr indent="-457200"/>
            <a:r>
              <a:rPr lang="tr-TR" dirty="0" err="1">
                <a:latin typeface="Calibri" panose="020F0502020204030204" pitchFamily="34" charset="0"/>
                <a:cs typeface="Calibri" panose="020F0502020204030204" pitchFamily="34" charset="0"/>
              </a:rPr>
              <a:t>Hipoglisemeleri</a:t>
            </a:r>
            <a:r>
              <a:rPr lang="tr-TR" dirty="0">
                <a:latin typeface="Calibri" panose="020F0502020204030204" pitchFamily="34" charset="0"/>
                <a:cs typeface="Calibri" panose="020F0502020204030204" pitchFamily="34" charset="0"/>
              </a:rPr>
              <a:t> sakin karşılamak ve her zamankinin yarısı kadar basit KH almak</a:t>
            </a:r>
          </a:p>
          <a:p>
            <a:pPr indent="-457200"/>
            <a:r>
              <a:rPr lang="tr-TR" dirty="0">
                <a:latin typeface="Calibri" panose="020F0502020204030204" pitchFamily="34" charset="0"/>
                <a:cs typeface="Calibri" panose="020F0502020204030204" pitchFamily="34" charset="0"/>
              </a:rPr>
              <a:t>Egzersizi günlük yaşamın bir parçası haline getirmek</a:t>
            </a:r>
            <a:endParaRPr lang="tr-TR" sz="2000" dirty="0">
              <a:latin typeface="Calibri" panose="020F0502020204030204" pitchFamily="34" charset="0"/>
              <a:cs typeface="Calibri" panose="020F0502020204030204" pitchFamily="34" charset="0"/>
            </a:endParaRPr>
          </a:p>
          <a:p>
            <a:endParaRPr lang="tr-TR" dirty="0"/>
          </a:p>
        </p:txBody>
      </p:sp>
    </p:spTree>
    <p:extLst>
      <p:ext uri="{BB962C8B-B14F-4D97-AF65-F5344CB8AC3E}">
        <p14:creationId xmlns:p14="http://schemas.microsoft.com/office/powerpoint/2010/main" val="3701214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BB243F-E9CF-B2E5-51BA-973FAA6FD07E}"/>
              </a:ext>
            </a:extLst>
          </p:cNvPr>
          <p:cNvSpPr>
            <a:spLocks noGrp="1"/>
          </p:cNvSpPr>
          <p:nvPr>
            <p:ph type="title"/>
          </p:nvPr>
        </p:nvSpPr>
        <p:spPr>
          <a:xfrm>
            <a:off x="320040" y="239395"/>
            <a:ext cx="11292840" cy="755015"/>
          </a:xfrm>
          <a:solidFill>
            <a:srgbClr val="92D050"/>
          </a:solidFill>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tr-TR" dirty="0"/>
              <a:t>Otomatik insülin verme sistemlerinin etkisi-Eylül 2022</a:t>
            </a:r>
          </a:p>
        </p:txBody>
      </p:sp>
      <p:pic>
        <p:nvPicPr>
          <p:cNvPr id="1026" name="Picture 2" descr="Full size image for 'Advanced hybrid closed loop therapy versus conventional treatment in adults with type 1 diabetes (ADAPT): a randomised controlled study'">
            <a:extLst>
              <a:ext uri="{FF2B5EF4-FFF2-40B4-BE49-F238E27FC236}">
                <a16:creationId xmlns:a16="http://schemas.microsoft.com/office/drawing/2014/main" id="{04BE07C7-27A8-4CC6-9573-C8518B1B8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150" y="1164928"/>
            <a:ext cx="6712873" cy="4378622"/>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descr="kamera içeren bir resim&#10;&#10;Açıklama otomatik olarak oluşturuldu">
            <a:extLst>
              <a:ext uri="{FF2B5EF4-FFF2-40B4-BE49-F238E27FC236}">
                <a16:creationId xmlns:a16="http://schemas.microsoft.com/office/drawing/2014/main" id="{0A1B84DD-CEDF-1915-1D8D-3134764217C5}"/>
              </a:ext>
            </a:extLst>
          </p:cNvPr>
          <p:cNvPicPr>
            <a:picLocks noChangeAspect="1"/>
          </p:cNvPicPr>
          <p:nvPr/>
        </p:nvPicPr>
        <p:blipFill>
          <a:blip r:embed="rId3"/>
          <a:stretch>
            <a:fillRect/>
          </a:stretch>
        </p:blipFill>
        <p:spPr>
          <a:xfrm>
            <a:off x="10544573" y="2697014"/>
            <a:ext cx="1171177" cy="1463971"/>
          </a:xfrm>
          <a:prstGeom prst="rect">
            <a:avLst/>
          </a:prstGeom>
        </p:spPr>
      </p:pic>
      <p:pic>
        <p:nvPicPr>
          <p:cNvPr id="6" name="Resim 5" descr="yazı gereçleri, sabit, keçeli kalem, diş fırçası içeren bir resim&#10;&#10;Açıklama otomatik olarak oluşturuldu">
            <a:extLst>
              <a:ext uri="{FF2B5EF4-FFF2-40B4-BE49-F238E27FC236}">
                <a16:creationId xmlns:a16="http://schemas.microsoft.com/office/drawing/2014/main" id="{4C7F5007-8FF0-CC86-BE6C-8CD27CD2B23A}"/>
              </a:ext>
            </a:extLst>
          </p:cNvPr>
          <p:cNvPicPr>
            <a:picLocks noChangeAspect="1"/>
          </p:cNvPicPr>
          <p:nvPr/>
        </p:nvPicPr>
        <p:blipFill>
          <a:blip r:embed="rId4"/>
          <a:stretch>
            <a:fillRect/>
          </a:stretch>
        </p:blipFill>
        <p:spPr>
          <a:xfrm>
            <a:off x="10629900" y="1541616"/>
            <a:ext cx="1408430" cy="954098"/>
          </a:xfrm>
          <a:prstGeom prst="rect">
            <a:avLst/>
          </a:prstGeom>
        </p:spPr>
      </p:pic>
      <p:sp>
        <p:nvSpPr>
          <p:cNvPr id="9" name="Metin kutusu 8">
            <a:extLst>
              <a:ext uri="{FF2B5EF4-FFF2-40B4-BE49-F238E27FC236}">
                <a16:creationId xmlns:a16="http://schemas.microsoft.com/office/drawing/2014/main" id="{D807B081-623E-72EA-60BC-25012ABADBE7}"/>
              </a:ext>
            </a:extLst>
          </p:cNvPr>
          <p:cNvSpPr txBox="1"/>
          <p:nvPr/>
        </p:nvSpPr>
        <p:spPr>
          <a:xfrm>
            <a:off x="240030" y="5737860"/>
            <a:ext cx="11475720" cy="1046440"/>
          </a:xfrm>
          <a:prstGeom prst="rect">
            <a:avLst/>
          </a:prstGeom>
          <a:solidFill>
            <a:srgbClr val="FFC000"/>
          </a:solidFill>
        </p:spPr>
        <p:txBody>
          <a:bodyPr wrap="square" rtlCol="0">
            <a:spAutoFit/>
          </a:bodyPr>
          <a:lstStyle/>
          <a:p>
            <a:pPr algn="ctr"/>
            <a:r>
              <a:rPr lang="tr-TR" sz="1600" b="0" i="0" strike="noStrike" dirty="0">
                <a:solidFill>
                  <a:srgbClr val="0563C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Advanced hybrid closed loop therapy versus conventional treatment in adults with type 1 diabetes (ADAPT): a randomised controlled </a:t>
            </a:r>
            <a:r>
              <a:rPr lang="tr-TR" sz="1600" b="0" i="0" strike="noStrike" dirty="0" err="1">
                <a:solidFill>
                  <a:schemeClr val="tx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study.</a:t>
            </a:r>
            <a:r>
              <a:rPr lang="tr-TR" sz="1600" b="0" i="0" dirty="0" err="1">
                <a:solidFill>
                  <a:schemeClr val="tx1"/>
                </a:solidFill>
                <a:effectLst/>
                <a:latin typeface="Calibri" panose="020F0502020204030204" pitchFamily="34" charset="0"/>
                <a:cs typeface="Calibri" panose="020F0502020204030204" pitchFamily="34" charset="0"/>
              </a:rPr>
              <a:t>Choudhary</a:t>
            </a:r>
            <a:r>
              <a:rPr lang="tr-TR" sz="1600" b="0" i="0" dirty="0">
                <a:solidFill>
                  <a:schemeClr val="tx1"/>
                </a:solidFill>
                <a:effectLst/>
                <a:latin typeface="Calibri" panose="020F0502020204030204" pitchFamily="34" charset="0"/>
                <a:cs typeface="Calibri" panose="020F0502020204030204" pitchFamily="34" charset="0"/>
              </a:rPr>
              <a:t> P, </a:t>
            </a:r>
            <a:r>
              <a:rPr lang="tr-TR" sz="1600" b="0" i="0" dirty="0" err="1">
                <a:solidFill>
                  <a:schemeClr val="tx1"/>
                </a:solidFill>
                <a:effectLst/>
                <a:latin typeface="Calibri" panose="020F0502020204030204" pitchFamily="34" charset="0"/>
                <a:cs typeface="Calibri" panose="020F0502020204030204" pitchFamily="34" charset="0"/>
              </a:rPr>
              <a:t>Kolassa</a:t>
            </a:r>
            <a:r>
              <a:rPr lang="tr-TR" sz="1600" b="0" i="0" dirty="0">
                <a:solidFill>
                  <a:schemeClr val="tx1"/>
                </a:solidFill>
                <a:effectLst/>
                <a:latin typeface="Calibri" panose="020F0502020204030204" pitchFamily="34" charset="0"/>
                <a:cs typeface="Calibri" panose="020F0502020204030204" pitchFamily="34" charset="0"/>
              </a:rPr>
              <a:t> R, </a:t>
            </a:r>
            <a:r>
              <a:rPr lang="tr-TR" sz="1600" b="0" i="0" dirty="0" err="1">
                <a:solidFill>
                  <a:schemeClr val="tx1"/>
                </a:solidFill>
                <a:effectLst/>
                <a:latin typeface="Calibri" panose="020F0502020204030204" pitchFamily="34" charset="0"/>
                <a:cs typeface="Calibri" panose="020F0502020204030204" pitchFamily="34" charset="0"/>
              </a:rPr>
              <a:t>Keuthage</a:t>
            </a:r>
            <a:r>
              <a:rPr lang="tr-TR" sz="1600" b="0" i="0" dirty="0">
                <a:solidFill>
                  <a:schemeClr val="tx1"/>
                </a:solidFill>
                <a:effectLst/>
                <a:latin typeface="Calibri" panose="020F0502020204030204" pitchFamily="34" charset="0"/>
                <a:cs typeface="Calibri" panose="020F0502020204030204" pitchFamily="34" charset="0"/>
              </a:rPr>
              <a:t> W, </a:t>
            </a:r>
            <a:r>
              <a:rPr lang="tr-TR" sz="1600" b="0" i="0" dirty="0" err="1">
                <a:solidFill>
                  <a:schemeClr val="tx1"/>
                </a:solidFill>
                <a:effectLst/>
                <a:latin typeface="Calibri" panose="020F0502020204030204" pitchFamily="34" charset="0"/>
                <a:cs typeface="Calibri" panose="020F0502020204030204" pitchFamily="34" charset="0"/>
              </a:rPr>
              <a:t>Kroeger</a:t>
            </a:r>
            <a:r>
              <a:rPr lang="tr-TR" sz="1600" b="0" i="0" dirty="0">
                <a:solidFill>
                  <a:schemeClr val="tx1"/>
                </a:solidFill>
                <a:effectLst/>
                <a:latin typeface="Calibri" panose="020F0502020204030204" pitchFamily="34" charset="0"/>
                <a:cs typeface="Calibri" panose="020F0502020204030204" pitchFamily="34" charset="0"/>
              </a:rPr>
              <a:t> J, </a:t>
            </a:r>
            <a:r>
              <a:rPr lang="tr-TR" sz="1600" b="0" i="0" dirty="0" err="1">
                <a:solidFill>
                  <a:schemeClr val="tx1"/>
                </a:solidFill>
                <a:effectLst/>
                <a:latin typeface="Calibri" panose="020F0502020204030204" pitchFamily="34" charset="0"/>
                <a:cs typeface="Calibri" panose="020F0502020204030204" pitchFamily="34" charset="0"/>
              </a:rPr>
              <a:t>Thivolet</a:t>
            </a:r>
            <a:r>
              <a:rPr lang="tr-TR" sz="1600" b="0" i="0" dirty="0">
                <a:solidFill>
                  <a:schemeClr val="tx1"/>
                </a:solidFill>
                <a:effectLst/>
                <a:latin typeface="Calibri" panose="020F0502020204030204" pitchFamily="34" charset="0"/>
                <a:cs typeface="Calibri" panose="020F0502020204030204" pitchFamily="34" charset="0"/>
              </a:rPr>
              <a:t> C, </a:t>
            </a:r>
            <a:r>
              <a:rPr lang="tr-TR" sz="1600" b="0" i="0" dirty="0" err="1">
                <a:solidFill>
                  <a:schemeClr val="tx1"/>
                </a:solidFill>
                <a:effectLst/>
                <a:latin typeface="Calibri" panose="020F0502020204030204" pitchFamily="34" charset="0"/>
                <a:cs typeface="Calibri" panose="020F0502020204030204" pitchFamily="34" charset="0"/>
              </a:rPr>
              <a:t>Evans</a:t>
            </a:r>
            <a:r>
              <a:rPr lang="tr-TR" sz="1600" b="0" i="0" dirty="0">
                <a:solidFill>
                  <a:schemeClr val="tx1"/>
                </a:solidFill>
                <a:effectLst/>
                <a:latin typeface="Calibri" panose="020F0502020204030204" pitchFamily="34" charset="0"/>
                <a:cs typeface="Calibri" panose="020F0502020204030204" pitchFamily="34" charset="0"/>
              </a:rPr>
              <a:t> M, </a:t>
            </a:r>
            <a:r>
              <a:rPr lang="tr-TR" sz="1600" b="0" i="0" dirty="0" err="1">
                <a:solidFill>
                  <a:schemeClr val="tx1"/>
                </a:solidFill>
                <a:effectLst/>
                <a:latin typeface="Calibri" panose="020F0502020204030204" pitchFamily="34" charset="0"/>
                <a:cs typeface="Calibri" panose="020F0502020204030204" pitchFamily="34" charset="0"/>
              </a:rPr>
              <a:t>Ré</a:t>
            </a:r>
            <a:r>
              <a:rPr lang="tr-TR" sz="1600" b="0" i="0" dirty="0">
                <a:solidFill>
                  <a:schemeClr val="tx1"/>
                </a:solidFill>
                <a:effectLst/>
                <a:latin typeface="Calibri" panose="020F0502020204030204" pitchFamily="34" charset="0"/>
                <a:cs typeface="Calibri" panose="020F0502020204030204" pitchFamily="34" charset="0"/>
              </a:rPr>
              <a:t> R, de Portu S, </a:t>
            </a:r>
            <a:r>
              <a:rPr lang="tr-TR" sz="1600" b="0" i="0" dirty="0" err="1">
                <a:solidFill>
                  <a:schemeClr val="tx1"/>
                </a:solidFill>
                <a:effectLst/>
                <a:latin typeface="Calibri" panose="020F0502020204030204" pitchFamily="34" charset="0"/>
                <a:cs typeface="Calibri" panose="020F0502020204030204" pitchFamily="34" charset="0"/>
              </a:rPr>
              <a:t>Vorrink</a:t>
            </a:r>
            <a:r>
              <a:rPr lang="tr-TR" sz="1600" b="0" i="0" dirty="0">
                <a:solidFill>
                  <a:schemeClr val="tx1"/>
                </a:solidFill>
                <a:effectLst/>
                <a:latin typeface="Calibri" panose="020F0502020204030204" pitchFamily="34" charset="0"/>
                <a:cs typeface="Calibri" panose="020F0502020204030204" pitchFamily="34" charset="0"/>
              </a:rPr>
              <a:t> L, </a:t>
            </a:r>
            <a:r>
              <a:rPr lang="tr-TR" sz="1600" b="0" i="0" dirty="0" err="1">
                <a:solidFill>
                  <a:schemeClr val="tx1"/>
                </a:solidFill>
                <a:effectLst/>
                <a:latin typeface="Calibri" panose="020F0502020204030204" pitchFamily="34" charset="0"/>
                <a:cs typeface="Calibri" panose="020F0502020204030204" pitchFamily="34" charset="0"/>
              </a:rPr>
              <a:t>Shin</a:t>
            </a:r>
            <a:r>
              <a:rPr lang="tr-TR" sz="1600" b="0" i="0" dirty="0">
                <a:solidFill>
                  <a:schemeClr val="tx1"/>
                </a:solidFill>
                <a:effectLst/>
                <a:latin typeface="Calibri" panose="020F0502020204030204" pitchFamily="34" charset="0"/>
                <a:cs typeface="Calibri" panose="020F0502020204030204" pitchFamily="34" charset="0"/>
              </a:rPr>
              <a:t> J, </a:t>
            </a:r>
            <a:r>
              <a:rPr lang="tr-TR" sz="1600" b="0" i="0" dirty="0" err="1">
                <a:solidFill>
                  <a:schemeClr val="tx1"/>
                </a:solidFill>
                <a:effectLst/>
                <a:latin typeface="Calibri" panose="020F0502020204030204" pitchFamily="34" charset="0"/>
                <a:cs typeface="Calibri" panose="020F0502020204030204" pitchFamily="34" charset="0"/>
              </a:rPr>
              <a:t>Habteab</a:t>
            </a:r>
            <a:r>
              <a:rPr lang="tr-TR" sz="1600" b="0" i="0" dirty="0">
                <a:solidFill>
                  <a:schemeClr val="tx1"/>
                </a:solidFill>
                <a:effectLst/>
                <a:latin typeface="Calibri" panose="020F0502020204030204" pitchFamily="34" charset="0"/>
                <a:cs typeface="Calibri" panose="020F0502020204030204" pitchFamily="34" charset="0"/>
              </a:rPr>
              <a:t> A, </a:t>
            </a:r>
            <a:r>
              <a:rPr lang="tr-TR" sz="1600" b="0" i="0" dirty="0" err="1">
                <a:solidFill>
                  <a:schemeClr val="tx1"/>
                </a:solidFill>
                <a:effectLst/>
                <a:latin typeface="Calibri" panose="020F0502020204030204" pitchFamily="34" charset="0"/>
                <a:cs typeface="Calibri" panose="020F0502020204030204" pitchFamily="34" charset="0"/>
              </a:rPr>
              <a:t>Castañeda</a:t>
            </a:r>
            <a:r>
              <a:rPr lang="tr-TR" sz="1600" b="0" i="0" dirty="0">
                <a:solidFill>
                  <a:schemeClr val="tx1"/>
                </a:solidFill>
                <a:effectLst/>
                <a:latin typeface="Calibri" panose="020F0502020204030204" pitchFamily="34" charset="0"/>
                <a:cs typeface="Calibri" panose="020F0502020204030204" pitchFamily="34" charset="0"/>
              </a:rPr>
              <a:t> J, da </a:t>
            </a:r>
            <a:r>
              <a:rPr lang="tr-TR" sz="1600" b="0" i="0" dirty="0" err="1">
                <a:solidFill>
                  <a:schemeClr val="tx1"/>
                </a:solidFill>
                <a:effectLst/>
                <a:latin typeface="Calibri" panose="020F0502020204030204" pitchFamily="34" charset="0"/>
                <a:cs typeface="Calibri" panose="020F0502020204030204" pitchFamily="34" charset="0"/>
              </a:rPr>
              <a:t>Silva</a:t>
            </a:r>
            <a:r>
              <a:rPr lang="tr-TR" sz="1600" b="0" i="0" dirty="0">
                <a:solidFill>
                  <a:schemeClr val="tx1"/>
                </a:solidFill>
                <a:effectLst/>
                <a:latin typeface="Calibri" panose="020F0502020204030204" pitchFamily="34" charset="0"/>
                <a:cs typeface="Calibri" panose="020F0502020204030204" pitchFamily="34" charset="0"/>
              </a:rPr>
              <a:t> J, </a:t>
            </a:r>
            <a:r>
              <a:rPr lang="tr-TR" sz="1600" b="1" i="0" dirty="0" err="1">
                <a:solidFill>
                  <a:schemeClr val="tx1"/>
                </a:solidFill>
                <a:effectLst/>
                <a:latin typeface="Calibri" panose="020F0502020204030204" pitchFamily="34" charset="0"/>
                <a:cs typeface="Calibri" panose="020F0502020204030204" pitchFamily="34" charset="0"/>
              </a:rPr>
              <a:t>Cohen</a:t>
            </a:r>
            <a:r>
              <a:rPr lang="tr-TR" sz="1600" b="1" i="0" dirty="0">
                <a:solidFill>
                  <a:schemeClr val="tx1"/>
                </a:solidFill>
                <a:effectLst/>
                <a:latin typeface="Calibri" panose="020F0502020204030204" pitchFamily="34" charset="0"/>
                <a:cs typeface="Calibri" panose="020F0502020204030204" pitchFamily="34" charset="0"/>
              </a:rPr>
              <a:t> O</a:t>
            </a:r>
            <a:r>
              <a:rPr lang="tr-TR" sz="1600" b="0" i="0" dirty="0">
                <a:solidFill>
                  <a:schemeClr val="tx1"/>
                </a:solidFill>
                <a:effectLst/>
                <a:latin typeface="Calibri" panose="020F0502020204030204" pitchFamily="34" charset="0"/>
                <a:cs typeface="Calibri" panose="020F0502020204030204" pitchFamily="34" charset="0"/>
              </a:rPr>
              <a:t>; ADAPT </a:t>
            </a:r>
            <a:r>
              <a:rPr lang="tr-TR" sz="1600" b="0" i="0" dirty="0" err="1">
                <a:solidFill>
                  <a:schemeClr val="tx1"/>
                </a:solidFill>
                <a:effectLst/>
                <a:latin typeface="Calibri" panose="020F0502020204030204" pitchFamily="34" charset="0"/>
                <a:cs typeface="Calibri" panose="020F0502020204030204" pitchFamily="34" charset="0"/>
              </a:rPr>
              <a:t>study</a:t>
            </a:r>
            <a:r>
              <a:rPr lang="tr-TR" sz="1600" b="0" i="0" dirty="0">
                <a:solidFill>
                  <a:schemeClr val="tx1"/>
                </a:solidFill>
                <a:effectLst/>
                <a:latin typeface="Calibri" panose="020F0502020204030204" pitchFamily="34" charset="0"/>
                <a:cs typeface="Calibri" panose="020F0502020204030204" pitchFamily="34" charset="0"/>
              </a:rPr>
              <a:t> </a:t>
            </a:r>
            <a:r>
              <a:rPr lang="tr-TR" sz="1600" b="0" i="0" dirty="0" err="1">
                <a:solidFill>
                  <a:schemeClr val="tx1"/>
                </a:solidFill>
                <a:effectLst/>
                <a:latin typeface="Calibri" panose="020F0502020204030204" pitchFamily="34" charset="0"/>
                <a:cs typeface="Calibri" panose="020F0502020204030204" pitchFamily="34" charset="0"/>
              </a:rPr>
              <a:t>Group</a:t>
            </a:r>
            <a:r>
              <a:rPr lang="tr-TR" sz="1600" b="0" i="0" dirty="0">
                <a:solidFill>
                  <a:schemeClr val="tx1"/>
                </a:solidFill>
                <a:effectLst/>
                <a:latin typeface="Calibri" panose="020F0502020204030204" pitchFamily="34" charset="0"/>
                <a:cs typeface="Calibri" panose="020F0502020204030204" pitchFamily="34" charset="0"/>
              </a:rPr>
              <a:t>. </a:t>
            </a:r>
            <a:r>
              <a:rPr lang="tr-TR" sz="1600" b="0" i="0" dirty="0" err="1">
                <a:solidFill>
                  <a:schemeClr val="tx1"/>
                </a:solidFill>
                <a:effectLst/>
                <a:latin typeface="Calibri" panose="020F0502020204030204" pitchFamily="34" charset="0"/>
                <a:cs typeface="Calibri" panose="020F0502020204030204" pitchFamily="34" charset="0"/>
              </a:rPr>
              <a:t>Lancet</a:t>
            </a:r>
            <a:r>
              <a:rPr lang="tr-TR" sz="1600" b="0" i="0" dirty="0">
                <a:solidFill>
                  <a:schemeClr val="tx1"/>
                </a:solidFill>
                <a:effectLst/>
                <a:latin typeface="Calibri" panose="020F0502020204030204" pitchFamily="34" charset="0"/>
                <a:cs typeface="Calibri" panose="020F0502020204030204" pitchFamily="34" charset="0"/>
              </a:rPr>
              <a:t> </a:t>
            </a:r>
            <a:r>
              <a:rPr lang="tr-TR" sz="1600" b="0" i="0" dirty="0" err="1">
                <a:solidFill>
                  <a:schemeClr val="tx1"/>
                </a:solidFill>
                <a:effectLst/>
                <a:latin typeface="Calibri" panose="020F0502020204030204" pitchFamily="34" charset="0"/>
                <a:cs typeface="Calibri" panose="020F0502020204030204" pitchFamily="34" charset="0"/>
              </a:rPr>
              <a:t>Diabetes</a:t>
            </a:r>
            <a:r>
              <a:rPr lang="tr-TR" sz="1600" b="0" i="0" dirty="0">
                <a:solidFill>
                  <a:schemeClr val="tx1"/>
                </a:solidFill>
                <a:effectLst/>
                <a:latin typeface="Calibri" panose="020F0502020204030204" pitchFamily="34" charset="0"/>
                <a:cs typeface="Calibri" panose="020F0502020204030204" pitchFamily="34" charset="0"/>
              </a:rPr>
              <a:t> </a:t>
            </a:r>
            <a:r>
              <a:rPr lang="tr-TR" sz="1600" b="0" i="0" dirty="0" err="1">
                <a:solidFill>
                  <a:schemeClr val="tx1"/>
                </a:solidFill>
                <a:effectLst/>
                <a:latin typeface="Calibri" panose="020F0502020204030204" pitchFamily="34" charset="0"/>
                <a:cs typeface="Calibri" panose="020F0502020204030204" pitchFamily="34" charset="0"/>
              </a:rPr>
              <a:t>Endocrinol</a:t>
            </a:r>
            <a:r>
              <a:rPr lang="tr-TR" sz="1600" b="0" i="0" dirty="0">
                <a:solidFill>
                  <a:schemeClr val="tx1"/>
                </a:solidFill>
                <a:effectLst/>
                <a:latin typeface="Calibri" panose="020F0502020204030204" pitchFamily="34" charset="0"/>
                <a:cs typeface="Calibri" panose="020F0502020204030204" pitchFamily="34" charset="0"/>
              </a:rPr>
              <a:t>. 2022 </a:t>
            </a:r>
            <a:r>
              <a:rPr lang="tr-TR" sz="1600" b="0" i="0" dirty="0" err="1">
                <a:solidFill>
                  <a:schemeClr val="tx1"/>
                </a:solidFill>
                <a:effectLst/>
                <a:latin typeface="Calibri" panose="020F0502020204030204" pitchFamily="34" charset="0"/>
                <a:cs typeface="Calibri" panose="020F0502020204030204" pitchFamily="34" charset="0"/>
              </a:rPr>
              <a:t>Sep</a:t>
            </a:r>
            <a:r>
              <a:rPr lang="tr-TR" sz="1600" b="0" i="0" dirty="0">
                <a:solidFill>
                  <a:schemeClr val="tx1"/>
                </a:solidFill>
                <a:effectLst/>
                <a:latin typeface="Calibri" panose="020F0502020204030204" pitchFamily="34" charset="0"/>
                <a:cs typeface="Calibri" panose="020F0502020204030204" pitchFamily="34" charset="0"/>
              </a:rPr>
              <a:t>. </a:t>
            </a:r>
            <a:r>
              <a:rPr lang="tr-TR" sz="1600" b="0" i="0" dirty="0" err="1">
                <a:solidFill>
                  <a:schemeClr val="tx1"/>
                </a:solidFill>
                <a:effectLst/>
                <a:latin typeface="Calibri" panose="020F0502020204030204" pitchFamily="34" charset="0"/>
                <a:cs typeface="Calibri" panose="020F0502020204030204" pitchFamily="34" charset="0"/>
              </a:rPr>
              <a:t>doi</a:t>
            </a:r>
            <a:r>
              <a:rPr lang="tr-TR" sz="1600" b="0" i="0" dirty="0">
                <a:solidFill>
                  <a:schemeClr val="tx1"/>
                </a:solidFill>
                <a:effectLst/>
                <a:latin typeface="Calibri" panose="020F0502020204030204" pitchFamily="34" charset="0"/>
                <a:cs typeface="Calibri" panose="020F0502020204030204" pitchFamily="34" charset="0"/>
              </a:rPr>
              <a:t>: 10.1016/S2213-8587(22)00212-1.</a:t>
            </a:r>
          </a:p>
          <a:p>
            <a:endParaRPr lang="tr-TR" dirty="0"/>
          </a:p>
        </p:txBody>
      </p:sp>
    </p:spTree>
    <p:extLst>
      <p:ext uri="{BB962C8B-B14F-4D97-AF65-F5344CB8AC3E}">
        <p14:creationId xmlns:p14="http://schemas.microsoft.com/office/powerpoint/2010/main" val="4052004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9"/>
          <p:cNvSpPr txBox="1">
            <a:spLocks noGrp="1"/>
          </p:cNvSpPr>
          <p:nvPr>
            <p:ph type="title"/>
          </p:nvPr>
        </p:nvSpPr>
        <p:spPr>
          <a:xfrm>
            <a:off x="125730" y="203379"/>
            <a:ext cx="4921768" cy="1061829"/>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tr-TR" sz="3600" dirty="0"/>
              <a:t>Çocuklarda 780G performansı</a:t>
            </a:r>
            <a:endParaRPr dirty="0"/>
          </a:p>
        </p:txBody>
      </p:sp>
      <p:pic>
        <p:nvPicPr>
          <p:cNvPr id="268" name="Google Shape;268;p19"/>
          <p:cNvPicPr preferRelativeResize="0"/>
          <p:nvPr/>
        </p:nvPicPr>
        <p:blipFill rotWithShape="1">
          <a:blip r:embed="rId3">
            <a:alphaModFix/>
          </a:blip>
          <a:srcRect/>
          <a:stretch/>
        </p:blipFill>
        <p:spPr>
          <a:xfrm>
            <a:off x="0" y="1440180"/>
            <a:ext cx="5047498" cy="5292090"/>
          </a:xfrm>
          <a:prstGeom prst="rect">
            <a:avLst/>
          </a:prstGeom>
          <a:noFill/>
          <a:ln>
            <a:noFill/>
          </a:ln>
        </p:spPr>
      </p:pic>
      <p:pic>
        <p:nvPicPr>
          <p:cNvPr id="270" name="Google Shape;270;p19"/>
          <p:cNvPicPr preferRelativeResize="0"/>
          <p:nvPr/>
        </p:nvPicPr>
        <p:blipFill rotWithShape="1">
          <a:blip r:embed="rId4">
            <a:alphaModFix/>
          </a:blip>
          <a:srcRect/>
          <a:stretch/>
        </p:blipFill>
        <p:spPr>
          <a:xfrm>
            <a:off x="5131318" y="125730"/>
            <a:ext cx="7125201" cy="4083362"/>
          </a:xfrm>
          <a:prstGeom prst="rect">
            <a:avLst/>
          </a:prstGeom>
          <a:noFill/>
          <a:ln>
            <a:noFill/>
          </a:ln>
        </p:spPr>
      </p:pic>
      <p:sp>
        <p:nvSpPr>
          <p:cNvPr id="271" name="Google Shape;271;p19"/>
          <p:cNvSpPr txBox="1"/>
          <p:nvPr/>
        </p:nvSpPr>
        <p:spPr>
          <a:xfrm>
            <a:off x="4857750" y="4923377"/>
            <a:ext cx="7239490" cy="1569620"/>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3200" dirty="0">
                <a:solidFill>
                  <a:schemeClr val="dk1"/>
                </a:solidFill>
                <a:latin typeface="Calibri"/>
                <a:ea typeface="Calibri"/>
                <a:cs typeface="Calibri"/>
                <a:sym typeface="Calibri"/>
              </a:rPr>
              <a:t>En iyi TIR sonucu hedef </a:t>
            </a:r>
            <a:r>
              <a:rPr lang="tr-TR" sz="3200" dirty="0" err="1">
                <a:solidFill>
                  <a:schemeClr val="dk1"/>
                </a:solidFill>
                <a:latin typeface="Calibri"/>
                <a:ea typeface="Calibri"/>
                <a:cs typeface="Calibri"/>
                <a:sym typeface="Calibri"/>
              </a:rPr>
              <a:t>glukoz</a:t>
            </a:r>
            <a:r>
              <a:rPr lang="tr-TR" sz="3200" dirty="0">
                <a:solidFill>
                  <a:schemeClr val="dk1"/>
                </a:solidFill>
                <a:latin typeface="Calibri"/>
                <a:ea typeface="Calibri"/>
                <a:cs typeface="Calibri"/>
                <a:sym typeface="Calibri"/>
              </a:rPr>
              <a:t> 100 mg/dl, AIT 2 saat ayarlandığında alınıyor. Bu vakalarda TBR de yüksek değil.</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0"/>
          <p:cNvSpPr txBox="1">
            <a:spLocks noGrp="1"/>
          </p:cNvSpPr>
          <p:nvPr>
            <p:ph type="title"/>
          </p:nvPr>
        </p:nvSpPr>
        <p:spPr>
          <a:xfrm>
            <a:off x="716280" y="98198"/>
            <a:ext cx="10759440" cy="675005"/>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tr-TR" dirty="0"/>
              <a:t>Ülkelerin performansı</a:t>
            </a:r>
            <a:endParaRPr dirty="0"/>
          </a:p>
        </p:txBody>
      </p:sp>
      <p:pic>
        <p:nvPicPr>
          <p:cNvPr id="277" name="Google Shape;277;p20"/>
          <p:cNvPicPr preferRelativeResize="0"/>
          <p:nvPr/>
        </p:nvPicPr>
        <p:blipFill rotWithShape="1">
          <a:blip r:embed="rId3">
            <a:alphaModFix/>
          </a:blip>
          <a:srcRect/>
          <a:stretch/>
        </p:blipFill>
        <p:spPr>
          <a:xfrm>
            <a:off x="842554" y="773203"/>
            <a:ext cx="10633166" cy="5916122"/>
          </a:xfrm>
          <a:prstGeom prst="rect">
            <a:avLst/>
          </a:prstGeom>
          <a:noFill/>
          <a:ln>
            <a:noFill/>
          </a:ln>
        </p:spPr>
      </p:pic>
      <p:sp>
        <p:nvSpPr>
          <p:cNvPr id="278" name="Google Shape;278;p20"/>
          <p:cNvSpPr txBox="1"/>
          <p:nvPr/>
        </p:nvSpPr>
        <p:spPr>
          <a:xfrm>
            <a:off x="3474721" y="6113471"/>
            <a:ext cx="2508067" cy="646331"/>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a:solidFill>
                  <a:schemeClr val="dk1"/>
                </a:solidFill>
                <a:latin typeface="Calibri"/>
                <a:ea typeface="Calibri"/>
                <a:cs typeface="Calibri"/>
                <a:sym typeface="Calibri"/>
              </a:rPr>
              <a:t>Ülkemiz TIR oranı en yüksekler arasında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5"/>
          <p:cNvSpPr txBox="1">
            <a:spLocks noGrp="1"/>
          </p:cNvSpPr>
          <p:nvPr>
            <p:ph type="title"/>
          </p:nvPr>
        </p:nvSpPr>
        <p:spPr>
          <a:xfrm>
            <a:off x="173825" y="157281"/>
            <a:ext cx="7115617" cy="1001485"/>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tr-TR" dirty="0"/>
              <a:t>Koç Üniversitesi 780G programı</a:t>
            </a:r>
            <a:endParaRPr dirty="0"/>
          </a:p>
        </p:txBody>
      </p:sp>
      <p:sp>
        <p:nvSpPr>
          <p:cNvPr id="233" name="Google Shape;233;p15"/>
          <p:cNvSpPr txBox="1"/>
          <p:nvPr/>
        </p:nvSpPr>
        <p:spPr>
          <a:xfrm>
            <a:off x="274473" y="1446541"/>
            <a:ext cx="7014969" cy="52629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200"/>
              <a:buFont typeface="Arial"/>
              <a:buChar char="•"/>
            </a:pPr>
            <a:r>
              <a:rPr lang="tr-TR" sz="2400" dirty="0" err="1">
                <a:solidFill>
                  <a:schemeClr val="dk1"/>
                </a:solidFill>
                <a:latin typeface="Calibri"/>
                <a:ea typeface="Calibri"/>
                <a:cs typeface="Calibri"/>
                <a:sym typeface="Calibri"/>
              </a:rPr>
              <a:t>Primer</a:t>
            </a:r>
            <a:r>
              <a:rPr lang="tr-TR" sz="2400" dirty="0">
                <a:solidFill>
                  <a:schemeClr val="dk1"/>
                </a:solidFill>
                <a:latin typeface="Calibri"/>
                <a:ea typeface="Calibri"/>
                <a:cs typeface="Calibri"/>
                <a:sym typeface="Calibri"/>
              </a:rPr>
              <a:t> hekim görüşmesi,  teknik eğitim, beslenme/KH sayımı güncellemesi/ egzersiz ve ruhsal destek konularını içeren </a:t>
            </a:r>
            <a:r>
              <a:rPr lang="tr-TR" sz="2400" b="1" dirty="0">
                <a:solidFill>
                  <a:schemeClr val="dk1"/>
                </a:solidFill>
                <a:latin typeface="Calibri"/>
                <a:ea typeface="Calibri"/>
                <a:cs typeface="Calibri"/>
                <a:sym typeface="Calibri"/>
              </a:rPr>
              <a:t>1 veya 2 günlük </a:t>
            </a:r>
            <a:r>
              <a:rPr lang="tr-TR" sz="2400" dirty="0">
                <a:solidFill>
                  <a:srgbClr val="FF0000"/>
                </a:solidFill>
                <a:latin typeface="Calibri"/>
                <a:ea typeface="Calibri"/>
                <a:cs typeface="Calibri"/>
                <a:sym typeface="Calibri"/>
              </a:rPr>
              <a:t>(Daha önce bir pompa kullananlar için 1 gün</a:t>
            </a:r>
            <a:r>
              <a:rPr lang="tr-TR" sz="2400" dirty="0">
                <a:solidFill>
                  <a:schemeClr val="dk1"/>
                </a:solidFill>
                <a:latin typeface="Calibri"/>
                <a:ea typeface="Calibri"/>
                <a:cs typeface="Calibri"/>
                <a:sym typeface="Calibri"/>
              </a:rPr>
              <a:t>) yapılandırılmış eğitim</a:t>
            </a:r>
            <a:endParaRPr sz="24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200"/>
              <a:buFont typeface="Arial"/>
              <a:buChar char="•"/>
            </a:pPr>
            <a:r>
              <a:rPr lang="tr-TR" sz="2400" dirty="0">
                <a:solidFill>
                  <a:schemeClr val="dk1"/>
                </a:solidFill>
                <a:latin typeface="Calibri"/>
                <a:ea typeface="Calibri"/>
                <a:cs typeface="Calibri"/>
                <a:sym typeface="Calibri"/>
              </a:rPr>
              <a:t>Her aileye ekibimizce hazırlanan rehberin verilmesi</a:t>
            </a:r>
          </a:p>
          <a:p>
            <a:pPr marL="285750" marR="0" lvl="0" indent="-285750" algn="l" rtl="0">
              <a:spcBef>
                <a:spcPts val="0"/>
              </a:spcBef>
              <a:spcAft>
                <a:spcPts val="0"/>
              </a:spcAft>
              <a:buClr>
                <a:schemeClr val="dk1"/>
              </a:buClr>
              <a:buSzPts val="2200"/>
              <a:buFont typeface="Arial"/>
              <a:buChar char="•"/>
            </a:pPr>
            <a:r>
              <a:rPr lang="tr-TR" sz="2400" dirty="0">
                <a:solidFill>
                  <a:schemeClr val="dk1"/>
                </a:solidFill>
                <a:latin typeface="Calibri"/>
                <a:ea typeface="Calibri"/>
                <a:cs typeface="Calibri"/>
                <a:sym typeface="Calibri"/>
              </a:rPr>
              <a:t>Sürekli iletişim ve destek imkanı </a:t>
            </a:r>
          </a:p>
          <a:p>
            <a:pPr marL="285750" marR="0" lvl="0" indent="-285750" algn="l" rtl="0">
              <a:spcBef>
                <a:spcPts val="0"/>
              </a:spcBef>
              <a:spcAft>
                <a:spcPts val="0"/>
              </a:spcAft>
              <a:buClr>
                <a:schemeClr val="dk1"/>
              </a:buClr>
              <a:buSzPts val="2200"/>
              <a:buFont typeface="Arial"/>
              <a:buChar char="•"/>
            </a:pPr>
            <a:r>
              <a:rPr lang="tr-TR" sz="2400" dirty="0">
                <a:solidFill>
                  <a:schemeClr val="dk1"/>
                </a:solidFill>
                <a:latin typeface="Calibri"/>
                <a:ea typeface="Calibri"/>
                <a:cs typeface="Calibri"/>
                <a:sym typeface="Calibri"/>
              </a:rPr>
              <a:t>Başlangıç ayarlarından </a:t>
            </a:r>
            <a:r>
              <a:rPr lang="tr-TR" sz="2400" b="1" dirty="0">
                <a:solidFill>
                  <a:schemeClr val="dk1"/>
                </a:solidFill>
                <a:latin typeface="Calibri"/>
                <a:ea typeface="Calibri"/>
                <a:cs typeface="Calibri"/>
                <a:sym typeface="Calibri"/>
              </a:rPr>
              <a:t>2 Hafta sonra </a:t>
            </a:r>
            <a:r>
              <a:rPr lang="tr-TR" sz="2400" dirty="0">
                <a:solidFill>
                  <a:schemeClr val="dk1"/>
                </a:solidFill>
                <a:latin typeface="Calibri"/>
                <a:ea typeface="Calibri"/>
                <a:cs typeface="Calibri"/>
                <a:sym typeface="Calibri"/>
              </a:rPr>
              <a:t>rutin kontrol ve ayarların güncellenmesi</a:t>
            </a:r>
            <a:endParaRPr sz="24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200"/>
              <a:buFont typeface="Arial"/>
              <a:buChar char="•"/>
            </a:pPr>
            <a:r>
              <a:rPr lang="tr-TR" sz="2400" dirty="0">
                <a:solidFill>
                  <a:schemeClr val="dk1"/>
                </a:solidFill>
                <a:latin typeface="Calibri"/>
                <a:ea typeface="Calibri"/>
                <a:cs typeface="Calibri"/>
                <a:sym typeface="Calibri"/>
              </a:rPr>
              <a:t>Pompa ile insülin verildiği gece 24’den </a:t>
            </a:r>
            <a:r>
              <a:rPr lang="tr-TR" sz="2400" dirty="0">
                <a:solidFill>
                  <a:srgbClr val="FF0000"/>
                </a:solidFill>
                <a:latin typeface="Calibri"/>
                <a:ea typeface="Calibri"/>
                <a:cs typeface="Calibri"/>
                <a:sym typeface="Calibri"/>
              </a:rPr>
              <a:t>itibaren 48-72 saat sonra otomatik moda geçiş.</a:t>
            </a:r>
            <a:endParaRPr sz="1600" dirty="0"/>
          </a:p>
          <a:p>
            <a:pPr marL="285750" marR="0" lvl="0" indent="-285750" algn="l" rtl="0">
              <a:spcBef>
                <a:spcPts val="0"/>
              </a:spcBef>
              <a:spcAft>
                <a:spcPts val="0"/>
              </a:spcAft>
              <a:buClr>
                <a:schemeClr val="dk1"/>
              </a:buClr>
              <a:buSzPts val="2200"/>
              <a:buFont typeface="Arial"/>
              <a:buChar char="•"/>
            </a:pPr>
            <a:r>
              <a:rPr lang="tr-TR" sz="2400" dirty="0">
                <a:solidFill>
                  <a:schemeClr val="dk1"/>
                </a:solidFill>
                <a:latin typeface="Calibri"/>
                <a:ea typeface="Calibri"/>
                <a:cs typeface="Calibri"/>
                <a:sym typeface="Calibri"/>
              </a:rPr>
              <a:t>Çoklu dozdan 780 geçiş:</a:t>
            </a:r>
            <a:r>
              <a:rPr lang="tr-TR" sz="2400" dirty="0">
                <a:solidFill>
                  <a:srgbClr val="FF0000"/>
                </a:solidFill>
                <a:latin typeface="Calibri"/>
                <a:ea typeface="Calibri"/>
                <a:cs typeface="Calibri"/>
                <a:sym typeface="Calibri"/>
              </a:rPr>
              <a:t>1-2 hafta manuel </a:t>
            </a:r>
            <a:r>
              <a:rPr lang="tr-TR" sz="2400" dirty="0" err="1">
                <a:solidFill>
                  <a:srgbClr val="FF0000"/>
                </a:solidFill>
                <a:latin typeface="Calibri"/>
                <a:ea typeface="Calibri"/>
                <a:cs typeface="Calibri"/>
                <a:sym typeface="Calibri"/>
              </a:rPr>
              <a:t>modda</a:t>
            </a:r>
            <a:r>
              <a:rPr lang="tr-TR" sz="2400" dirty="0">
                <a:solidFill>
                  <a:srgbClr val="FF0000"/>
                </a:solidFill>
                <a:latin typeface="Calibri"/>
                <a:ea typeface="Calibri"/>
                <a:cs typeface="Calibri"/>
                <a:sym typeface="Calibri"/>
              </a:rPr>
              <a:t> kullanma önerisine uymak yerine hemen geçiş, otomatik </a:t>
            </a:r>
            <a:r>
              <a:rPr lang="tr-TR" sz="2400" dirty="0" err="1">
                <a:solidFill>
                  <a:srgbClr val="FF0000"/>
                </a:solidFill>
                <a:latin typeface="Calibri"/>
                <a:ea typeface="Calibri"/>
                <a:cs typeface="Calibri"/>
                <a:sym typeface="Calibri"/>
              </a:rPr>
              <a:t>mod</a:t>
            </a:r>
            <a:r>
              <a:rPr lang="tr-TR" sz="2400" dirty="0">
                <a:solidFill>
                  <a:srgbClr val="FF0000"/>
                </a:solidFill>
                <a:latin typeface="Calibri"/>
                <a:ea typeface="Calibri"/>
                <a:cs typeface="Calibri"/>
                <a:sym typeface="Calibri"/>
              </a:rPr>
              <a:t> odaklı eğitim.</a:t>
            </a:r>
            <a:endParaRPr sz="2400" dirty="0">
              <a:solidFill>
                <a:srgbClr val="FF0000"/>
              </a:solidFill>
              <a:latin typeface="Calibri"/>
              <a:ea typeface="Calibri"/>
              <a:cs typeface="Calibri"/>
              <a:sym typeface="Calibri"/>
            </a:endParaRPr>
          </a:p>
        </p:txBody>
      </p:sp>
      <p:sp>
        <p:nvSpPr>
          <p:cNvPr id="6" name="TextBox 2">
            <a:extLst>
              <a:ext uri="{FF2B5EF4-FFF2-40B4-BE49-F238E27FC236}">
                <a16:creationId xmlns:a16="http://schemas.microsoft.com/office/drawing/2014/main" id="{3D5AC402-FB5D-9127-9F3A-985D39019D94}"/>
              </a:ext>
            </a:extLst>
          </p:cNvPr>
          <p:cNvSpPr txBox="1"/>
          <p:nvPr/>
        </p:nvSpPr>
        <p:spPr>
          <a:xfrm>
            <a:off x="7989744" y="4338300"/>
            <a:ext cx="3927783" cy="707886"/>
          </a:xfrm>
          <a:prstGeom prst="rect">
            <a:avLst/>
          </a:prstGeom>
          <a:solidFill>
            <a:srgbClr val="FFC000"/>
          </a:solidFill>
        </p:spPr>
        <p:txBody>
          <a:bodyPr wrap="square" rtlCol="0">
            <a:spAutoFit/>
          </a:bodyPr>
          <a:lstStyle/>
          <a:p>
            <a:pPr algn="ctr"/>
            <a:r>
              <a:rPr lang="tr-TR" sz="2000" dirty="0">
                <a:latin typeface="Calibri" panose="020F0502020204030204" pitchFamily="34" charset="0"/>
                <a:cs typeface="Calibri" panose="020F0502020204030204" pitchFamily="34" charset="0"/>
              </a:rPr>
              <a:t>Pompa kullanan oranı: % 19.89</a:t>
            </a:r>
          </a:p>
          <a:p>
            <a:pPr algn="ctr"/>
            <a:r>
              <a:rPr lang="tr-TR" sz="2000" dirty="0">
                <a:latin typeface="Calibri" panose="020F0502020204030204" pitchFamily="34" charset="0"/>
                <a:cs typeface="Calibri" panose="020F0502020204030204" pitchFamily="34" charset="0"/>
              </a:rPr>
              <a:t>Bunların % 40.5’uğu 780G kullanıyor</a:t>
            </a:r>
          </a:p>
        </p:txBody>
      </p:sp>
      <p:pic>
        <p:nvPicPr>
          <p:cNvPr id="3" name="Resim 2" descr="tablo içeren bir resim&#10;&#10;Açıklama otomatik olarak oluşturuldu">
            <a:extLst>
              <a:ext uri="{FF2B5EF4-FFF2-40B4-BE49-F238E27FC236}">
                <a16:creationId xmlns:a16="http://schemas.microsoft.com/office/drawing/2014/main" id="{C4081FC0-0159-8A81-0674-D53E64182AC2}"/>
              </a:ext>
            </a:extLst>
          </p:cNvPr>
          <p:cNvPicPr>
            <a:picLocks noChangeAspect="1"/>
          </p:cNvPicPr>
          <p:nvPr/>
        </p:nvPicPr>
        <p:blipFill>
          <a:blip r:embed="rId3"/>
          <a:stretch>
            <a:fillRect/>
          </a:stretch>
        </p:blipFill>
        <p:spPr>
          <a:xfrm>
            <a:off x="8019316" y="157280"/>
            <a:ext cx="4070524" cy="4054111"/>
          </a:xfrm>
          <a:prstGeom prst="rect">
            <a:avLst/>
          </a:prstGeom>
        </p:spPr>
      </p:pic>
      <p:pic>
        <p:nvPicPr>
          <p:cNvPr id="4" name="Google Shape;235;p15" descr="metin, kişi, poz, grup içeren bir resim&#10;&#10;Açıklama otomatik olarak oluşturuldu">
            <a:extLst>
              <a:ext uri="{FF2B5EF4-FFF2-40B4-BE49-F238E27FC236}">
                <a16:creationId xmlns:a16="http://schemas.microsoft.com/office/drawing/2014/main" id="{B6E5FEED-76D3-9B06-4577-601F495842BC}"/>
              </a:ext>
            </a:extLst>
          </p:cNvPr>
          <p:cNvPicPr preferRelativeResize="0"/>
          <p:nvPr/>
        </p:nvPicPr>
        <p:blipFill rotWithShape="1">
          <a:blip r:embed="rId4">
            <a:alphaModFix/>
          </a:blip>
          <a:srcRect/>
          <a:stretch/>
        </p:blipFill>
        <p:spPr>
          <a:xfrm>
            <a:off x="7361458" y="8759"/>
            <a:ext cx="4830542" cy="67007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6"/>
          <p:cNvSpPr txBox="1">
            <a:spLocks noGrp="1"/>
          </p:cNvSpPr>
          <p:nvPr>
            <p:ph type="title"/>
          </p:nvPr>
        </p:nvSpPr>
        <p:spPr>
          <a:xfrm>
            <a:off x="592427" y="100665"/>
            <a:ext cx="11191741" cy="916605"/>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tr-TR" dirty="0"/>
              <a:t>Başlangıç ayarları</a:t>
            </a:r>
            <a:endParaRPr dirty="0"/>
          </a:p>
        </p:txBody>
      </p:sp>
      <p:sp>
        <p:nvSpPr>
          <p:cNvPr id="241" name="Google Shape;241;p16"/>
          <p:cNvSpPr txBox="1">
            <a:spLocks noGrp="1"/>
          </p:cNvSpPr>
          <p:nvPr>
            <p:ph type="body" idx="1"/>
          </p:nvPr>
        </p:nvSpPr>
        <p:spPr>
          <a:xfrm>
            <a:off x="592427" y="1230490"/>
            <a:ext cx="11191741" cy="544124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tr-TR" b="1" dirty="0"/>
              <a:t>Manuel </a:t>
            </a:r>
            <a:r>
              <a:rPr lang="tr-TR" b="1" dirty="0" err="1"/>
              <a:t>mod</a:t>
            </a:r>
            <a:r>
              <a:rPr lang="tr-TR" b="1" dirty="0"/>
              <a:t> bazal hız</a:t>
            </a:r>
            <a:r>
              <a:rPr lang="tr-TR" dirty="0"/>
              <a:t>: Önceki ayarlar veya toplam günlük insülin dozu %10 azaltılıp, % 40’1 (küçük çocuklarda % 30) bazal miktar olarak hesaplanır. Bulunan rakam/24 saate bölünür. Genel olarak tek bazal hız belirliyoruz. </a:t>
            </a:r>
            <a:r>
              <a:rPr lang="tr-TR" dirty="0">
                <a:solidFill>
                  <a:srgbClr val="FF0000"/>
                </a:solidFill>
              </a:rPr>
              <a:t>Belirlenen bazal hızın otomatik </a:t>
            </a:r>
            <a:r>
              <a:rPr lang="tr-TR" dirty="0" err="1">
                <a:solidFill>
                  <a:srgbClr val="FF0000"/>
                </a:solidFill>
              </a:rPr>
              <a:t>mod’a</a:t>
            </a:r>
            <a:r>
              <a:rPr lang="tr-TR" dirty="0">
                <a:solidFill>
                  <a:srgbClr val="FF0000"/>
                </a:solidFill>
              </a:rPr>
              <a:t> bir etkisi yok.</a:t>
            </a:r>
            <a:endParaRPr dirty="0"/>
          </a:p>
          <a:p>
            <a:pPr marL="228600" lvl="0" indent="-228600" algn="l" rtl="0">
              <a:lnSpc>
                <a:spcPct val="90000"/>
              </a:lnSpc>
              <a:spcBef>
                <a:spcPts val="1000"/>
              </a:spcBef>
              <a:spcAft>
                <a:spcPts val="0"/>
              </a:spcAft>
              <a:buClr>
                <a:schemeClr val="dk1"/>
              </a:buClr>
              <a:buSzPct val="100000"/>
              <a:buChar char="•"/>
            </a:pPr>
            <a:r>
              <a:rPr lang="tr-TR" dirty="0"/>
              <a:t>Daha önceki </a:t>
            </a:r>
            <a:r>
              <a:rPr lang="tr-TR" b="1" dirty="0"/>
              <a:t>İK oranlarını </a:t>
            </a:r>
            <a:r>
              <a:rPr lang="tr-TR" dirty="0"/>
              <a:t>genel olarak %10 kadar sıkılaştırıyoruz. İK ilk kez belirleniyorsa sabah sabah 330, öğlen 400, akşam 350 rakamını toplam insülin dozuna bölüyoruz. Okul öncesinde  150/TDD daha iyi</a:t>
            </a:r>
            <a:endParaRPr dirty="0"/>
          </a:p>
          <a:p>
            <a:pPr marL="228600" lvl="0" indent="-228600" algn="l" rtl="0">
              <a:lnSpc>
                <a:spcPct val="90000"/>
              </a:lnSpc>
              <a:spcBef>
                <a:spcPts val="1000"/>
              </a:spcBef>
              <a:spcAft>
                <a:spcPts val="0"/>
              </a:spcAft>
              <a:buClr>
                <a:schemeClr val="dk1"/>
              </a:buClr>
              <a:buSzPct val="100000"/>
              <a:buChar char="•"/>
            </a:pPr>
            <a:r>
              <a:rPr lang="tr-TR" b="1" dirty="0"/>
              <a:t>İDF</a:t>
            </a:r>
            <a:r>
              <a:rPr lang="tr-TR" dirty="0"/>
              <a:t> için 1800/ Günlük İnsülin dozu kullanıyoruz. </a:t>
            </a:r>
            <a:r>
              <a:rPr lang="tr-TR" dirty="0">
                <a:solidFill>
                  <a:srgbClr val="FF0000"/>
                </a:solidFill>
              </a:rPr>
              <a:t>Bu </a:t>
            </a:r>
            <a:r>
              <a:rPr lang="tr-TR" dirty="0" err="1">
                <a:solidFill>
                  <a:srgbClr val="FF0000"/>
                </a:solidFill>
              </a:rPr>
              <a:t>İDF’nin</a:t>
            </a:r>
            <a:r>
              <a:rPr lang="tr-TR" dirty="0">
                <a:solidFill>
                  <a:srgbClr val="FF0000"/>
                </a:solidFill>
              </a:rPr>
              <a:t> otomatik moda bir etkisi yok</a:t>
            </a:r>
            <a:endParaRPr dirty="0"/>
          </a:p>
          <a:p>
            <a:pPr marL="228600" lvl="0" indent="-228600" algn="l" rtl="0">
              <a:lnSpc>
                <a:spcPct val="90000"/>
              </a:lnSpc>
              <a:spcBef>
                <a:spcPts val="1000"/>
              </a:spcBef>
              <a:spcAft>
                <a:spcPts val="0"/>
              </a:spcAft>
              <a:buClr>
                <a:schemeClr val="dk1"/>
              </a:buClr>
              <a:buSzPct val="100000"/>
              <a:buChar char="•"/>
            </a:pPr>
            <a:r>
              <a:rPr lang="tr-TR" b="1" dirty="0"/>
              <a:t>Otomatik bazal hedefi </a:t>
            </a:r>
            <a:r>
              <a:rPr lang="tr-TR" dirty="0"/>
              <a:t>genel olarak </a:t>
            </a:r>
            <a:r>
              <a:rPr lang="tr-TR" b="1" dirty="0">
                <a:solidFill>
                  <a:srgbClr val="FF0000"/>
                </a:solidFill>
              </a:rPr>
              <a:t>100</a:t>
            </a:r>
            <a:r>
              <a:rPr lang="tr-TR" b="1" dirty="0"/>
              <a:t> </a:t>
            </a:r>
            <a:r>
              <a:rPr lang="tr-TR" dirty="0"/>
              <a:t>mg ( küçük çocuklarda 110) belirliyoruz. Daha sonraki izlemde gerekirse değiştiriyoruz.</a:t>
            </a:r>
            <a:endParaRPr dirty="0"/>
          </a:p>
          <a:p>
            <a:pPr marL="228600" lvl="0" indent="-228600" algn="l" rtl="0">
              <a:lnSpc>
                <a:spcPct val="90000"/>
              </a:lnSpc>
              <a:spcBef>
                <a:spcPts val="1000"/>
              </a:spcBef>
              <a:spcAft>
                <a:spcPts val="0"/>
              </a:spcAft>
              <a:buClr>
                <a:schemeClr val="dk1"/>
              </a:buClr>
              <a:buSzPct val="100000"/>
              <a:buChar char="•"/>
            </a:pPr>
            <a:r>
              <a:rPr lang="tr-TR" b="1" dirty="0"/>
              <a:t>Aktif insülin süresi</a:t>
            </a:r>
            <a:r>
              <a:rPr lang="tr-TR" dirty="0"/>
              <a:t>: </a:t>
            </a:r>
            <a:r>
              <a:rPr lang="tr-TR" b="1" dirty="0">
                <a:solidFill>
                  <a:srgbClr val="FF0000"/>
                </a:solidFill>
              </a:rPr>
              <a:t>2 saat </a:t>
            </a:r>
            <a:r>
              <a:rPr lang="tr-TR" dirty="0"/>
              <a:t>olarak belirliyoruz.</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txBox="1">
            <a:spLocks noGrp="1"/>
          </p:cNvSpPr>
          <p:nvPr>
            <p:ph type="title"/>
          </p:nvPr>
        </p:nvSpPr>
        <p:spPr>
          <a:xfrm>
            <a:off x="162047" y="152400"/>
            <a:ext cx="11899256" cy="808299"/>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3200"/>
              <a:buFont typeface="Calibri"/>
              <a:buNone/>
            </a:pPr>
            <a:r>
              <a:rPr lang="tr-TR" sz="4000" dirty="0">
                <a:latin typeface="Calibri"/>
                <a:ea typeface="Calibri"/>
                <a:cs typeface="Calibri"/>
                <a:sym typeface="Calibri"/>
              </a:rPr>
              <a:t>780G kullanımın </a:t>
            </a:r>
            <a:r>
              <a:rPr lang="tr-TR" sz="4000" dirty="0" err="1">
                <a:latin typeface="Calibri"/>
                <a:ea typeface="Calibri"/>
                <a:cs typeface="Calibri"/>
                <a:sym typeface="Calibri"/>
              </a:rPr>
              <a:t>metabolik</a:t>
            </a:r>
            <a:r>
              <a:rPr lang="tr-TR" sz="4000" dirty="0">
                <a:latin typeface="Calibri"/>
                <a:ea typeface="Calibri"/>
                <a:cs typeface="Calibri"/>
                <a:sym typeface="Calibri"/>
              </a:rPr>
              <a:t> kontrol üzerine genel etkisi-2022</a:t>
            </a:r>
            <a:endParaRPr sz="5400" dirty="0"/>
          </a:p>
        </p:txBody>
      </p:sp>
      <p:sp>
        <p:nvSpPr>
          <p:cNvPr id="248" name="Google Shape;248;p17"/>
          <p:cNvSpPr txBox="1"/>
          <p:nvPr/>
        </p:nvSpPr>
        <p:spPr>
          <a:xfrm>
            <a:off x="455259" y="5950928"/>
            <a:ext cx="3275636" cy="369332"/>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dirty="0">
                <a:solidFill>
                  <a:schemeClr val="dk1"/>
                </a:solidFill>
                <a:latin typeface="Calibri"/>
                <a:ea typeface="Calibri"/>
                <a:cs typeface="Calibri"/>
                <a:sym typeface="Calibri"/>
              </a:rPr>
              <a:t>Poster </a:t>
            </a:r>
            <a:r>
              <a:rPr lang="tr-TR" sz="1800" dirty="0" err="1">
                <a:solidFill>
                  <a:schemeClr val="dk1"/>
                </a:solidFill>
                <a:latin typeface="Calibri"/>
                <a:ea typeface="Calibri"/>
                <a:cs typeface="Calibri"/>
                <a:sym typeface="Calibri"/>
              </a:rPr>
              <a:t>no</a:t>
            </a:r>
            <a:r>
              <a:rPr lang="tr-TR" sz="1800" dirty="0">
                <a:solidFill>
                  <a:schemeClr val="dk1"/>
                </a:solidFill>
                <a:latin typeface="Calibri"/>
                <a:ea typeface="Calibri"/>
                <a:cs typeface="Calibri"/>
                <a:sym typeface="Calibri"/>
              </a:rPr>
              <a:t>: PP-029</a:t>
            </a:r>
            <a:endParaRPr dirty="0"/>
          </a:p>
        </p:txBody>
      </p:sp>
      <p:graphicFrame>
        <p:nvGraphicFramePr>
          <p:cNvPr id="2" name="Tablo 1">
            <a:extLst>
              <a:ext uri="{FF2B5EF4-FFF2-40B4-BE49-F238E27FC236}">
                <a16:creationId xmlns:a16="http://schemas.microsoft.com/office/drawing/2014/main" id="{93502A3C-0158-2DC0-8D24-4AAD58E76461}"/>
              </a:ext>
            </a:extLst>
          </p:cNvPr>
          <p:cNvGraphicFramePr>
            <a:graphicFrameLocks noGrp="1"/>
          </p:cNvGraphicFramePr>
          <p:nvPr>
            <p:extLst>
              <p:ext uri="{D42A27DB-BD31-4B8C-83A1-F6EECF244321}">
                <p14:modId xmlns:p14="http://schemas.microsoft.com/office/powerpoint/2010/main" val="544869684"/>
              </p:ext>
            </p:extLst>
          </p:nvPr>
        </p:nvGraphicFramePr>
        <p:xfrm>
          <a:off x="260640" y="1183019"/>
          <a:ext cx="11259237" cy="4382234"/>
        </p:xfrm>
        <a:graphic>
          <a:graphicData uri="http://schemas.openxmlformats.org/drawingml/2006/table">
            <a:tbl>
              <a:tblPr bandRow="1">
                <a:tableStyleId>{5C22544A-7EE6-4342-B048-85BDC9FD1C3A}</a:tableStyleId>
              </a:tblPr>
              <a:tblGrid>
                <a:gridCol w="2710098">
                  <a:extLst>
                    <a:ext uri="{9D8B030D-6E8A-4147-A177-3AD203B41FA5}">
                      <a16:colId xmlns:a16="http://schemas.microsoft.com/office/drawing/2014/main" val="1967599875"/>
                    </a:ext>
                  </a:extLst>
                </a:gridCol>
                <a:gridCol w="1406862">
                  <a:extLst>
                    <a:ext uri="{9D8B030D-6E8A-4147-A177-3AD203B41FA5}">
                      <a16:colId xmlns:a16="http://schemas.microsoft.com/office/drawing/2014/main" val="881550601"/>
                    </a:ext>
                  </a:extLst>
                </a:gridCol>
                <a:gridCol w="1288607">
                  <a:extLst>
                    <a:ext uri="{9D8B030D-6E8A-4147-A177-3AD203B41FA5}">
                      <a16:colId xmlns:a16="http://schemas.microsoft.com/office/drawing/2014/main" val="542804675"/>
                    </a:ext>
                  </a:extLst>
                </a:gridCol>
                <a:gridCol w="1511707">
                  <a:extLst>
                    <a:ext uri="{9D8B030D-6E8A-4147-A177-3AD203B41FA5}">
                      <a16:colId xmlns:a16="http://schemas.microsoft.com/office/drawing/2014/main" val="1891611947"/>
                    </a:ext>
                  </a:extLst>
                </a:gridCol>
                <a:gridCol w="1406862">
                  <a:extLst>
                    <a:ext uri="{9D8B030D-6E8A-4147-A177-3AD203B41FA5}">
                      <a16:colId xmlns:a16="http://schemas.microsoft.com/office/drawing/2014/main" val="1774637947"/>
                    </a:ext>
                  </a:extLst>
                </a:gridCol>
                <a:gridCol w="2054219">
                  <a:extLst>
                    <a:ext uri="{9D8B030D-6E8A-4147-A177-3AD203B41FA5}">
                      <a16:colId xmlns:a16="http://schemas.microsoft.com/office/drawing/2014/main" val="728386752"/>
                    </a:ext>
                  </a:extLst>
                </a:gridCol>
                <a:gridCol w="880882">
                  <a:extLst>
                    <a:ext uri="{9D8B030D-6E8A-4147-A177-3AD203B41FA5}">
                      <a16:colId xmlns:a16="http://schemas.microsoft.com/office/drawing/2014/main" val="3641700193"/>
                    </a:ext>
                  </a:extLst>
                </a:gridCol>
              </a:tblGrid>
              <a:tr h="989761">
                <a:tc>
                  <a:txBody>
                    <a:bodyPr/>
                    <a:lstStyle/>
                    <a:p>
                      <a:r>
                        <a:rPr lang="en-US" sz="2000" dirty="0">
                          <a:effectLst/>
                          <a:latin typeface="Calibri" panose="020F0502020204030204" pitchFamily="34" charset="0"/>
                          <a:cs typeface="Calibri" panose="020F0502020204030204" pitchFamily="34" charset="0"/>
                        </a:rPr>
                        <a:t> </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Total </a:t>
                      </a:r>
                      <a:br>
                        <a:rPr lang="en-US" sz="2000" dirty="0">
                          <a:effectLst/>
                          <a:latin typeface="Calibri" panose="020F0502020204030204" pitchFamily="34" charset="0"/>
                          <a:cs typeface="Calibri" panose="020F0502020204030204" pitchFamily="34" charset="0"/>
                        </a:rPr>
                      </a:br>
                      <a:r>
                        <a:rPr lang="en-US" sz="2000" dirty="0">
                          <a:effectLst/>
                          <a:latin typeface="Calibri" panose="020F0502020204030204" pitchFamily="34" charset="0"/>
                          <a:cs typeface="Calibri" panose="020F0502020204030204" pitchFamily="34" charset="0"/>
                        </a:rPr>
                        <a:t>n: 543</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ÇDİ+ KGİ*</a:t>
                      </a:r>
                      <a:br>
                        <a:rPr lang="en-US" sz="2000" dirty="0">
                          <a:effectLst/>
                          <a:latin typeface="Calibri" panose="020F0502020204030204" pitchFamily="34" charset="0"/>
                          <a:cs typeface="Calibri" panose="020F0502020204030204" pitchFamily="34" charset="0"/>
                        </a:rPr>
                      </a:br>
                      <a:r>
                        <a:rPr lang="en-US" sz="2000" dirty="0">
                          <a:effectLst/>
                          <a:latin typeface="Calibri" panose="020F0502020204030204" pitchFamily="34" charset="0"/>
                          <a:cs typeface="Calibri" panose="020F0502020204030204" pitchFamily="34" charset="0"/>
                        </a:rPr>
                        <a:t>n: 154</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solidFill>
                            <a:schemeClr val="tx1"/>
                          </a:solidFill>
                          <a:effectLst/>
                          <a:latin typeface="Calibri" panose="020F0502020204030204" pitchFamily="34" charset="0"/>
                          <a:cs typeface="Calibri" panose="020F0502020204030204" pitchFamily="34" charset="0"/>
                        </a:rPr>
                        <a:t>ÇDİ+ </a:t>
                      </a:r>
                      <a:r>
                        <a:rPr lang="en-US" sz="2000" dirty="0" err="1">
                          <a:solidFill>
                            <a:schemeClr val="tx1"/>
                          </a:solidFill>
                          <a:effectLst/>
                          <a:latin typeface="Calibri" panose="020F0502020204030204" pitchFamily="34" charset="0"/>
                          <a:cs typeface="Calibri" panose="020F0502020204030204" pitchFamily="34" charset="0"/>
                        </a:rPr>
                        <a:t>Sensör</a:t>
                      </a:r>
                      <a:br>
                        <a:rPr lang="en-US" sz="2000" dirty="0">
                          <a:solidFill>
                            <a:schemeClr val="tx1"/>
                          </a:solidFill>
                          <a:effectLst/>
                          <a:latin typeface="Calibri" panose="020F0502020204030204" pitchFamily="34" charset="0"/>
                          <a:cs typeface="Calibri" panose="020F0502020204030204" pitchFamily="34" charset="0"/>
                        </a:rPr>
                      </a:br>
                      <a:r>
                        <a:rPr lang="en-US" sz="2000" dirty="0">
                          <a:solidFill>
                            <a:schemeClr val="tx1"/>
                          </a:solidFill>
                          <a:effectLst/>
                          <a:latin typeface="Calibri" panose="020F0502020204030204" pitchFamily="34" charset="0"/>
                          <a:cs typeface="Calibri" panose="020F0502020204030204" pitchFamily="34" charset="0"/>
                        </a:rPr>
                        <a:t>n: 240</a:t>
                      </a:r>
                      <a:endParaRPr lang="tr-T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İPT </a:t>
                      </a:r>
                      <a:br>
                        <a:rPr lang="en-US" sz="2000">
                          <a:effectLst/>
                          <a:latin typeface="Calibri" panose="020F0502020204030204" pitchFamily="34" charset="0"/>
                          <a:cs typeface="Calibri" panose="020F0502020204030204" pitchFamily="34" charset="0"/>
                        </a:rPr>
                      </a:br>
                      <a:r>
                        <a:rPr lang="en-US" sz="2000">
                          <a:effectLst/>
                          <a:latin typeface="Calibri" panose="020F0502020204030204" pitchFamily="34" charset="0"/>
                          <a:cs typeface="Calibri" panose="020F0502020204030204" pitchFamily="34" charset="0"/>
                        </a:rPr>
                        <a:t>n: 80</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AID (Minimed780G)</a:t>
                      </a:r>
                      <a:br>
                        <a:rPr lang="en-US" sz="2000">
                          <a:effectLst/>
                          <a:latin typeface="Calibri" panose="020F0502020204030204" pitchFamily="34" charset="0"/>
                          <a:cs typeface="Calibri" panose="020F0502020204030204" pitchFamily="34" charset="0"/>
                        </a:rPr>
                      </a:br>
                      <a:r>
                        <a:rPr lang="en-US" sz="2000">
                          <a:effectLst/>
                          <a:latin typeface="Calibri" panose="020F0502020204030204" pitchFamily="34" charset="0"/>
                          <a:cs typeface="Calibri" panose="020F0502020204030204" pitchFamily="34" charset="0"/>
                        </a:rPr>
                        <a:t>n: 60</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p</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1453550465"/>
                  </a:ext>
                </a:extLst>
              </a:tr>
              <a:tr h="308407">
                <a:tc>
                  <a:txBody>
                    <a:bodyPr/>
                    <a:lstStyle/>
                    <a:p>
                      <a:r>
                        <a:rPr lang="en-US" sz="2000">
                          <a:effectLst/>
                          <a:latin typeface="Calibri" panose="020F0502020204030204" pitchFamily="34" charset="0"/>
                          <a:cs typeface="Calibri" panose="020F0502020204030204" pitchFamily="34" charset="0"/>
                        </a:rPr>
                        <a:t>Ort.HbA1c (%)</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7.3±1.1</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7.79±1.4</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solidFill>
                            <a:schemeClr val="tx1"/>
                          </a:solidFill>
                          <a:effectLst/>
                          <a:latin typeface="Calibri" panose="020F0502020204030204" pitchFamily="34" charset="0"/>
                          <a:cs typeface="Calibri" panose="020F0502020204030204" pitchFamily="34" charset="0"/>
                        </a:rPr>
                        <a:t>7.04±0.86</a:t>
                      </a:r>
                      <a:endParaRPr lang="tr-T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7.34±1.03</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solidFill>
                            <a:srgbClr val="FF0000"/>
                          </a:solidFill>
                          <a:effectLst/>
                          <a:latin typeface="Calibri" panose="020F0502020204030204" pitchFamily="34" charset="0"/>
                          <a:cs typeface="Calibri" panose="020F0502020204030204" pitchFamily="34" charset="0"/>
                        </a:rPr>
                        <a:t>6.9±0.69</a:t>
                      </a:r>
                      <a:endParaRPr lang="tr-TR" sz="2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&lt;0.001</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111906276"/>
                  </a:ext>
                </a:extLst>
              </a:tr>
              <a:tr h="616813">
                <a:tc>
                  <a:txBody>
                    <a:bodyPr/>
                    <a:lstStyle/>
                    <a:p>
                      <a:r>
                        <a:rPr lang="en-US" sz="2000">
                          <a:effectLst/>
                          <a:latin typeface="Calibri" panose="020F0502020204030204" pitchFamily="34" charset="0"/>
                          <a:cs typeface="Calibri" panose="020F0502020204030204" pitchFamily="34" charset="0"/>
                        </a:rPr>
                        <a:t>Median Hba1c (%) (min-max)</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7.1 </a:t>
                      </a:r>
                      <a:br>
                        <a:rPr lang="en-US" sz="2000" dirty="0">
                          <a:effectLst/>
                          <a:latin typeface="Calibri" panose="020F0502020204030204" pitchFamily="34" charset="0"/>
                          <a:cs typeface="Calibri" panose="020F0502020204030204" pitchFamily="34" charset="0"/>
                        </a:rPr>
                      </a:br>
                      <a:r>
                        <a:rPr lang="en-US" sz="2000" dirty="0">
                          <a:effectLst/>
                          <a:latin typeface="Calibri" panose="020F0502020204030204" pitchFamily="34" charset="0"/>
                          <a:cs typeface="Calibri" panose="020F0502020204030204" pitchFamily="34" charset="0"/>
                        </a:rPr>
                        <a:t>(5.2-14.9)</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7.5 </a:t>
                      </a:r>
                      <a:br>
                        <a:rPr lang="en-US" sz="2000" dirty="0">
                          <a:effectLst/>
                          <a:latin typeface="Calibri" panose="020F0502020204030204" pitchFamily="34" charset="0"/>
                          <a:cs typeface="Calibri" panose="020F0502020204030204" pitchFamily="34" charset="0"/>
                        </a:rPr>
                      </a:br>
                      <a:r>
                        <a:rPr lang="en-US" sz="2000" dirty="0">
                          <a:effectLst/>
                          <a:latin typeface="Calibri" panose="020F0502020204030204" pitchFamily="34" charset="0"/>
                          <a:cs typeface="Calibri" panose="020F0502020204030204" pitchFamily="34" charset="0"/>
                        </a:rPr>
                        <a:t>(5.2-14.9)</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solidFill>
                            <a:schemeClr val="tx1"/>
                          </a:solidFill>
                          <a:effectLst/>
                          <a:latin typeface="Calibri" panose="020F0502020204030204" pitchFamily="34" charset="0"/>
                          <a:cs typeface="Calibri" panose="020F0502020204030204" pitchFamily="34" charset="0"/>
                        </a:rPr>
                        <a:t>6.9</a:t>
                      </a:r>
                      <a:br>
                        <a:rPr lang="en-US" sz="2000" dirty="0">
                          <a:solidFill>
                            <a:schemeClr val="tx1"/>
                          </a:solidFill>
                          <a:effectLst/>
                          <a:latin typeface="Calibri" panose="020F0502020204030204" pitchFamily="34" charset="0"/>
                          <a:cs typeface="Calibri" panose="020F0502020204030204" pitchFamily="34" charset="0"/>
                        </a:rPr>
                      </a:br>
                      <a:r>
                        <a:rPr lang="en-US" sz="2000" dirty="0">
                          <a:solidFill>
                            <a:schemeClr val="tx1"/>
                          </a:solidFill>
                          <a:effectLst/>
                          <a:latin typeface="Calibri" panose="020F0502020204030204" pitchFamily="34" charset="0"/>
                          <a:cs typeface="Calibri" panose="020F0502020204030204" pitchFamily="34" charset="0"/>
                        </a:rPr>
                        <a:t>(5.4-10.6)</a:t>
                      </a:r>
                      <a:endParaRPr lang="tr-T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7.2 </a:t>
                      </a:r>
                      <a:br>
                        <a:rPr lang="en-US" sz="2000">
                          <a:effectLst/>
                          <a:latin typeface="Calibri" panose="020F0502020204030204" pitchFamily="34" charset="0"/>
                          <a:cs typeface="Calibri" panose="020F0502020204030204" pitchFamily="34" charset="0"/>
                        </a:rPr>
                      </a:br>
                      <a:r>
                        <a:rPr lang="en-US" sz="2000">
                          <a:effectLst/>
                          <a:latin typeface="Calibri" panose="020F0502020204030204" pitchFamily="34" charset="0"/>
                          <a:cs typeface="Calibri" panose="020F0502020204030204" pitchFamily="34" charset="0"/>
                        </a:rPr>
                        <a:t>(5.6-12.3)</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solidFill>
                            <a:srgbClr val="FF0000"/>
                          </a:solidFill>
                          <a:effectLst/>
                          <a:latin typeface="Calibri" panose="020F0502020204030204" pitchFamily="34" charset="0"/>
                          <a:cs typeface="Calibri" panose="020F0502020204030204" pitchFamily="34" charset="0"/>
                        </a:rPr>
                        <a:t>6.8 </a:t>
                      </a:r>
                      <a:br>
                        <a:rPr lang="en-US" sz="2000" dirty="0">
                          <a:solidFill>
                            <a:srgbClr val="FF0000"/>
                          </a:solidFill>
                          <a:effectLst/>
                          <a:latin typeface="Calibri" panose="020F0502020204030204" pitchFamily="34" charset="0"/>
                          <a:cs typeface="Calibri" panose="020F0502020204030204" pitchFamily="34" charset="0"/>
                        </a:rPr>
                      </a:br>
                      <a:r>
                        <a:rPr lang="en-US" sz="2000" dirty="0">
                          <a:solidFill>
                            <a:srgbClr val="FF0000"/>
                          </a:solidFill>
                          <a:effectLst/>
                          <a:latin typeface="Calibri" panose="020F0502020204030204" pitchFamily="34" charset="0"/>
                          <a:cs typeface="Calibri" panose="020F0502020204030204" pitchFamily="34" charset="0"/>
                        </a:rPr>
                        <a:t>(5.7-8.7.7)</a:t>
                      </a:r>
                      <a:endParaRPr lang="tr-TR" sz="2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&lt;0.001</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2050274864"/>
                  </a:ext>
                </a:extLst>
              </a:tr>
              <a:tr h="308407">
                <a:tc>
                  <a:txBody>
                    <a:bodyPr/>
                    <a:lstStyle/>
                    <a:p>
                      <a:r>
                        <a:rPr lang="en-US" sz="2000">
                          <a:effectLst/>
                          <a:latin typeface="Calibri" panose="020F0502020204030204" pitchFamily="34" charset="0"/>
                          <a:cs typeface="Calibri" panose="020F0502020204030204" pitchFamily="34" charset="0"/>
                        </a:rPr>
                        <a:t>HbA1c&lt;%6,5 oranı (%)</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22</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18</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solidFill>
                            <a:schemeClr val="tx1"/>
                          </a:solidFill>
                          <a:effectLst/>
                          <a:latin typeface="Calibri" panose="020F0502020204030204" pitchFamily="34" charset="0"/>
                          <a:cs typeface="Calibri" panose="020F0502020204030204" pitchFamily="34" charset="0"/>
                        </a:rPr>
                        <a:t>27</a:t>
                      </a:r>
                      <a:endParaRPr lang="tr-T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16</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25</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&lt;0.001</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3323069005"/>
                  </a:ext>
                </a:extLst>
              </a:tr>
              <a:tr h="308407">
                <a:tc>
                  <a:txBody>
                    <a:bodyPr/>
                    <a:lstStyle/>
                    <a:p>
                      <a:r>
                        <a:rPr lang="en-US" sz="2000">
                          <a:effectLst/>
                          <a:latin typeface="Calibri" panose="020F0502020204030204" pitchFamily="34" charset="0"/>
                          <a:cs typeface="Calibri" panose="020F0502020204030204" pitchFamily="34" charset="0"/>
                        </a:rPr>
                        <a:t>HbA1c&lt;%6,6-7 oranı (%)</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23</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11</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solidFill>
                            <a:schemeClr val="tx1"/>
                          </a:solidFill>
                          <a:effectLst/>
                          <a:latin typeface="Calibri" panose="020F0502020204030204" pitchFamily="34" charset="0"/>
                          <a:cs typeface="Calibri" panose="020F0502020204030204" pitchFamily="34" charset="0"/>
                        </a:rPr>
                        <a:t>26</a:t>
                      </a:r>
                      <a:endParaRPr lang="tr-T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25</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34</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&lt;0.001</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2973302581"/>
                  </a:ext>
                </a:extLst>
              </a:tr>
              <a:tr h="616813">
                <a:tc>
                  <a:txBody>
                    <a:bodyPr/>
                    <a:lstStyle/>
                    <a:p>
                      <a:r>
                        <a:rPr lang="en-US" sz="2000">
                          <a:effectLst/>
                          <a:latin typeface="Calibri" panose="020F0502020204030204" pitchFamily="34" charset="0"/>
                          <a:cs typeface="Calibri" panose="020F0502020204030204" pitchFamily="34" charset="0"/>
                        </a:rPr>
                        <a:t>Hba1c %7,1-8 olanların oranı (%)</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36</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36</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solidFill>
                            <a:schemeClr val="tx1"/>
                          </a:solidFill>
                          <a:effectLst/>
                          <a:latin typeface="Calibri" panose="020F0502020204030204" pitchFamily="34" charset="0"/>
                          <a:cs typeface="Calibri" panose="020F0502020204030204" pitchFamily="34" charset="0"/>
                        </a:rPr>
                        <a:t>35</a:t>
                      </a:r>
                      <a:endParaRPr lang="tr-T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40</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36</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&lt;0.001</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2721802220"/>
                  </a:ext>
                </a:extLst>
              </a:tr>
              <a:tr h="616813">
                <a:tc>
                  <a:txBody>
                    <a:bodyPr/>
                    <a:lstStyle/>
                    <a:p>
                      <a:r>
                        <a:rPr lang="en-US" sz="2000">
                          <a:effectLst/>
                          <a:latin typeface="Calibri" panose="020F0502020204030204" pitchFamily="34" charset="0"/>
                          <a:cs typeface="Calibri" panose="020F0502020204030204" pitchFamily="34" charset="0"/>
                        </a:rPr>
                        <a:t>Hba1c %8,1-9 olanların oranı (%)</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12</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20</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solidFill>
                            <a:schemeClr val="tx1"/>
                          </a:solidFill>
                          <a:effectLst/>
                          <a:latin typeface="Calibri" panose="020F0502020204030204" pitchFamily="34" charset="0"/>
                          <a:cs typeface="Calibri" panose="020F0502020204030204" pitchFamily="34" charset="0"/>
                        </a:rPr>
                        <a:t>9</a:t>
                      </a:r>
                      <a:endParaRPr lang="tr-T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13</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5</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&lt;0.001</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1642476011"/>
                  </a:ext>
                </a:extLst>
              </a:tr>
              <a:tr h="616813">
                <a:tc>
                  <a:txBody>
                    <a:bodyPr/>
                    <a:lstStyle/>
                    <a:p>
                      <a:r>
                        <a:rPr lang="en-US" sz="2000">
                          <a:effectLst/>
                          <a:latin typeface="Calibri" panose="020F0502020204030204" pitchFamily="34" charset="0"/>
                          <a:cs typeface="Calibri" panose="020F0502020204030204" pitchFamily="34" charset="0"/>
                        </a:rPr>
                        <a:t>HbA1c&gt;%9 olanların oranı (%)</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7</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15</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solidFill>
                            <a:schemeClr val="tx1"/>
                          </a:solidFill>
                          <a:effectLst/>
                          <a:latin typeface="Calibri" panose="020F0502020204030204" pitchFamily="34" charset="0"/>
                          <a:cs typeface="Calibri" panose="020F0502020204030204" pitchFamily="34" charset="0"/>
                        </a:rPr>
                        <a:t>4</a:t>
                      </a:r>
                      <a:endParaRPr lang="tr-T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a:effectLst/>
                          <a:latin typeface="Calibri" panose="020F0502020204030204" pitchFamily="34" charset="0"/>
                          <a:cs typeface="Calibri" panose="020F0502020204030204" pitchFamily="34" charset="0"/>
                        </a:rPr>
                        <a:t>5</a:t>
                      </a:r>
                      <a:endParaRPr lang="tr-TR" sz="200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0</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tc>
                  <a:txBody>
                    <a:bodyPr/>
                    <a:lstStyle/>
                    <a:p>
                      <a:r>
                        <a:rPr lang="en-US" sz="2000" dirty="0">
                          <a:effectLst/>
                          <a:latin typeface="Calibri" panose="020F0502020204030204" pitchFamily="34" charset="0"/>
                          <a:cs typeface="Calibri" panose="020F0502020204030204" pitchFamily="34" charset="0"/>
                        </a:rPr>
                        <a:t>&lt;0.001</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50597" marR="50597" marT="0" marB="0" anchor="ctr"/>
                </a:tc>
                <a:extLst>
                  <a:ext uri="{0D108BD9-81ED-4DB2-BD59-A6C34878D82A}">
                    <a16:rowId xmlns:a16="http://schemas.microsoft.com/office/drawing/2014/main" val="1773978825"/>
                  </a:ext>
                </a:extLst>
              </a:tr>
            </a:tbl>
          </a:graphicData>
        </a:graphic>
      </p:graphicFrame>
      <p:pic>
        <p:nvPicPr>
          <p:cNvPr id="3" name="Google Shape;251;p17">
            <a:extLst>
              <a:ext uri="{FF2B5EF4-FFF2-40B4-BE49-F238E27FC236}">
                <a16:creationId xmlns:a16="http://schemas.microsoft.com/office/drawing/2014/main" id="{B375BAB1-A006-640B-5078-82FC6C33F154}"/>
              </a:ext>
            </a:extLst>
          </p:cNvPr>
          <p:cNvPicPr preferRelativeResize="0"/>
          <p:nvPr/>
        </p:nvPicPr>
        <p:blipFill rotWithShape="1">
          <a:blip r:embed="rId3">
            <a:alphaModFix/>
          </a:blip>
          <a:srcRect/>
          <a:stretch/>
        </p:blipFill>
        <p:spPr>
          <a:xfrm>
            <a:off x="4223080" y="1161133"/>
            <a:ext cx="7838223" cy="5597071"/>
          </a:xfrm>
          <a:prstGeom prst="rect">
            <a:avLst/>
          </a:prstGeom>
          <a:noFill/>
          <a:ln>
            <a:noFill/>
          </a:ln>
        </p:spPr>
      </p:pic>
      <p:sp>
        <p:nvSpPr>
          <p:cNvPr id="4" name="Google Shape;252;p17">
            <a:extLst>
              <a:ext uri="{FF2B5EF4-FFF2-40B4-BE49-F238E27FC236}">
                <a16:creationId xmlns:a16="http://schemas.microsoft.com/office/drawing/2014/main" id="{7A804769-E8B3-94AD-B8BA-FF980B00278C}"/>
              </a:ext>
            </a:extLst>
          </p:cNvPr>
          <p:cNvSpPr txBox="1"/>
          <p:nvPr/>
        </p:nvSpPr>
        <p:spPr>
          <a:xfrm>
            <a:off x="4994634" y="1285715"/>
            <a:ext cx="6692348" cy="461665"/>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400" dirty="0">
                <a:solidFill>
                  <a:schemeClr val="dk1"/>
                </a:solidFill>
                <a:latin typeface="Calibri"/>
                <a:ea typeface="Calibri"/>
                <a:cs typeface="Calibri"/>
                <a:sym typeface="Calibri"/>
              </a:rPr>
              <a:t>En yüksek TIR oranı 780G kullananlarda sağlanmış</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title"/>
          </p:nvPr>
        </p:nvSpPr>
        <p:spPr>
          <a:xfrm>
            <a:off x="315685" y="133351"/>
            <a:ext cx="11462657" cy="720725"/>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tr-TR" dirty="0"/>
              <a:t> </a:t>
            </a:r>
            <a:r>
              <a:rPr lang="tr-TR" dirty="0">
                <a:solidFill>
                  <a:schemeClr val="tx1"/>
                </a:solidFill>
              </a:rPr>
              <a:t>Tip 1 diyabet tedavisinde güncel ihtiyaçlar</a:t>
            </a:r>
            <a:endParaRPr dirty="0">
              <a:solidFill>
                <a:schemeClr val="tx1"/>
              </a:solidFill>
            </a:endParaRPr>
          </a:p>
        </p:txBody>
      </p:sp>
      <p:sp>
        <p:nvSpPr>
          <p:cNvPr id="102" name="Google Shape;102;p2"/>
          <p:cNvSpPr txBox="1">
            <a:spLocks noGrp="1"/>
          </p:cNvSpPr>
          <p:nvPr>
            <p:ph type="body" idx="1"/>
          </p:nvPr>
        </p:nvSpPr>
        <p:spPr>
          <a:xfrm>
            <a:off x="315685" y="1880953"/>
            <a:ext cx="5219697" cy="482697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1000"/>
              </a:spcBef>
              <a:spcAft>
                <a:spcPts val="0"/>
              </a:spcAft>
              <a:buClr>
                <a:schemeClr val="dk1"/>
              </a:buClr>
              <a:buSzPct val="100000"/>
              <a:buChar char="•"/>
            </a:pPr>
            <a:r>
              <a:rPr lang="tr-TR" dirty="0"/>
              <a:t>Yaşıtlarına benzer yaşam kalitesi</a:t>
            </a:r>
            <a:endParaRPr dirty="0"/>
          </a:p>
          <a:p>
            <a:pPr marL="228600" lvl="0" indent="-228600" algn="l" rtl="0">
              <a:lnSpc>
                <a:spcPct val="90000"/>
              </a:lnSpc>
              <a:spcBef>
                <a:spcPts val="1000"/>
              </a:spcBef>
              <a:spcAft>
                <a:spcPts val="0"/>
              </a:spcAft>
              <a:buClr>
                <a:schemeClr val="dk1"/>
              </a:buClr>
              <a:buSzPct val="100000"/>
              <a:buChar char="•"/>
            </a:pPr>
            <a:r>
              <a:rPr lang="tr-TR" dirty="0"/>
              <a:t>Uzun dönemli komplikasyonların önlenmesi</a:t>
            </a:r>
            <a:endParaRPr dirty="0"/>
          </a:p>
          <a:p>
            <a:pPr marL="228600" lvl="0" indent="-228600" algn="l" rtl="0">
              <a:lnSpc>
                <a:spcPct val="90000"/>
              </a:lnSpc>
              <a:spcBef>
                <a:spcPts val="1000"/>
              </a:spcBef>
              <a:spcAft>
                <a:spcPts val="0"/>
              </a:spcAft>
              <a:buClr>
                <a:schemeClr val="dk1"/>
              </a:buClr>
              <a:buSzPct val="100000"/>
              <a:buChar char="•"/>
            </a:pPr>
            <a:r>
              <a:rPr lang="tr-TR" dirty="0"/>
              <a:t>Şiddetli hipogliseminin hiç yaşanmaması</a:t>
            </a:r>
            <a:endParaRPr dirty="0"/>
          </a:p>
          <a:p>
            <a:pPr marL="228600" lvl="0" indent="-228600" algn="l" rtl="0">
              <a:lnSpc>
                <a:spcPct val="90000"/>
              </a:lnSpc>
              <a:spcBef>
                <a:spcPts val="1000"/>
              </a:spcBef>
              <a:spcAft>
                <a:spcPts val="0"/>
              </a:spcAft>
              <a:buClr>
                <a:schemeClr val="dk1"/>
              </a:buClr>
              <a:buSzPct val="100000"/>
              <a:buChar char="•"/>
            </a:pPr>
            <a:r>
              <a:rPr lang="tr-TR" dirty="0"/>
              <a:t>Hafif hipoglisemilerin yük oluşturmaması</a:t>
            </a:r>
          </a:p>
          <a:p>
            <a:pPr marL="228600" lvl="0" indent="-228600" algn="l" rtl="0">
              <a:lnSpc>
                <a:spcPct val="90000"/>
              </a:lnSpc>
              <a:spcBef>
                <a:spcPts val="1000"/>
              </a:spcBef>
              <a:spcAft>
                <a:spcPts val="0"/>
              </a:spcAft>
              <a:buClr>
                <a:schemeClr val="dk1"/>
              </a:buClr>
              <a:buSzPct val="100000"/>
              <a:buChar char="•"/>
            </a:pPr>
            <a:r>
              <a:rPr lang="tr-TR" dirty="0"/>
              <a:t>Hipoglisemi korkusundan kurtulma</a:t>
            </a:r>
          </a:p>
          <a:p>
            <a:pPr marL="228600" indent="-228600">
              <a:buSzPct val="100000"/>
            </a:pPr>
            <a:r>
              <a:rPr lang="tr-TR" dirty="0"/>
              <a:t>Yemek sonrası yönetimin kolaylaşması</a:t>
            </a:r>
          </a:p>
          <a:p>
            <a:pPr marL="228600" lvl="0" indent="-228600" algn="l" rtl="0">
              <a:lnSpc>
                <a:spcPct val="90000"/>
              </a:lnSpc>
              <a:spcBef>
                <a:spcPts val="1000"/>
              </a:spcBef>
              <a:spcAft>
                <a:spcPts val="0"/>
              </a:spcAft>
              <a:buClr>
                <a:schemeClr val="dk1"/>
              </a:buClr>
              <a:buSzPct val="100000"/>
              <a:buChar char="•"/>
            </a:pPr>
            <a:endParaRPr lang="tr-TR" dirty="0"/>
          </a:p>
          <a:p>
            <a:pPr marL="228600" lvl="0" indent="-77470" algn="l" rtl="0">
              <a:lnSpc>
                <a:spcPct val="90000"/>
              </a:lnSpc>
              <a:spcBef>
                <a:spcPts val="1000"/>
              </a:spcBef>
              <a:spcAft>
                <a:spcPts val="0"/>
              </a:spcAft>
              <a:buClr>
                <a:schemeClr val="dk1"/>
              </a:buClr>
              <a:buSzPct val="100000"/>
              <a:buNone/>
            </a:pPr>
            <a:endParaRPr lang="tr-TR" dirty="0"/>
          </a:p>
          <a:p>
            <a:pPr marL="228600" lvl="0" indent="-77470" algn="l" rtl="0">
              <a:lnSpc>
                <a:spcPct val="90000"/>
              </a:lnSpc>
              <a:spcBef>
                <a:spcPts val="1000"/>
              </a:spcBef>
              <a:spcAft>
                <a:spcPts val="0"/>
              </a:spcAft>
              <a:buClr>
                <a:schemeClr val="dk1"/>
              </a:buClr>
              <a:buSzPct val="100000"/>
              <a:buNone/>
            </a:pPr>
            <a:endParaRPr dirty="0"/>
          </a:p>
          <a:p>
            <a:pPr marL="228600" lvl="0" indent="-77470" algn="l" rtl="0">
              <a:lnSpc>
                <a:spcPct val="90000"/>
              </a:lnSpc>
              <a:spcBef>
                <a:spcPts val="1000"/>
              </a:spcBef>
              <a:spcAft>
                <a:spcPts val="0"/>
              </a:spcAft>
              <a:buClr>
                <a:schemeClr val="dk1"/>
              </a:buClr>
              <a:buSzPct val="100000"/>
              <a:buNone/>
            </a:pPr>
            <a:endParaRPr dirty="0"/>
          </a:p>
        </p:txBody>
      </p:sp>
      <p:sp>
        <p:nvSpPr>
          <p:cNvPr id="104" name="Google Shape;104;p2"/>
          <p:cNvSpPr txBox="1"/>
          <p:nvPr/>
        </p:nvSpPr>
        <p:spPr>
          <a:xfrm>
            <a:off x="8035643" y="6338598"/>
            <a:ext cx="3280054" cy="369332"/>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0" i="0" u="none" strike="noStrike" cap="none" dirty="0" err="1">
                <a:solidFill>
                  <a:schemeClr val="dk1"/>
                </a:solidFill>
                <a:latin typeface="Calibri"/>
                <a:ea typeface="Calibri"/>
                <a:cs typeface="Calibri"/>
                <a:sym typeface="Calibri"/>
              </a:rPr>
              <a:t>Ragnar</a:t>
            </a:r>
            <a:r>
              <a:rPr lang="tr-TR" sz="1800" b="0" i="0" u="none" strike="noStrike" cap="none" dirty="0">
                <a:solidFill>
                  <a:schemeClr val="dk1"/>
                </a:solidFill>
                <a:latin typeface="Calibri"/>
                <a:ea typeface="Calibri"/>
                <a:cs typeface="Calibri"/>
                <a:sym typeface="Calibri"/>
              </a:rPr>
              <a:t> </a:t>
            </a:r>
            <a:r>
              <a:rPr lang="tr-TR" sz="1800" b="0" i="0" u="none" strike="noStrike" cap="none" dirty="0" err="1">
                <a:solidFill>
                  <a:schemeClr val="dk1"/>
                </a:solidFill>
                <a:latin typeface="Calibri"/>
                <a:ea typeface="Calibri"/>
                <a:cs typeface="Calibri"/>
                <a:sym typeface="Calibri"/>
              </a:rPr>
              <a:t>Hanas</a:t>
            </a:r>
            <a:r>
              <a:rPr lang="tr-TR" sz="1800" b="0" i="0" u="none" strike="noStrike" cap="none" dirty="0">
                <a:solidFill>
                  <a:schemeClr val="dk1"/>
                </a:solidFill>
                <a:latin typeface="Calibri"/>
                <a:ea typeface="Calibri"/>
                <a:cs typeface="Calibri"/>
                <a:sym typeface="Calibri"/>
              </a:rPr>
              <a:t> 2020/ISPAD 2022</a:t>
            </a:r>
            <a:endParaRPr dirty="0"/>
          </a:p>
        </p:txBody>
      </p:sp>
      <p:grpSp>
        <p:nvGrpSpPr>
          <p:cNvPr id="105" name="Google Shape;105;p2"/>
          <p:cNvGrpSpPr/>
          <p:nvPr/>
        </p:nvGrpSpPr>
        <p:grpSpPr>
          <a:xfrm>
            <a:off x="479659" y="969299"/>
            <a:ext cx="11134706" cy="629975"/>
            <a:chOff x="3411" y="8177"/>
            <a:chExt cx="11134706" cy="629975"/>
          </a:xfrm>
        </p:grpSpPr>
        <p:sp>
          <p:nvSpPr>
            <p:cNvPr id="106" name="Google Shape;106;p2"/>
            <p:cNvSpPr/>
            <p:nvPr/>
          </p:nvSpPr>
          <p:spPr>
            <a:xfrm>
              <a:off x="3411" y="8177"/>
              <a:ext cx="3299085" cy="629975"/>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txBox="1"/>
            <p:nvPr/>
          </p:nvSpPr>
          <p:spPr>
            <a:xfrm>
              <a:off x="3411" y="8177"/>
              <a:ext cx="3299085" cy="629975"/>
            </a:xfrm>
            <a:prstGeom prst="rect">
              <a:avLst/>
            </a:prstGeom>
            <a:solidFill>
              <a:srgbClr val="00B0F0"/>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tr-TR" sz="2400" dirty="0">
                  <a:solidFill>
                    <a:schemeClr val="tx1"/>
                  </a:solidFill>
                  <a:latin typeface="Calibri"/>
                  <a:ea typeface="Calibri"/>
                  <a:cs typeface="Calibri"/>
                  <a:sym typeface="Calibri"/>
                </a:rPr>
                <a:t>HbA1c &lt;% 6.5 olması,</a:t>
              </a:r>
            </a:p>
            <a:p>
              <a:pPr marL="0" marR="0" lvl="0" indent="0" algn="ctr" rtl="0">
                <a:lnSpc>
                  <a:spcPct val="90000"/>
                </a:lnSpc>
                <a:spcBef>
                  <a:spcPts val="0"/>
                </a:spcBef>
                <a:spcAft>
                  <a:spcPts val="0"/>
                </a:spcAft>
                <a:buNone/>
              </a:pPr>
              <a:r>
                <a:rPr lang="tr-TR" sz="2400" dirty="0">
                  <a:solidFill>
                    <a:schemeClr val="tx1"/>
                  </a:solidFill>
                  <a:latin typeface="Calibri"/>
                  <a:ea typeface="Calibri"/>
                  <a:cs typeface="Calibri"/>
                  <a:sym typeface="Calibri"/>
                </a:rPr>
                <a:t>(&lt;7 yaş dahil)) </a:t>
              </a:r>
              <a:endParaRPr sz="1800" dirty="0">
                <a:solidFill>
                  <a:schemeClr val="tx1"/>
                </a:solidFill>
              </a:endParaRPr>
            </a:p>
          </p:txBody>
        </p:sp>
        <p:sp>
          <p:nvSpPr>
            <p:cNvPr id="108" name="Google Shape;108;p2"/>
            <p:cNvSpPr/>
            <p:nvPr/>
          </p:nvSpPr>
          <p:spPr>
            <a:xfrm>
              <a:off x="3407493" y="8177"/>
              <a:ext cx="4169984" cy="629975"/>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txBox="1"/>
            <p:nvPr/>
          </p:nvSpPr>
          <p:spPr>
            <a:xfrm>
              <a:off x="3407493" y="8177"/>
              <a:ext cx="4169984" cy="629975"/>
            </a:xfrm>
            <a:prstGeom prst="rect">
              <a:avLst/>
            </a:prstGeom>
            <a:solidFill>
              <a:srgbClr val="00B0F0"/>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tr-TR" sz="2400" dirty="0">
                  <a:solidFill>
                    <a:schemeClr val="tx1"/>
                  </a:solidFill>
                  <a:latin typeface="Calibri"/>
                  <a:ea typeface="Calibri"/>
                  <a:cs typeface="Calibri"/>
                  <a:sym typeface="Calibri"/>
                </a:rPr>
                <a:t>Aralıkta (70-180 mg/</a:t>
              </a:r>
              <a:r>
                <a:rPr lang="tr-TR" sz="2400" dirty="0" err="1">
                  <a:solidFill>
                    <a:schemeClr val="tx1"/>
                  </a:solidFill>
                  <a:latin typeface="Calibri"/>
                  <a:ea typeface="Calibri"/>
                  <a:cs typeface="Calibri"/>
                  <a:sym typeface="Calibri"/>
                </a:rPr>
                <a:t>dL</a:t>
              </a:r>
              <a:r>
                <a:rPr lang="tr-TR" sz="2400" dirty="0">
                  <a:solidFill>
                    <a:schemeClr val="tx1"/>
                  </a:solidFill>
                  <a:latin typeface="Calibri"/>
                  <a:ea typeface="Calibri"/>
                  <a:cs typeface="Calibri"/>
                  <a:sym typeface="Calibri"/>
                </a:rPr>
                <a:t>) olma süresi &gt;% 70</a:t>
              </a:r>
              <a:r>
                <a:rPr lang="tr-TR" sz="1800" dirty="0">
                  <a:solidFill>
                    <a:schemeClr val="lt1"/>
                  </a:solidFill>
                  <a:latin typeface="Calibri"/>
                  <a:ea typeface="Calibri"/>
                  <a:cs typeface="Calibri"/>
                  <a:sym typeface="Calibri"/>
                </a:rPr>
                <a:t>, </a:t>
              </a:r>
              <a:endParaRPr dirty="0"/>
            </a:p>
          </p:txBody>
        </p:sp>
        <p:sp>
          <p:nvSpPr>
            <p:cNvPr id="110" name="Google Shape;110;p2"/>
            <p:cNvSpPr/>
            <p:nvPr/>
          </p:nvSpPr>
          <p:spPr>
            <a:xfrm>
              <a:off x="7682473" y="8177"/>
              <a:ext cx="3455644" cy="629975"/>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7682473" y="8177"/>
              <a:ext cx="3455644" cy="629975"/>
            </a:xfrm>
            <a:prstGeom prst="rect">
              <a:avLst/>
            </a:prstGeom>
            <a:solidFill>
              <a:srgbClr val="00B0F0"/>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tr-TR" sz="2400" dirty="0">
                  <a:solidFill>
                    <a:schemeClr val="tx1"/>
                  </a:solidFill>
                  <a:latin typeface="Calibri"/>
                  <a:ea typeface="Calibri"/>
                  <a:cs typeface="Calibri"/>
                  <a:sym typeface="Calibri"/>
                </a:rPr>
                <a:t>Dalgalanma katsayısı (CV) &lt;% 36</a:t>
              </a:r>
              <a:endParaRPr sz="1800" dirty="0">
                <a:solidFill>
                  <a:schemeClr val="tx1"/>
                </a:solidFill>
              </a:endParaRPr>
            </a:p>
          </p:txBody>
        </p:sp>
      </p:grpSp>
      <p:sp>
        <p:nvSpPr>
          <p:cNvPr id="4" name="Google Shape;103;p2">
            <a:extLst>
              <a:ext uri="{FF2B5EF4-FFF2-40B4-BE49-F238E27FC236}">
                <a16:creationId xmlns:a16="http://schemas.microsoft.com/office/drawing/2014/main" id="{CCF1B658-6BDA-E514-A2A3-40BB1721E77E}"/>
              </a:ext>
            </a:extLst>
          </p:cNvPr>
          <p:cNvSpPr txBox="1"/>
          <p:nvPr/>
        </p:nvSpPr>
        <p:spPr>
          <a:xfrm>
            <a:off x="5535382" y="4628210"/>
            <a:ext cx="6242959" cy="1477287"/>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lvl="0">
              <a:buClr>
                <a:schemeClr val="dk1"/>
              </a:buClr>
              <a:buSzPts val="2400"/>
            </a:pPr>
            <a:r>
              <a:rPr lang="tr-TR" sz="1800" b="1" dirty="0">
                <a:solidFill>
                  <a:srgbClr val="002060"/>
                </a:solidFill>
              </a:rPr>
              <a:t>DİKKAT!</a:t>
            </a:r>
          </a:p>
          <a:p>
            <a:pPr lvl="0">
              <a:buClr>
                <a:schemeClr val="dk1"/>
              </a:buClr>
              <a:buSzPts val="2400"/>
            </a:pPr>
            <a:r>
              <a:rPr lang="tr-TR" sz="1800" b="1" dirty="0">
                <a:solidFill>
                  <a:srgbClr val="002060"/>
                </a:solidFill>
              </a:rPr>
              <a:t>YEME BOZUKLUĞU: </a:t>
            </a:r>
          </a:p>
          <a:p>
            <a:pPr lvl="0">
              <a:buClr>
                <a:schemeClr val="dk1"/>
              </a:buClr>
              <a:buSzPts val="2400"/>
            </a:pPr>
            <a:r>
              <a:rPr lang="tr-TR" sz="1800" b="1" dirty="0">
                <a:solidFill>
                  <a:srgbClr val="002060"/>
                </a:solidFill>
              </a:rPr>
              <a:t>Adolesan kızlar,</a:t>
            </a:r>
          </a:p>
          <a:p>
            <a:pPr lvl="0">
              <a:buClr>
                <a:schemeClr val="dk1"/>
              </a:buClr>
              <a:buSzPts val="2400"/>
            </a:pPr>
            <a:r>
              <a:rPr lang="tr-TR" sz="1800" b="1" dirty="0">
                <a:solidFill>
                  <a:srgbClr val="002060"/>
                </a:solidFill>
              </a:rPr>
              <a:t>kilo takıntısı, insülin dozlarını atlama , HbA1c’nin birden çok yükselmesi </a:t>
            </a:r>
            <a:r>
              <a:rPr lang="tr-TR" sz="1800" b="1" dirty="0" err="1">
                <a:solidFill>
                  <a:srgbClr val="002060"/>
                </a:solidFill>
              </a:rPr>
              <a:t>vs</a:t>
            </a:r>
            <a:r>
              <a:rPr lang="tr-TR" sz="1800" b="1" dirty="0">
                <a:solidFill>
                  <a:srgbClr val="002060"/>
                </a:solidFill>
              </a:rPr>
              <a:t> ile </a:t>
            </a:r>
            <a:r>
              <a:rPr lang="tr-TR" sz="1800" b="1" dirty="0" err="1">
                <a:solidFill>
                  <a:srgbClr val="002060"/>
                </a:solidFill>
              </a:rPr>
              <a:t>prezentasyon</a:t>
            </a:r>
            <a:endParaRPr sz="1800" b="1" dirty="0">
              <a:solidFill>
                <a:srgbClr val="002060"/>
              </a:solidFill>
            </a:endParaRPr>
          </a:p>
        </p:txBody>
      </p:sp>
      <p:sp>
        <p:nvSpPr>
          <p:cNvPr id="5" name="Google Shape;102;p2">
            <a:extLst>
              <a:ext uri="{FF2B5EF4-FFF2-40B4-BE49-F238E27FC236}">
                <a16:creationId xmlns:a16="http://schemas.microsoft.com/office/drawing/2014/main" id="{B92E33EB-56B7-4BB2-021D-FD7E8F71C5D9}"/>
              </a:ext>
            </a:extLst>
          </p:cNvPr>
          <p:cNvSpPr txBox="1">
            <a:spLocks/>
          </p:cNvSpPr>
          <p:nvPr/>
        </p:nvSpPr>
        <p:spPr>
          <a:xfrm>
            <a:off x="5952321" y="1714500"/>
            <a:ext cx="4945632" cy="3255863"/>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buSzPct val="100000"/>
            </a:pPr>
            <a:r>
              <a:rPr lang="tr-TR" sz="3300" dirty="0"/>
              <a:t>Uzaktan izlem</a:t>
            </a:r>
          </a:p>
          <a:p>
            <a:pPr marL="228600" indent="-228600">
              <a:buSzPct val="100000"/>
            </a:pPr>
            <a:r>
              <a:rPr lang="tr-TR" sz="3300" dirty="0"/>
              <a:t>İyi bir okul performansı</a:t>
            </a:r>
          </a:p>
          <a:p>
            <a:pPr marL="228600" indent="-228600">
              <a:buSzPct val="100000"/>
            </a:pPr>
            <a:r>
              <a:rPr lang="tr-TR" sz="3300" dirty="0"/>
              <a:t>Hoşlandığı aktivitelere katılım</a:t>
            </a:r>
          </a:p>
          <a:p>
            <a:pPr marL="228600" indent="-228600">
              <a:buSzPct val="100000"/>
            </a:pPr>
            <a:r>
              <a:rPr lang="tr-TR" sz="3300" dirty="0"/>
              <a:t>Diyabetik </a:t>
            </a:r>
            <a:r>
              <a:rPr lang="tr-TR" sz="3300" dirty="0" err="1"/>
              <a:t>ketoasidoz</a:t>
            </a:r>
            <a:r>
              <a:rPr lang="tr-TR" sz="3300" dirty="0"/>
              <a:t> olmaması</a:t>
            </a:r>
          </a:p>
          <a:p>
            <a:pPr marL="228600" indent="-228600">
              <a:buSzPct val="100000"/>
            </a:pPr>
            <a:r>
              <a:rPr lang="tr-TR" sz="3300" dirty="0"/>
              <a:t>Kilo kontrolü</a:t>
            </a:r>
          </a:p>
          <a:p>
            <a:pPr marL="228600" indent="-228600">
              <a:buClr>
                <a:srgbClr val="FF0000"/>
              </a:buClr>
              <a:buSzPct val="100000"/>
            </a:pPr>
            <a:r>
              <a:rPr lang="tr-TR" sz="3300" dirty="0">
                <a:solidFill>
                  <a:srgbClr val="FF0000"/>
                </a:solidFill>
              </a:rPr>
              <a:t>Yeme bozukluğu olmaması</a:t>
            </a:r>
            <a:endParaRPr lang="tr-TR" sz="3300" dirty="0"/>
          </a:p>
          <a:p>
            <a:pPr marL="228600" indent="-77470">
              <a:buSzPct val="100000"/>
              <a:buFont typeface="Arial"/>
              <a:buNone/>
            </a:pPr>
            <a:endParaRPr lang="tr-TR" dirty="0"/>
          </a:p>
          <a:p>
            <a:pPr marL="228600" indent="-77470">
              <a:buSzPct val="100000"/>
              <a:buFont typeface="Arial"/>
              <a:buNone/>
            </a:pP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32;p15">
            <a:extLst>
              <a:ext uri="{FF2B5EF4-FFF2-40B4-BE49-F238E27FC236}">
                <a16:creationId xmlns:a16="http://schemas.microsoft.com/office/drawing/2014/main" id="{32B8E869-B4BD-2795-C333-A60387ED595D}"/>
              </a:ext>
            </a:extLst>
          </p:cNvPr>
          <p:cNvSpPr txBox="1">
            <a:spLocks/>
          </p:cNvSpPr>
          <p:nvPr/>
        </p:nvSpPr>
        <p:spPr>
          <a:xfrm>
            <a:off x="377190" y="115525"/>
            <a:ext cx="11616055" cy="913176"/>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9pPr>
          </a:lstStyle>
          <a:p>
            <a:pPr algn="ctr">
              <a:buSzPts val="4400"/>
            </a:pPr>
            <a:r>
              <a:rPr lang="tr-TR" dirty="0">
                <a:latin typeface="Calibri" panose="020F0502020204030204" pitchFamily="34" charset="0"/>
                <a:cs typeface="Calibri" panose="020F0502020204030204" pitchFamily="34" charset="0"/>
              </a:rPr>
              <a:t>780G’nin </a:t>
            </a:r>
            <a:r>
              <a:rPr lang="tr-TR" dirty="0" err="1">
                <a:latin typeface="Calibri" panose="020F0502020204030204" pitchFamily="34" charset="0"/>
                <a:cs typeface="Calibri" panose="020F0502020204030204" pitchFamily="34" charset="0"/>
              </a:rPr>
              <a:t>Glisemik</a:t>
            </a:r>
            <a:r>
              <a:rPr lang="tr-TR" dirty="0">
                <a:latin typeface="Calibri" panose="020F0502020204030204" pitchFamily="34" charset="0"/>
                <a:cs typeface="Calibri" panose="020F0502020204030204" pitchFamily="34" charset="0"/>
              </a:rPr>
              <a:t> Risk İndeksi (GRI) üzerine etkisi</a:t>
            </a:r>
          </a:p>
        </p:txBody>
      </p:sp>
      <p:pic>
        <p:nvPicPr>
          <p:cNvPr id="4" name="Picture 1" descr="Chart, scatter chart&#10;&#10;Description automatically generated">
            <a:extLst>
              <a:ext uri="{FF2B5EF4-FFF2-40B4-BE49-F238E27FC236}">
                <a16:creationId xmlns:a16="http://schemas.microsoft.com/office/drawing/2014/main" id="{37B46349-4C2F-63B5-521F-A7CAB366F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0" y="1519866"/>
            <a:ext cx="6903720" cy="4942090"/>
          </a:xfrm>
          <a:prstGeom prst="rect">
            <a:avLst/>
          </a:prstGeom>
        </p:spPr>
      </p:pic>
      <p:pic>
        <p:nvPicPr>
          <p:cNvPr id="6" name="Resim 5" descr="metin içeren bir resim&#10;&#10;Açıklama otomatik olarak oluşturuldu">
            <a:extLst>
              <a:ext uri="{FF2B5EF4-FFF2-40B4-BE49-F238E27FC236}">
                <a16:creationId xmlns:a16="http://schemas.microsoft.com/office/drawing/2014/main" id="{9AF7233E-585C-755A-273C-B3685F3C129B}"/>
              </a:ext>
            </a:extLst>
          </p:cNvPr>
          <p:cNvPicPr>
            <a:picLocks noChangeAspect="1"/>
          </p:cNvPicPr>
          <p:nvPr/>
        </p:nvPicPr>
        <p:blipFill>
          <a:blip r:embed="rId3"/>
          <a:stretch>
            <a:fillRect/>
          </a:stretch>
        </p:blipFill>
        <p:spPr>
          <a:xfrm>
            <a:off x="116877" y="1321529"/>
            <a:ext cx="4580853" cy="4378643"/>
          </a:xfrm>
          <a:prstGeom prst="rect">
            <a:avLst/>
          </a:prstGeom>
        </p:spPr>
      </p:pic>
      <p:pic>
        <p:nvPicPr>
          <p:cNvPr id="8" name="Resim 7">
            <a:extLst>
              <a:ext uri="{FF2B5EF4-FFF2-40B4-BE49-F238E27FC236}">
                <a16:creationId xmlns:a16="http://schemas.microsoft.com/office/drawing/2014/main" id="{C0CC74F7-D64B-BC28-0DEE-078EA3AADDB9}"/>
              </a:ext>
            </a:extLst>
          </p:cNvPr>
          <p:cNvPicPr>
            <a:picLocks noChangeAspect="1"/>
          </p:cNvPicPr>
          <p:nvPr/>
        </p:nvPicPr>
        <p:blipFill>
          <a:blip r:embed="rId4"/>
          <a:stretch>
            <a:fillRect/>
          </a:stretch>
        </p:blipFill>
        <p:spPr>
          <a:xfrm>
            <a:off x="834408" y="5726143"/>
            <a:ext cx="3145790" cy="1016332"/>
          </a:xfrm>
          <a:prstGeom prst="rect">
            <a:avLst/>
          </a:prstGeom>
        </p:spPr>
      </p:pic>
      <p:sp>
        <p:nvSpPr>
          <p:cNvPr id="2" name="Metin kutusu 1">
            <a:extLst>
              <a:ext uri="{FF2B5EF4-FFF2-40B4-BE49-F238E27FC236}">
                <a16:creationId xmlns:a16="http://schemas.microsoft.com/office/drawing/2014/main" id="{9840C193-BC3C-033D-B308-DF633C28E1B3}"/>
              </a:ext>
            </a:extLst>
          </p:cNvPr>
          <p:cNvSpPr txBox="1"/>
          <p:nvPr/>
        </p:nvSpPr>
        <p:spPr>
          <a:xfrm>
            <a:off x="6096000" y="1193800"/>
            <a:ext cx="3797300" cy="1200329"/>
          </a:xfrm>
          <a:prstGeom prst="rect">
            <a:avLst/>
          </a:prstGeom>
          <a:solidFill>
            <a:srgbClr val="FFC000"/>
          </a:solidFill>
        </p:spPr>
        <p:txBody>
          <a:bodyPr wrap="square" rtlCol="0">
            <a:spAutoFit/>
          </a:bodyPr>
          <a:lstStyle/>
          <a:p>
            <a:pPr algn="ctr"/>
            <a:r>
              <a:rPr lang="tr-TR" sz="2400" dirty="0">
                <a:latin typeface="Calibri" panose="020F0502020204030204" pitchFamily="34" charset="0"/>
                <a:cs typeface="Calibri" panose="020F0502020204030204" pitchFamily="34" charset="0"/>
              </a:rPr>
              <a:t>780G  yüksek ve düşük </a:t>
            </a:r>
            <a:r>
              <a:rPr lang="tr-TR" sz="2400" dirty="0" err="1">
                <a:latin typeface="Calibri" panose="020F0502020204030204" pitchFamily="34" charset="0"/>
                <a:cs typeface="Calibri" panose="020F0502020204030204" pitchFamily="34" charset="0"/>
              </a:rPr>
              <a:t>glukoz</a:t>
            </a:r>
            <a:r>
              <a:rPr lang="tr-TR" sz="2400" dirty="0">
                <a:latin typeface="Calibri" panose="020F0502020204030204" pitchFamily="34" charset="0"/>
                <a:cs typeface="Calibri" panose="020F0502020204030204" pitchFamily="34" charset="0"/>
              </a:rPr>
              <a:t> oranlarını düşürdüğü için, daha iyi bir GRI sağlıyor</a:t>
            </a:r>
          </a:p>
        </p:txBody>
      </p:sp>
    </p:spTree>
    <p:extLst>
      <p:ext uri="{BB962C8B-B14F-4D97-AF65-F5344CB8AC3E}">
        <p14:creationId xmlns:p14="http://schemas.microsoft.com/office/powerpoint/2010/main" val="349024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a:spLocks noGrp="1"/>
          </p:cNvSpPr>
          <p:nvPr>
            <p:ph type="title"/>
          </p:nvPr>
        </p:nvSpPr>
        <p:spPr>
          <a:xfrm>
            <a:off x="160120" y="180465"/>
            <a:ext cx="11871760" cy="679371"/>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3600"/>
              <a:buFont typeface="Calibri"/>
              <a:buNone/>
            </a:pPr>
            <a:r>
              <a:rPr lang="tr-TR" dirty="0"/>
              <a:t>780 G’nin </a:t>
            </a:r>
            <a:r>
              <a:rPr lang="tr-TR" dirty="0">
                <a:solidFill>
                  <a:srgbClr val="000000"/>
                </a:solidFill>
              </a:rPr>
              <a:t>etkisi  İstikrarlı...</a:t>
            </a:r>
            <a:endParaRPr dirty="0"/>
          </a:p>
        </p:txBody>
      </p:sp>
      <p:sp>
        <p:nvSpPr>
          <p:cNvPr id="258" name="Google Shape;258;p18"/>
          <p:cNvSpPr txBox="1"/>
          <p:nvPr/>
        </p:nvSpPr>
        <p:spPr>
          <a:xfrm>
            <a:off x="428263" y="6308203"/>
            <a:ext cx="3275636" cy="369332"/>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a:solidFill>
                  <a:schemeClr val="dk1"/>
                </a:solidFill>
                <a:latin typeface="Calibri"/>
                <a:ea typeface="Calibri"/>
                <a:cs typeface="Calibri"/>
                <a:sym typeface="Calibri"/>
              </a:rPr>
              <a:t>Kısa sözel bildiri: 27 Ekim 16.30</a:t>
            </a:r>
            <a:endParaRPr/>
          </a:p>
        </p:txBody>
      </p:sp>
      <p:sp>
        <p:nvSpPr>
          <p:cNvPr id="259" name="Google Shape;259;p18"/>
          <p:cNvSpPr/>
          <p:nvPr/>
        </p:nvSpPr>
        <p:spPr>
          <a:xfrm>
            <a:off x="6416240" y="2085277"/>
            <a:ext cx="11871760"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260" name="Google Shape;260;p18"/>
          <p:cNvGraphicFramePr/>
          <p:nvPr>
            <p:extLst>
              <p:ext uri="{D42A27DB-BD31-4B8C-83A1-F6EECF244321}">
                <p14:modId xmlns:p14="http://schemas.microsoft.com/office/powerpoint/2010/main" val="966739641"/>
              </p:ext>
            </p:extLst>
          </p:nvPr>
        </p:nvGraphicFramePr>
        <p:xfrm>
          <a:off x="553999" y="1100788"/>
          <a:ext cx="11084001" cy="5283516"/>
        </p:xfrm>
        <a:graphic>
          <a:graphicData uri="http://schemas.openxmlformats.org/drawingml/2006/table">
            <a:tbl>
              <a:tblPr firstRow="1" firstCol="1" bandRow="1">
                <a:noFill/>
                <a:tableStyleId>{5E9C7058-3AB8-4B2E-A6B8-7803E3D901B0}</a:tableStyleId>
              </a:tblPr>
              <a:tblGrid>
                <a:gridCol w="2986285">
                  <a:extLst>
                    <a:ext uri="{9D8B030D-6E8A-4147-A177-3AD203B41FA5}">
                      <a16:colId xmlns:a16="http://schemas.microsoft.com/office/drawing/2014/main" val="20000"/>
                    </a:ext>
                  </a:extLst>
                </a:gridCol>
                <a:gridCol w="1819473">
                  <a:extLst>
                    <a:ext uri="{9D8B030D-6E8A-4147-A177-3AD203B41FA5}">
                      <a16:colId xmlns:a16="http://schemas.microsoft.com/office/drawing/2014/main" val="20001"/>
                    </a:ext>
                  </a:extLst>
                </a:gridCol>
                <a:gridCol w="1444878">
                  <a:extLst>
                    <a:ext uri="{9D8B030D-6E8A-4147-A177-3AD203B41FA5}">
                      <a16:colId xmlns:a16="http://schemas.microsoft.com/office/drawing/2014/main" val="20002"/>
                    </a:ext>
                  </a:extLst>
                </a:gridCol>
                <a:gridCol w="1739218">
                  <a:extLst>
                    <a:ext uri="{9D8B030D-6E8A-4147-A177-3AD203B41FA5}">
                      <a16:colId xmlns:a16="http://schemas.microsoft.com/office/drawing/2014/main" val="20003"/>
                    </a:ext>
                  </a:extLst>
                </a:gridCol>
                <a:gridCol w="1444878">
                  <a:extLst>
                    <a:ext uri="{9D8B030D-6E8A-4147-A177-3AD203B41FA5}">
                      <a16:colId xmlns:a16="http://schemas.microsoft.com/office/drawing/2014/main" val="20004"/>
                    </a:ext>
                  </a:extLst>
                </a:gridCol>
                <a:gridCol w="1649269">
                  <a:extLst>
                    <a:ext uri="{9D8B030D-6E8A-4147-A177-3AD203B41FA5}">
                      <a16:colId xmlns:a16="http://schemas.microsoft.com/office/drawing/2014/main" val="20005"/>
                    </a:ext>
                  </a:extLst>
                </a:gridCol>
              </a:tblGrid>
              <a:tr h="673198">
                <a:tc>
                  <a:txBody>
                    <a:bodyPr/>
                    <a:lstStyle/>
                    <a:p>
                      <a:pPr marL="0" marR="0" lvl="0" indent="0" algn="l"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 </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400" u="none" strike="noStrike" cap="none">
                          <a:solidFill>
                            <a:schemeClr val="tx1"/>
                          </a:solidFill>
                          <a:latin typeface="Calibri" panose="020F0502020204030204" pitchFamily="34" charset="0"/>
                          <a:cs typeface="Calibri" panose="020F0502020204030204" pitchFamily="34" charset="0"/>
                        </a:rPr>
                        <a:t>Baseline(n:33)</a:t>
                      </a:r>
                      <a:endParaRPr sz="24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400" u="none" strike="noStrike" cap="none">
                          <a:solidFill>
                            <a:schemeClr val="tx1"/>
                          </a:solidFill>
                          <a:latin typeface="Calibri" panose="020F0502020204030204" pitchFamily="34" charset="0"/>
                          <a:cs typeface="Calibri" panose="020F0502020204030204" pitchFamily="34" charset="0"/>
                        </a:rPr>
                        <a:t>3-month (n:58)</a:t>
                      </a:r>
                      <a:endParaRPr sz="24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400" u="none" strike="noStrike" cap="none">
                          <a:solidFill>
                            <a:schemeClr val="tx1"/>
                          </a:solidFill>
                          <a:latin typeface="Calibri" panose="020F0502020204030204" pitchFamily="34" charset="0"/>
                          <a:cs typeface="Calibri" panose="020F0502020204030204" pitchFamily="34" charset="0"/>
                        </a:rPr>
                        <a:t>6-month (n: 41)</a:t>
                      </a:r>
                      <a:endParaRPr sz="24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400" u="none" strike="noStrike" cap="none">
                          <a:solidFill>
                            <a:schemeClr val="tx1"/>
                          </a:solidFill>
                          <a:latin typeface="Calibri" panose="020F0502020204030204" pitchFamily="34" charset="0"/>
                          <a:cs typeface="Calibri" panose="020F0502020204030204" pitchFamily="34" charset="0"/>
                        </a:rPr>
                        <a:t>9-month (n:34)</a:t>
                      </a:r>
                      <a:endParaRPr sz="24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400" u="none" strike="noStrike" cap="none">
                          <a:solidFill>
                            <a:schemeClr val="tx1"/>
                          </a:solidFill>
                          <a:latin typeface="Calibri" panose="020F0502020204030204" pitchFamily="34" charset="0"/>
                          <a:cs typeface="Calibri" panose="020F0502020204030204" pitchFamily="34" charset="0"/>
                        </a:rPr>
                        <a:t>12-month (n:24)</a:t>
                      </a:r>
                      <a:endParaRPr sz="24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00"/>
                  </a:ext>
                </a:extLst>
              </a:tr>
              <a:tr h="280499">
                <a:tc>
                  <a:txBody>
                    <a:bodyPr/>
                    <a:lstStyle/>
                    <a:p>
                      <a:pPr marL="0" marR="0" lvl="0" indent="0" algn="l" rtl="0">
                        <a:spcBef>
                          <a:spcPts val="0"/>
                        </a:spcBef>
                        <a:spcAft>
                          <a:spcPts val="0"/>
                        </a:spcAft>
                        <a:buNone/>
                      </a:pPr>
                      <a:r>
                        <a:rPr lang="tr-TR" sz="1800" u="none" strike="noStrike" cap="none" dirty="0" err="1">
                          <a:solidFill>
                            <a:schemeClr val="tx1"/>
                          </a:solidFill>
                          <a:latin typeface="Calibri" panose="020F0502020204030204" pitchFamily="34" charset="0"/>
                          <a:cs typeface="Calibri" panose="020F0502020204030204" pitchFamily="34" charset="0"/>
                        </a:rPr>
                        <a:t>Automode</a:t>
                      </a:r>
                      <a:r>
                        <a:rPr lang="tr-TR" sz="1800" u="none" strike="noStrike" cap="none" dirty="0">
                          <a:solidFill>
                            <a:schemeClr val="tx1"/>
                          </a:solidFill>
                          <a:latin typeface="Calibri" panose="020F0502020204030204" pitchFamily="34" charset="0"/>
                          <a:cs typeface="Calibri" panose="020F0502020204030204" pitchFamily="34" charset="0"/>
                        </a:rPr>
                        <a:t> (%)</a:t>
                      </a:r>
                      <a:endParaRPr sz="18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NA</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96.3±8.1</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95.6±6.9</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97±4</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95.2±7.7</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01"/>
                  </a:ext>
                </a:extLst>
              </a:tr>
              <a:tr h="280499">
                <a:tc>
                  <a:txBody>
                    <a:bodyPr/>
                    <a:lstStyle/>
                    <a:p>
                      <a:pPr marL="0" marR="0" lvl="0" indent="0" algn="l" rtl="0">
                        <a:spcBef>
                          <a:spcPts val="0"/>
                        </a:spcBef>
                        <a:spcAft>
                          <a:spcPts val="0"/>
                        </a:spcAft>
                        <a:buNone/>
                      </a:pPr>
                      <a:r>
                        <a:rPr lang="tr-TR" sz="1800" u="none" strike="noStrike" cap="none" dirty="0">
                          <a:solidFill>
                            <a:schemeClr val="tx1"/>
                          </a:solidFill>
                          <a:latin typeface="Calibri" panose="020F0502020204030204" pitchFamily="34" charset="0"/>
                          <a:cs typeface="Calibri" panose="020F0502020204030204" pitchFamily="34" charset="0"/>
                        </a:rPr>
                        <a:t>TID  (U/</a:t>
                      </a:r>
                      <a:r>
                        <a:rPr lang="tr-TR" sz="1800" u="none" strike="noStrike" cap="none" dirty="0" err="1">
                          <a:solidFill>
                            <a:schemeClr val="tx1"/>
                          </a:solidFill>
                          <a:latin typeface="Calibri" panose="020F0502020204030204" pitchFamily="34" charset="0"/>
                          <a:cs typeface="Calibri" panose="020F0502020204030204" pitchFamily="34" charset="0"/>
                        </a:rPr>
                        <a:t>day</a:t>
                      </a:r>
                      <a:r>
                        <a:rPr lang="tr-TR" sz="1800" u="none" strike="noStrike" cap="none" dirty="0">
                          <a:solidFill>
                            <a:schemeClr val="tx1"/>
                          </a:solidFill>
                          <a:latin typeface="Calibri" panose="020F0502020204030204" pitchFamily="34" charset="0"/>
                          <a:cs typeface="Calibri" panose="020F0502020204030204" pitchFamily="34" charset="0"/>
                        </a:rPr>
                        <a:t>)</a:t>
                      </a:r>
                      <a:endParaRPr sz="18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41.5±20.2</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41.9±19</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47.4±20.6</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45.1±21.4</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45.9±18.1</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02"/>
                  </a:ext>
                </a:extLst>
              </a:tr>
              <a:tr h="280499">
                <a:tc>
                  <a:txBody>
                    <a:bodyPr/>
                    <a:lstStyle/>
                    <a:p>
                      <a:pPr marL="0" marR="0" lvl="0" indent="0" algn="l" rtl="0">
                        <a:spcBef>
                          <a:spcPts val="0"/>
                        </a:spcBef>
                        <a:spcAft>
                          <a:spcPts val="0"/>
                        </a:spcAft>
                        <a:buNone/>
                      </a:pPr>
                      <a:r>
                        <a:rPr lang="tr-TR" sz="1800" u="none" strike="noStrike" cap="none">
                          <a:solidFill>
                            <a:schemeClr val="tx1"/>
                          </a:solidFill>
                          <a:latin typeface="Calibri" panose="020F0502020204030204" pitchFamily="34" charset="0"/>
                          <a:cs typeface="Calibri" panose="020F0502020204030204" pitchFamily="34" charset="0"/>
                        </a:rPr>
                        <a:t>Basal (%)</a:t>
                      </a:r>
                      <a:endParaRPr sz="18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44.2±8.7</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lnSpc>
                          <a:spcPct val="100000"/>
                        </a:lnSpc>
                        <a:spcBef>
                          <a:spcPts val="0"/>
                        </a:spcBef>
                        <a:spcAft>
                          <a:spcPts val="0"/>
                        </a:spcAft>
                        <a:buClr>
                          <a:srgbClr val="002060"/>
                        </a:buClr>
                        <a:buSzPts val="1800"/>
                        <a:buFont typeface="Calibri"/>
                        <a:buNone/>
                      </a:pPr>
                      <a:r>
                        <a:rPr lang="tr-TR" sz="2000" u="none" strike="noStrike" cap="none" dirty="0">
                          <a:solidFill>
                            <a:schemeClr val="tx1"/>
                          </a:solidFill>
                          <a:latin typeface="Calibri" panose="020F0502020204030204" pitchFamily="34" charset="0"/>
                          <a:cs typeface="Calibri" panose="020F0502020204030204" pitchFamily="34" charset="0"/>
                        </a:rPr>
                        <a:t>37.5±7.5</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35.4±6</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36±7.1</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36.1±7.7</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03"/>
                  </a:ext>
                </a:extLst>
              </a:tr>
              <a:tr h="516802">
                <a:tc>
                  <a:txBody>
                    <a:bodyPr/>
                    <a:lstStyle/>
                    <a:p>
                      <a:pPr marL="0" marR="0" lvl="0" indent="0" algn="l" rtl="0">
                        <a:spcBef>
                          <a:spcPts val="0"/>
                        </a:spcBef>
                        <a:spcAft>
                          <a:spcPts val="0"/>
                        </a:spcAft>
                        <a:buNone/>
                      </a:pPr>
                      <a:r>
                        <a:rPr lang="tr-TR" sz="1800" u="none" strike="noStrike" cap="none" dirty="0">
                          <a:solidFill>
                            <a:srgbClr val="FF0000"/>
                          </a:solidFill>
                          <a:latin typeface="Calibri" panose="020F0502020204030204" pitchFamily="34" charset="0"/>
                          <a:cs typeface="Calibri" panose="020F0502020204030204" pitchFamily="34" charset="0"/>
                        </a:rPr>
                        <a:t>TIR (70-180mg/dl) (%)</a:t>
                      </a:r>
                      <a:endParaRPr sz="1800" u="none" strike="noStrike" cap="none" dirty="0">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a:solidFill>
                            <a:srgbClr val="FF0000"/>
                          </a:solidFill>
                          <a:latin typeface="Calibri" panose="020F0502020204030204" pitchFamily="34" charset="0"/>
                          <a:cs typeface="Calibri" panose="020F0502020204030204" pitchFamily="34" charset="0"/>
                        </a:rPr>
                        <a:t>72.7±11.7</a:t>
                      </a:r>
                      <a:endParaRPr sz="2000" u="none" strike="noStrike" cap="none">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rgbClr val="FF0000"/>
                          </a:solidFill>
                          <a:latin typeface="Calibri" panose="020F0502020204030204" pitchFamily="34" charset="0"/>
                          <a:cs typeface="Calibri" panose="020F0502020204030204" pitchFamily="34" charset="0"/>
                        </a:rPr>
                        <a:t>80.1±8.7</a:t>
                      </a:r>
                      <a:endParaRPr sz="2000" u="none" strike="noStrike" cap="none" dirty="0">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rgbClr val="FF0000"/>
                          </a:solidFill>
                          <a:latin typeface="Calibri" panose="020F0502020204030204" pitchFamily="34" charset="0"/>
                          <a:cs typeface="Calibri" panose="020F0502020204030204" pitchFamily="34" charset="0"/>
                        </a:rPr>
                        <a:t>79.1±9.2</a:t>
                      </a:r>
                      <a:endParaRPr sz="2000" u="none" strike="noStrike" cap="none" dirty="0">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rgbClr val="FF0000"/>
                          </a:solidFill>
                          <a:latin typeface="Calibri" panose="020F0502020204030204" pitchFamily="34" charset="0"/>
                          <a:cs typeface="Calibri" panose="020F0502020204030204" pitchFamily="34" charset="0"/>
                        </a:rPr>
                        <a:t>81.4±7.8</a:t>
                      </a:r>
                      <a:endParaRPr sz="2000" u="none" strike="noStrike" cap="none">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rgbClr val="FF0000"/>
                          </a:solidFill>
                          <a:latin typeface="Calibri" panose="020F0502020204030204" pitchFamily="34" charset="0"/>
                          <a:cs typeface="Calibri" panose="020F0502020204030204" pitchFamily="34" charset="0"/>
                        </a:rPr>
                        <a:t>82.1±7</a:t>
                      </a:r>
                      <a:endParaRPr sz="2000" u="none" strike="noStrike" cap="none" dirty="0">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04"/>
                  </a:ext>
                </a:extLst>
              </a:tr>
              <a:tr h="280499">
                <a:tc>
                  <a:txBody>
                    <a:bodyPr/>
                    <a:lstStyle/>
                    <a:p>
                      <a:pPr marL="0" marR="0" lvl="0" indent="0" algn="l" rtl="0">
                        <a:spcBef>
                          <a:spcPts val="0"/>
                        </a:spcBef>
                        <a:spcAft>
                          <a:spcPts val="0"/>
                        </a:spcAft>
                        <a:buNone/>
                      </a:pPr>
                      <a:r>
                        <a:rPr lang="tr-TR" sz="1800" u="none" strike="noStrike" cap="none">
                          <a:solidFill>
                            <a:schemeClr val="tx1"/>
                          </a:solidFill>
                          <a:latin typeface="Calibri" panose="020F0502020204030204" pitchFamily="34" charset="0"/>
                          <a:cs typeface="Calibri" panose="020F0502020204030204" pitchFamily="34" charset="0"/>
                        </a:rPr>
                        <a:t>TAR&gt;180 mg/dl (%)</a:t>
                      </a:r>
                      <a:endParaRPr sz="18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18.8±8.4</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13.8±6.5</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15±6.6</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13.5±5.3</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13.3±5.3</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05"/>
                  </a:ext>
                </a:extLst>
              </a:tr>
              <a:tr h="516802">
                <a:tc>
                  <a:txBody>
                    <a:bodyPr/>
                    <a:lstStyle/>
                    <a:p>
                      <a:pPr marL="0" marR="0" lvl="0" indent="0" algn="l" rtl="0">
                        <a:spcBef>
                          <a:spcPts val="0"/>
                        </a:spcBef>
                        <a:spcAft>
                          <a:spcPts val="0"/>
                        </a:spcAft>
                        <a:buNone/>
                      </a:pPr>
                      <a:r>
                        <a:rPr lang="tr-TR" sz="1800" u="none" strike="noStrike" cap="none">
                          <a:solidFill>
                            <a:schemeClr val="tx1"/>
                          </a:solidFill>
                          <a:latin typeface="Calibri" panose="020F0502020204030204" pitchFamily="34" charset="0"/>
                          <a:cs typeface="Calibri" panose="020F0502020204030204" pitchFamily="34" charset="0"/>
                        </a:rPr>
                        <a:t>TAR &gt;250 mg/dl (%)</a:t>
                      </a:r>
                      <a:endParaRPr sz="18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4.2±4.6</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2.6±2.8</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2.8±2.7</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2.5±2.8</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2±2.2</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06"/>
                  </a:ext>
                </a:extLst>
              </a:tr>
              <a:tr h="280499">
                <a:tc>
                  <a:txBody>
                    <a:bodyPr/>
                    <a:lstStyle/>
                    <a:p>
                      <a:pPr marL="0" marR="0" lvl="0" indent="0" algn="l" rtl="0">
                        <a:spcBef>
                          <a:spcPts val="0"/>
                        </a:spcBef>
                        <a:spcAft>
                          <a:spcPts val="0"/>
                        </a:spcAft>
                        <a:buNone/>
                      </a:pPr>
                      <a:r>
                        <a:rPr lang="tr-TR" sz="1800" u="none" strike="noStrike" cap="none">
                          <a:solidFill>
                            <a:schemeClr val="tx1"/>
                          </a:solidFill>
                          <a:latin typeface="Calibri" panose="020F0502020204030204" pitchFamily="34" charset="0"/>
                          <a:cs typeface="Calibri" panose="020F0502020204030204" pitchFamily="34" charset="0"/>
                        </a:rPr>
                        <a:t>TBR&lt;70 mg/dl (%)</a:t>
                      </a:r>
                      <a:endParaRPr sz="18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4±4.5</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3.4±3</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2.4±2.2</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2.2±1.7</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2.5±1.8 </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07"/>
                  </a:ext>
                </a:extLst>
              </a:tr>
              <a:tr h="280499">
                <a:tc>
                  <a:txBody>
                    <a:bodyPr/>
                    <a:lstStyle/>
                    <a:p>
                      <a:pPr marL="0" marR="0" lvl="0" indent="0" algn="l" rtl="0">
                        <a:spcBef>
                          <a:spcPts val="0"/>
                        </a:spcBef>
                        <a:spcAft>
                          <a:spcPts val="0"/>
                        </a:spcAft>
                        <a:buNone/>
                      </a:pPr>
                      <a:r>
                        <a:rPr lang="tr-TR" sz="1800" u="none" strike="noStrike" cap="none">
                          <a:solidFill>
                            <a:schemeClr val="tx1"/>
                          </a:solidFill>
                          <a:latin typeface="Calibri" panose="020F0502020204030204" pitchFamily="34" charset="0"/>
                          <a:cs typeface="Calibri" panose="020F0502020204030204" pitchFamily="34" charset="0"/>
                        </a:rPr>
                        <a:t>CV (%)</a:t>
                      </a:r>
                      <a:endParaRPr sz="18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33.7±6.1</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33.7±5.1</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33±4.2</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32.7±6</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31.8±7.3</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08"/>
                  </a:ext>
                </a:extLst>
              </a:tr>
              <a:tr h="280499">
                <a:tc>
                  <a:txBody>
                    <a:bodyPr/>
                    <a:lstStyle/>
                    <a:p>
                      <a:pPr marL="0" marR="0" lvl="0" indent="0" algn="l" rtl="0">
                        <a:spcBef>
                          <a:spcPts val="0"/>
                        </a:spcBef>
                        <a:spcAft>
                          <a:spcPts val="0"/>
                        </a:spcAft>
                        <a:buNone/>
                      </a:pPr>
                      <a:r>
                        <a:rPr lang="tr-TR" sz="1800" u="none" strike="noStrike" cap="none">
                          <a:solidFill>
                            <a:schemeClr val="tx1"/>
                          </a:solidFill>
                          <a:latin typeface="Calibri" panose="020F0502020204030204" pitchFamily="34" charset="0"/>
                          <a:cs typeface="Calibri" panose="020F0502020204030204" pitchFamily="34" charset="0"/>
                        </a:rPr>
                        <a:t>GMI (%)</a:t>
                      </a:r>
                      <a:endParaRPr sz="18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NA</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7±3.8</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6.6±0.2</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6.5±0.2</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6.5±0.28</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09"/>
                  </a:ext>
                </a:extLst>
              </a:tr>
              <a:tr h="280499">
                <a:tc>
                  <a:txBody>
                    <a:bodyPr/>
                    <a:lstStyle/>
                    <a:p>
                      <a:pPr marL="0" marR="0" lvl="0" indent="0" algn="l" rtl="0">
                        <a:spcBef>
                          <a:spcPts val="0"/>
                        </a:spcBef>
                        <a:spcAft>
                          <a:spcPts val="0"/>
                        </a:spcAft>
                        <a:buNone/>
                      </a:pPr>
                      <a:r>
                        <a:rPr lang="tr-TR" sz="1800" u="none" strike="noStrike" cap="none">
                          <a:solidFill>
                            <a:schemeClr val="tx1"/>
                          </a:solidFill>
                          <a:latin typeface="Calibri" panose="020F0502020204030204" pitchFamily="34" charset="0"/>
                          <a:cs typeface="Calibri" panose="020F0502020204030204" pitchFamily="34" charset="0"/>
                        </a:rPr>
                        <a:t>HbA1c (%)</a:t>
                      </a:r>
                      <a:endParaRPr sz="18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7.3±0.9</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6.8±0.8</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6.8±0.4</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7.1±0.8</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6.8±0.5</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10"/>
                  </a:ext>
                </a:extLst>
              </a:tr>
              <a:tr h="280499">
                <a:tc>
                  <a:txBody>
                    <a:bodyPr/>
                    <a:lstStyle/>
                    <a:p>
                      <a:pPr marL="0" marR="0" lvl="0" indent="0" algn="l" rtl="0">
                        <a:spcBef>
                          <a:spcPts val="0"/>
                        </a:spcBef>
                        <a:spcAft>
                          <a:spcPts val="0"/>
                        </a:spcAft>
                        <a:buNone/>
                      </a:pPr>
                      <a:r>
                        <a:rPr lang="tr-TR" sz="1800" u="none" strike="noStrike" cap="none">
                          <a:solidFill>
                            <a:schemeClr val="tx1"/>
                          </a:solidFill>
                          <a:latin typeface="Calibri" panose="020F0502020204030204" pitchFamily="34" charset="0"/>
                          <a:cs typeface="Calibri" panose="020F0502020204030204" pitchFamily="34" charset="0"/>
                        </a:rPr>
                        <a:t>TIR of &gt;%70 </a:t>
                      </a:r>
                      <a:endParaRPr sz="18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60</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87.7</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82.9</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chemeClr val="tx1"/>
                          </a:solidFill>
                          <a:latin typeface="Calibri" panose="020F0502020204030204" pitchFamily="34" charset="0"/>
                          <a:cs typeface="Calibri" panose="020F0502020204030204" pitchFamily="34" charset="0"/>
                        </a:rPr>
                        <a:t>94.1</a:t>
                      </a:r>
                      <a:endParaRPr sz="2000" u="none" strike="noStrike" cap="none">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chemeClr val="tx1"/>
                          </a:solidFill>
                          <a:latin typeface="Calibri" panose="020F0502020204030204" pitchFamily="34" charset="0"/>
                          <a:cs typeface="Calibri" panose="020F0502020204030204" pitchFamily="34" charset="0"/>
                        </a:rPr>
                        <a:t>95.8</a:t>
                      </a:r>
                      <a:endParaRPr sz="200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11"/>
                  </a:ext>
                </a:extLst>
              </a:tr>
              <a:tr h="775192">
                <a:tc>
                  <a:txBody>
                    <a:bodyPr/>
                    <a:lstStyle/>
                    <a:p>
                      <a:pPr marL="0" marR="0" lvl="0" indent="0" algn="l" rtl="0">
                        <a:spcBef>
                          <a:spcPts val="0"/>
                        </a:spcBef>
                        <a:spcAft>
                          <a:spcPts val="0"/>
                        </a:spcAft>
                        <a:buNone/>
                      </a:pPr>
                      <a:r>
                        <a:rPr lang="tr-TR" sz="1800" u="none" strike="noStrike" cap="none">
                          <a:solidFill>
                            <a:srgbClr val="FF0000"/>
                          </a:solidFill>
                          <a:latin typeface="Calibri" panose="020F0502020204030204" pitchFamily="34" charset="0"/>
                          <a:cs typeface="Calibri" panose="020F0502020204030204" pitchFamily="34" charset="0"/>
                        </a:rPr>
                        <a:t>3 goals (TIR&gt;70%+GMI&lt;7%+TBR&lt;%5)</a:t>
                      </a:r>
                      <a:endParaRPr sz="1800" u="none" strike="noStrike" cap="none">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tc>
                <a:tc>
                  <a:txBody>
                    <a:bodyPr/>
                    <a:lstStyle/>
                    <a:p>
                      <a:pPr marL="0" marR="0" lvl="0" indent="0" algn="ctr" rtl="0">
                        <a:spcBef>
                          <a:spcPts val="0"/>
                        </a:spcBef>
                        <a:spcAft>
                          <a:spcPts val="0"/>
                        </a:spcAft>
                        <a:buNone/>
                      </a:pPr>
                      <a:r>
                        <a:rPr lang="tr-TR" sz="2000" u="none" strike="noStrike" cap="none">
                          <a:solidFill>
                            <a:srgbClr val="FF0000"/>
                          </a:solidFill>
                          <a:latin typeface="Calibri" panose="020F0502020204030204" pitchFamily="34" charset="0"/>
                          <a:cs typeface="Calibri" panose="020F0502020204030204" pitchFamily="34" charset="0"/>
                        </a:rPr>
                        <a:t>NA</a:t>
                      </a:r>
                      <a:endParaRPr sz="2000" u="none" strike="noStrike" cap="none">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rgbClr val="FF0000"/>
                          </a:solidFill>
                          <a:latin typeface="Calibri" panose="020F0502020204030204" pitchFamily="34" charset="0"/>
                          <a:cs typeface="Calibri" panose="020F0502020204030204" pitchFamily="34" charset="0"/>
                        </a:rPr>
                        <a:t>80.4</a:t>
                      </a:r>
                      <a:endParaRPr sz="2000" u="none" strike="noStrike" cap="none">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rgbClr val="FF0000"/>
                          </a:solidFill>
                          <a:latin typeface="Calibri" panose="020F0502020204030204" pitchFamily="34" charset="0"/>
                          <a:cs typeface="Calibri" panose="020F0502020204030204" pitchFamily="34" charset="0"/>
                        </a:rPr>
                        <a:t>77.5</a:t>
                      </a:r>
                      <a:endParaRPr sz="2000" u="none" strike="noStrike" cap="none">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a:solidFill>
                            <a:srgbClr val="FF0000"/>
                          </a:solidFill>
                          <a:latin typeface="Calibri" panose="020F0502020204030204" pitchFamily="34" charset="0"/>
                          <a:cs typeface="Calibri" panose="020F0502020204030204" pitchFamily="34" charset="0"/>
                        </a:rPr>
                        <a:t>85.3</a:t>
                      </a:r>
                      <a:endParaRPr sz="2000" u="none" strike="noStrike" cap="none">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nchor="ctr"/>
                </a:tc>
                <a:tc>
                  <a:txBody>
                    <a:bodyPr/>
                    <a:lstStyle/>
                    <a:p>
                      <a:pPr marL="0" marR="0" lvl="0" indent="0" algn="ctr" rtl="0">
                        <a:spcBef>
                          <a:spcPts val="0"/>
                        </a:spcBef>
                        <a:spcAft>
                          <a:spcPts val="0"/>
                        </a:spcAft>
                        <a:buNone/>
                      </a:pPr>
                      <a:r>
                        <a:rPr lang="tr-TR" sz="2000" u="none" strike="noStrike" cap="none" dirty="0">
                          <a:solidFill>
                            <a:srgbClr val="FF0000"/>
                          </a:solidFill>
                          <a:latin typeface="Calibri" panose="020F0502020204030204" pitchFamily="34" charset="0"/>
                          <a:cs typeface="Calibri" panose="020F0502020204030204" pitchFamily="34" charset="0"/>
                        </a:rPr>
                        <a:t>87</a:t>
                      </a:r>
                      <a:endParaRPr sz="2000" u="none" strike="noStrike" cap="none" dirty="0">
                        <a:solidFill>
                          <a:srgbClr val="FF0000"/>
                        </a:solidFill>
                        <a:latin typeface="Calibri" panose="020F0502020204030204" pitchFamily="34" charset="0"/>
                        <a:ea typeface="Calibri"/>
                        <a:cs typeface="Calibri" panose="020F0502020204030204" pitchFamily="34" charset="0"/>
                        <a:sym typeface="Calibri"/>
                      </a:endParaRPr>
                    </a:p>
                  </a:txBody>
                  <a:tcPr marL="64050" marR="64050" marT="0" marB="0" anchor="ctr"/>
                </a:tc>
                <a:extLst>
                  <a:ext uri="{0D108BD9-81ED-4DB2-BD59-A6C34878D82A}">
                    <a16:rowId xmlns:a16="http://schemas.microsoft.com/office/drawing/2014/main" val="10012"/>
                  </a:ext>
                </a:extLst>
              </a:tr>
            </a:tbl>
          </a:graphicData>
        </a:graphic>
      </p:graphicFrame>
      <p:pic>
        <p:nvPicPr>
          <p:cNvPr id="2" name="Google Shape;261;p18">
            <a:extLst>
              <a:ext uri="{FF2B5EF4-FFF2-40B4-BE49-F238E27FC236}">
                <a16:creationId xmlns:a16="http://schemas.microsoft.com/office/drawing/2014/main" id="{2802446A-7D94-7B88-F46F-B8877487CA05}"/>
              </a:ext>
            </a:extLst>
          </p:cNvPr>
          <p:cNvPicPr preferRelativeResize="0"/>
          <p:nvPr/>
        </p:nvPicPr>
        <p:blipFill rotWithShape="1">
          <a:blip r:embed="rId3">
            <a:alphaModFix/>
          </a:blip>
          <a:srcRect/>
          <a:stretch/>
        </p:blipFill>
        <p:spPr>
          <a:xfrm>
            <a:off x="2815991" y="935710"/>
            <a:ext cx="7601568" cy="5741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32;p15">
            <a:extLst>
              <a:ext uri="{FF2B5EF4-FFF2-40B4-BE49-F238E27FC236}">
                <a16:creationId xmlns:a16="http://schemas.microsoft.com/office/drawing/2014/main" id="{361390D6-1EF8-0BCB-F56C-5D6D997FC762}"/>
              </a:ext>
            </a:extLst>
          </p:cNvPr>
          <p:cNvSpPr txBox="1">
            <a:spLocks/>
          </p:cNvSpPr>
          <p:nvPr/>
        </p:nvSpPr>
        <p:spPr>
          <a:xfrm>
            <a:off x="435168" y="160899"/>
            <a:ext cx="8537379" cy="780005"/>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7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9pPr>
          </a:lstStyle>
          <a:p>
            <a:pPr algn="ctr">
              <a:buSzPts val="4400"/>
            </a:pPr>
            <a:r>
              <a:rPr lang="tr-TR" dirty="0">
                <a:latin typeface="Calibri" panose="020F0502020204030204" pitchFamily="34" charset="0"/>
                <a:cs typeface="Calibri" panose="020F0502020204030204" pitchFamily="34" charset="0"/>
              </a:rPr>
              <a:t>780G kullanan 70 çocuğun verileri </a:t>
            </a:r>
          </a:p>
          <a:p>
            <a:pPr algn="ctr">
              <a:buSzPts val="4400"/>
            </a:pPr>
            <a:r>
              <a:rPr lang="tr-TR" dirty="0">
                <a:latin typeface="Calibri" panose="020F0502020204030204" pitchFamily="34" charset="0"/>
                <a:cs typeface="Calibri" panose="020F0502020204030204" pitchFamily="34" charset="0"/>
              </a:rPr>
              <a:t>(1 Ekim 2022 itibarıyla)</a:t>
            </a:r>
          </a:p>
        </p:txBody>
      </p:sp>
      <p:graphicFrame>
        <p:nvGraphicFramePr>
          <p:cNvPr id="4" name="Tablo 4">
            <a:extLst>
              <a:ext uri="{FF2B5EF4-FFF2-40B4-BE49-F238E27FC236}">
                <a16:creationId xmlns:a16="http://schemas.microsoft.com/office/drawing/2014/main" id="{45F105A7-49C6-1BBE-C72A-CF7E8E38FC2D}"/>
              </a:ext>
            </a:extLst>
          </p:cNvPr>
          <p:cNvGraphicFramePr>
            <a:graphicFrameLocks noGrp="1"/>
          </p:cNvGraphicFramePr>
          <p:nvPr>
            <p:extLst>
              <p:ext uri="{D42A27DB-BD31-4B8C-83A1-F6EECF244321}">
                <p14:modId xmlns:p14="http://schemas.microsoft.com/office/powerpoint/2010/main" val="1245744245"/>
              </p:ext>
            </p:extLst>
          </p:nvPr>
        </p:nvGraphicFramePr>
        <p:xfrm>
          <a:off x="435165" y="1188242"/>
          <a:ext cx="8537379" cy="2672080"/>
        </p:xfrm>
        <a:graphic>
          <a:graphicData uri="http://schemas.openxmlformats.org/drawingml/2006/table">
            <a:tbl>
              <a:tblPr firstRow="1" bandRow="1">
                <a:tableStyleId>{5E9C7058-3AB8-4B2E-A6B8-7803E3D901B0}</a:tableStyleId>
              </a:tblPr>
              <a:tblGrid>
                <a:gridCol w="955750">
                  <a:extLst>
                    <a:ext uri="{9D8B030D-6E8A-4147-A177-3AD203B41FA5}">
                      <a16:colId xmlns:a16="http://schemas.microsoft.com/office/drawing/2014/main" val="3673277385"/>
                    </a:ext>
                  </a:extLst>
                </a:gridCol>
                <a:gridCol w="708338">
                  <a:extLst>
                    <a:ext uri="{9D8B030D-6E8A-4147-A177-3AD203B41FA5}">
                      <a16:colId xmlns:a16="http://schemas.microsoft.com/office/drawing/2014/main" val="4170720884"/>
                    </a:ext>
                  </a:extLst>
                </a:gridCol>
                <a:gridCol w="690794">
                  <a:extLst>
                    <a:ext uri="{9D8B030D-6E8A-4147-A177-3AD203B41FA5}">
                      <a16:colId xmlns:a16="http://schemas.microsoft.com/office/drawing/2014/main" val="1835920153"/>
                    </a:ext>
                  </a:extLst>
                </a:gridCol>
                <a:gridCol w="883214">
                  <a:extLst>
                    <a:ext uri="{9D8B030D-6E8A-4147-A177-3AD203B41FA5}">
                      <a16:colId xmlns:a16="http://schemas.microsoft.com/office/drawing/2014/main" val="742920145"/>
                    </a:ext>
                  </a:extLst>
                </a:gridCol>
                <a:gridCol w="883214">
                  <a:extLst>
                    <a:ext uri="{9D8B030D-6E8A-4147-A177-3AD203B41FA5}">
                      <a16:colId xmlns:a16="http://schemas.microsoft.com/office/drawing/2014/main" val="3484746302"/>
                    </a:ext>
                  </a:extLst>
                </a:gridCol>
                <a:gridCol w="742569">
                  <a:extLst>
                    <a:ext uri="{9D8B030D-6E8A-4147-A177-3AD203B41FA5}">
                      <a16:colId xmlns:a16="http://schemas.microsoft.com/office/drawing/2014/main" val="2326732468"/>
                    </a:ext>
                  </a:extLst>
                </a:gridCol>
                <a:gridCol w="1023859">
                  <a:extLst>
                    <a:ext uri="{9D8B030D-6E8A-4147-A177-3AD203B41FA5}">
                      <a16:colId xmlns:a16="http://schemas.microsoft.com/office/drawing/2014/main" val="1799221852"/>
                    </a:ext>
                  </a:extLst>
                </a:gridCol>
                <a:gridCol w="883214">
                  <a:extLst>
                    <a:ext uri="{9D8B030D-6E8A-4147-A177-3AD203B41FA5}">
                      <a16:colId xmlns:a16="http://schemas.microsoft.com/office/drawing/2014/main" val="3528579795"/>
                    </a:ext>
                  </a:extLst>
                </a:gridCol>
                <a:gridCol w="725862">
                  <a:extLst>
                    <a:ext uri="{9D8B030D-6E8A-4147-A177-3AD203B41FA5}">
                      <a16:colId xmlns:a16="http://schemas.microsoft.com/office/drawing/2014/main" val="636902607"/>
                    </a:ext>
                  </a:extLst>
                </a:gridCol>
                <a:gridCol w="1040565">
                  <a:extLst>
                    <a:ext uri="{9D8B030D-6E8A-4147-A177-3AD203B41FA5}">
                      <a16:colId xmlns:a16="http://schemas.microsoft.com/office/drawing/2014/main" val="3946050764"/>
                    </a:ext>
                  </a:extLst>
                </a:gridCol>
              </a:tblGrid>
              <a:tr h="548216">
                <a:tc>
                  <a:txBody>
                    <a:bodyPr/>
                    <a:lstStyle/>
                    <a:p>
                      <a:endParaRPr lang="tr-TR" sz="1600" dirty="0">
                        <a:latin typeface="Calibri" panose="020F0502020204030204" pitchFamily="34" charset="0"/>
                        <a:cs typeface="Calibri" panose="020F0502020204030204" pitchFamily="34" charset="0"/>
                      </a:endParaRPr>
                    </a:p>
                  </a:txBody>
                  <a:tcPr>
                    <a:solidFill>
                      <a:schemeClr val="accent4">
                        <a:lumMod val="60000"/>
                        <a:lumOff val="40000"/>
                      </a:schemeClr>
                    </a:solidFill>
                  </a:tcPr>
                </a:tc>
                <a:tc>
                  <a:txBody>
                    <a:bodyPr/>
                    <a:lstStyle/>
                    <a:p>
                      <a:r>
                        <a:rPr lang="tr-TR" sz="1800" dirty="0">
                          <a:latin typeface="Calibri" panose="020F0502020204030204" pitchFamily="34" charset="0"/>
                          <a:cs typeface="Calibri" panose="020F0502020204030204" pitchFamily="34" charset="0"/>
                        </a:rPr>
                        <a:t>TIR</a:t>
                      </a:r>
                    </a:p>
                    <a:p>
                      <a:r>
                        <a:rPr lang="tr-TR" sz="1800" dirty="0">
                          <a:latin typeface="Calibri" panose="020F0502020204030204" pitchFamily="34" charset="0"/>
                          <a:cs typeface="Calibri" panose="020F0502020204030204" pitchFamily="34" charset="0"/>
                        </a:rPr>
                        <a:t>%</a:t>
                      </a:r>
                    </a:p>
                  </a:txBody>
                  <a:tcPr>
                    <a:solidFill>
                      <a:schemeClr val="accent4">
                        <a:lumMod val="60000"/>
                        <a:lumOff val="40000"/>
                      </a:schemeClr>
                    </a:solidFill>
                  </a:tcPr>
                </a:tc>
                <a:tc>
                  <a:txBody>
                    <a:bodyPr/>
                    <a:lstStyle/>
                    <a:p>
                      <a:r>
                        <a:rPr lang="tr-TR" sz="1800" dirty="0">
                          <a:latin typeface="Calibri" panose="020F0502020204030204" pitchFamily="34" charset="0"/>
                          <a:cs typeface="Calibri" panose="020F0502020204030204" pitchFamily="34" charset="0"/>
                        </a:rPr>
                        <a:t>TAR 180</a:t>
                      </a:r>
                    </a:p>
                    <a:p>
                      <a:r>
                        <a:rPr lang="tr-TR" sz="1800" dirty="0">
                          <a:latin typeface="Calibri" panose="020F0502020204030204" pitchFamily="34" charset="0"/>
                          <a:cs typeface="Calibri" panose="020F0502020204030204" pitchFamily="34" charset="0"/>
                        </a:rPr>
                        <a:t>%</a:t>
                      </a:r>
                    </a:p>
                  </a:txBody>
                  <a:tcPr>
                    <a:solidFill>
                      <a:schemeClr val="accent4">
                        <a:lumMod val="60000"/>
                        <a:lumOff val="40000"/>
                      </a:schemeClr>
                    </a:solidFill>
                  </a:tcPr>
                </a:tc>
                <a:tc>
                  <a:txBody>
                    <a:bodyPr/>
                    <a:lstStyle/>
                    <a:p>
                      <a:r>
                        <a:rPr lang="tr-TR" sz="1800" dirty="0">
                          <a:latin typeface="Calibri" panose="020F0502020204030204" pitchFamily="34" charset="0"/>
                          <a:cs typeface="Calibri" panose="020F0502020204030204" pitchFamily="34" charset="0"/>
                        </a:rPr>
                        <a:t>TAR 250</a:t>
                      </a:r>
                    </a:p>
                    <a:p>
                      <a:r>
                        <a:rPr lang="tr-TR" sz="1800" dirty="0">
                          <a:latin typeface="Calibri" panose="020F0502020204030204" pitchFamily="34" charset="0"/>
                          <a:cs typeface="Calibri" panose="020F0502020204030204" pitchFamily="34" charset="0"/>
                        </a:rPr>
                        <a:t>%</a:t>
                      </a:r>
                    </a:p>
                  </a:txBody>
                  <a:tcPr>
                    <a:solidFill>
                      <a:schemeClr val="accent4">
                        <a:lumMod val="60000"/>
                        <a:lumOff val="40000"/>
                      </a:schemeClr>
                    </a:solidFill>
                  </a:tcPr>
                </a:tc>
                <a:tc>
                  <a:txBody>
                    <a:bodyPr/>
                    <a:lstStyle/>
                    <a:p>
                      <a:r>
                        <a:rPr lang="tr-TR" sz="1800" dirty="0">
                          <a:latin typeface="Calibri" panose="020F0502020204030204" pitchFamily="34" charset="0"/>
                          <a:cs typeface="Calibri" panose="020F0502020204030204" pitchFamily="34" charset="0"/>
                        </a:rPr>
                        <a:t>TBR 70</a:t>
                      </a:r>
                    </a:p>
                    <a:p>
                      <a:r>
                        <a:rPr lang="tr-TR" sz="1800" dirty="0">
                          <a:latin typeface="Calibri" panose="020F0502020204030204" pitchFamily="34" charset="0"/>
                          <a:cs typeface="Calibri" panose="020F0502020204030204" pitchFamily="34" charset="0"/>
                        </a:rPr>
                        <a:t>%</a:t>
                      </a:r>
                    </a:p>
                  </a:txBody>
                  <a:tcPr>
                    <a:solidFill>
                      <a:schemeClr val="accent4">
                        <a:lumMod val="60000"/>
                        <a:lumOff val="40000"/>
                      </a:schemeClr>
                    </a:solidFill>
                  </a:tcPr>
                </a:tc>
                <a:tc>
                  <a:txBody>
                    <a:bodyPr/>
                    <a:lstStyle/>
                    <a:p>
                      <a:r>
                        <a:rPr lang="tr-TR" sz="1800" dirty="0">
                          <a:latin typeface="Calibri" panose="020F0502020204030204" pitchFamily="34" charset="0"/>
                          <a:cs typeface="Calibri" panose="020F0502020204030204" pitchFamily="34" charset="0"/>
                        </a:rPr>
                        <a:t>TBR 54</a:t>
                      </a:r>
                    </a:p>
                    <a:p>
                      <a:r>
                        <a:rPr lang="tr-TR" sz="1800" dirty="0">
                          <a:latin typeface="Calibri" panose="020F0502020204030204" pitchFamily="34" charset="0"/>
                          <a:cs typeface="Calibri" panose="020F0502020204030204" pitchFamily="34" charset="0"/>
                        </a:rPr>
                        <a:t>%</a:t>
                      </a:r>
                    </a:p>
                  </a:txBody>
                  <a:tcPr>
                    <a:solidFill>
                      <a:schemeClr val="accent4">
                        <a:lumMod val="60000"/>
                        <a:lumOff val="40000"/>
                      </a:schemeClr>
                    </a:solidFill>
                  </a:tcPr>
                </a:tc>
                <a:tc>
                  <a:txBody>
                    <a:bodyPr/>
                    <a:lstStyle/>
                    <a:p>
                      <a:r>
                        <a:rPr lang="tr-TR" sz="1800" dirty="0" err="1">
                          <a:latin typeface="Calibri" panose="020F0502020204030204" pitchFamily="34" charset="0"/>
                          <a:cs typeface="Calibri" panose="020F0502020204030204" pitchFamily="34" charset="0"/>
                        </a:rPr>
                        <a:t>Sensör</a:t>
                      </a:r>
                      <a:r>
                        <a:rPr lang="tr-TR" sz="1800" dirty="0">
                          <a:latin typeface="Calibri" panose="020F0502020204030204" pitchFamily="34" charset="0"/>
                          <a:cs typeface="Calibri" panose="020F0502020204030204" pitchFamily="34" charset="0"/>
                        </a:rPr>
                        <a:t> </a:t>
                      </a:r>
                      <a:r>
                        <a:rPr lang="tr-TR" sz="1800" dirty="0" err="1">
                          <a:latin typeface="Calibri" panose="020F0502020204030204" pitchFamily="34" charset="0"/>
                          <a:cs typeface="Calibri" panose="020F0502020204030204" pitchFamily="34" charset="0"/>
                        </a:rPr>
                        <a:t>glukoz</a:t>
                      </a:r>
                      <a:r>
                        <a:rPr lang="tr-TR" sz="1800" dirty="0">
                          <a:latin typeface="Calibri" panose="020F0502020204030204" pitchFamily="34" charset="0"/>
                          <a:cs typeface="Calibri" panose="020F0502020204030204" pitchFamily="34" charset="0"/>
                        </a:rPr>
                        <a:t> </a:t>
                      </a:r>
                      <a:r>
                        <a:rPr lang="tr-TR" sz="1800" dirty="0" err="1">
                          <a:latin typeface="Calibri" panose="020F0502020204030204" pitchFamily="34" charset="0"/>
                          <a:cs typeface="Calibri" panose="020F0502020204030204" pitchFamily="34" charset="0"/>
                        </a:rPr>
                        <a:t>ort</a:t>
                      </a:r>
                      <a:r>
                        <a:rPr lang="tr-TR" sz="1800" dirty="0">
                          <a:latin typeface="Calibri" panose="020F0502020204030204" pitchFamily="34" charset="0"/>
                          <a:cs typeface="Calibri" panose="020F0502020204030204" pitchFamily="34" charset="0"/>
                        </a:rPr>
                        <a:t> (mg/dl)</a:t>
                      </a:r>
                    </a:p>
                  </a:txBody>
                  <a:tcPr>
                    <a:solidFill>
                      <a:schemeClr val="accent4">
                        <a:lumMod val="60000"/>
                        <a:lumOff val="40000"/>
                      </a:schemeClr>
                    </a:solidFill>
                  </a:tcPr>
                </a:tc>
                <a:tc>
                  <a:txBody>
                    <a:bodyPr/>
                    <a:lstStyle/>
                    <a:p>
                      <a:r>
                        <a:rPr lang="tr-TR" sz="1800" dirty="0">
                          <a:latin typeface="Calibri" panose="020F0502020204030204" pitchFamily="34" charset="0"/>
                          <a:cs typeface="Calibri" panose="020F0502020204030204" pitchFamily="34" charset="0"/>
                        </a:rPr>
                        <a:t>GMI</a:t>
                      </a:r>
                    </a:p>
                    <a:p>
                      <a:r>
                        <a:rPr lang="tr-TR" sz="1800" dirty="0">
                          <a:latin typeface="Calibri" panose="020F0502020204030204" pitchFamily="34" charset="0"/>
                          <a:cs typeface="Calibri" panose="020F0502020204030204" pitchFamily="34" charset="0"/>
                        </a:rPr>
                        <a:t>%</a:t>
                      </a:r>
                    </a:p>
                  </a:txBody>
                  <a:tcPr>
                    <a:solidFill>
                      <a:schemeClr val="accent4">
                        <a:lumMod val="60000"/>
                        <a:lumOff val="40000"/>
                      </a:schemeClr>
                    </a:solidFill>
                  </a:tcPr>
                </a:tc>
                <a:tc>
                  <a:txBody>
                    <a:bodyPr/>
                    <a:lstStyle/>
                    <a:p>
                      <a:r>
                        <a:rPr lang="tr-TR" sz="1800" dirty="0">
                          <a:latin typeface="Calibri" panose="020F0502020204030204" pitchFamily="34" charset="0"/>
                          <a:cs typeface="Calibri" panose="020F0502020204030204" pitchFamily="34" charset="0"/>
                        </a:rPr>
                        <a:t>CV</a:t>
                      </a:r>
                    </a:p>
                    <a:p>
                      <a:r>
                        <a:rPr lang="tr-TR" sz="1800" dirty="0">
                          <a:latin typeface="Calibri" panose="020F0502020204030204" pitchFamily="34" charset="0"/>
                          <a:cs typeface="Calibri" panose="020F0502020204030204" pitchFamily="34" charset="0"/>
                        </a:rPr>
                        <a:t>%</a:t>
                      </a:r>
                    </a:p>
                  </a:txBody>
                  <a:tcPr>
                    <a:solidFill>
                      <a:schemeClr val="accent4">
                        <a:lumMod val="60000"/>
                        <a:lumOff val="40000"/>
                      </a:schemeClr>
                    </a:solidFill>
                  </a:tcPr>
                </a:tc>
                <a:tc>
                  <a:txBody>
                    <a:bodyPr/>
                    <a:lstStyle/>
                    <a:p>
                      <a:r>
                        <a:rPr lang="tr-TR" sz="1800" dirty="0">
                          <a:latin typeface="Calibri" panose="020F0502020204030204" pitchFamily="34" charset="0"/>
                          <a:cs typeface="Calibri" panose="020F0502020204030204" pitchFamily="34" charset="0"/>
                        </a:rPr>
                        <a:t>HbA1c</a:t>
                      </a:r>
                    </a:p>
                    <a:p>
                      <a:r>
                        <a:rPr lang="tr-TR" sz="1800" dirty="0">
                          <a:latin typeface="Calibri" panose="020F0502020204030204" pitchFamily="34" charset="0"/>
                          <a:cs typeface="Calibri" panose="020F0502020204030204" pitchFamily="34" charset="0"/>
                        </a:rPr>
                        <a:t>%</a:t>
                      </a:r>
                    </a:p>
                    <a:p>
                      <a:r>
                        <a:rPr lang="tr-TR" sz="1800" dirty="0">
                          <a:latin typeface="Calibri" panose="020F0502020204030204" pitchFamily="34" charset="0"/>
                          <a:cs typeface="Calibri" panose="020F0502020204030204" pitchFamily="34" charset="0"/>
                        </a:rPr>
                        <a:t>(n: 31)</a:t>
                      </a:r>
                    </a:p>
                    <a:p>
                      <a:r>
                        <a:rPr lang="tr-TR" sz="1400" dirty="0">
                          <a:latin typeface="Calibri" panose="020F0502020204030204" pitchFamily="34" charset="0"/>
                          <a:cs typeface="Calibri" panose="020F0502020204030204" pitchFamily="34" charset="0"/>
                        </a:rPr>
                        <a:t>(Son 4 ay)</a:t>
                      </a:r>
                    </a:p>
                  </a:txBody>
                  <a:tcPr>
                    <a:solidFill>
                      <a:schemeClr val="accent4">
                        <a:lumMod val="60000"/>
                        <a:lumOff val="40000"/>
                      </a:schemeClr>
                    </a:solidFill>
                  </a:tcPr>
                </a:tc>
                <a:extLst>
                  <a:ext uri="{0D108BD9-81ED-4DB2-BD59-A6C34878D82A}">
                    <a16:rowId xmlns:a16="http://schemas.microsoft.com/office/drawing/2014/main" val="1228391878"/>
                  </a:ext>
                </a:extLst>
              </a:tr>
              <a:tr h="370840">
                <a:tc>
                  <a:txBody>
                    <a:bodyPr/>
                    <a:lstStyle/>
                    <a:p>
                      <a:r>
                        <a:rPr lang="tr-TR" sz="1800" dirty="0" err="1">
                          <a:latin typeface="Calibri" panose="020F0502020204030204" pitchFamily="34" charset="0"/>
                          <a:cs typeface="Calibri" panose="020F0502020204030204" pitchFamily="34" charset="0"/>
                        </a:rPr>
                        <a:t>Mean</a:t>
                      </a:r>
                      <a:endParaRPr lang="tr-TR" sz="1800" dirty="0">
                        <a:latin typeface="Calibri" panose="020F0502020204030204" pitchFamily="34" charset="0"/>
                        <a:cs typeface="Calibri" panose="020F0502020204030204" pitchFamily="34" charset="0"/>
                      </a:endParaRPr>
                    </a:p>
                  </a:txBody>
                  <a:tcPr>
                    <a:solidFill>
                      <a:schemeClr val="accent4">
                        <a:lumMod val="60000"/>
                        <a:lumOff val="40000"/>
                      </a:schemeClr>
                    </a:solidFill>
                  </a:tcPr>
                </a:tc>
                <a:tc>
                  <a:txBody>
                    <a:bodyPr/>
                    <a:lstStyle/>
                    <a:p>
                      <a:r>
                        <a:rPr lang="tr-TR" sz="1800" dirty="0">
                          <a:solidFill>
                            <a:srgbClr val="FF0000"/>
                          </a:solidFill>
                          <a:latin typeface="Calibri" panose="020F0502020204030204" pitchFamily="34" charset="0"/>
                          <a:cs typeface="Calibri" panose="020F0502020204030204" pitchFamily="34" charset="0"/>
                        </a:rPr>
                        <a:t>79.36</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14.3</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3.09</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2.5</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0.61</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137.64</a:t>
                      </a:r>
                    </a:p>
                  </a:txBody>
                  <a:tcPr>
                    <a:solidFill>
                      <a:schemeClr val="accent4">
                        <a:lumMod val="60000"/>
                        <a:lumOff val="40000"/>
                      </a:schemeClr>
                    </a:solidFill>
                  </a:tcPr>
                </a:tc>
                <a:tc>
                  <a:txBody>
                    <a:bodyPr/>
                    <a:lstStyle/>
                    <a:p>
                      <a:r>
                        <a:rPr lang="tr-TR" sz="1600" dirty="0">
                          <a:solidFill>
                            <a:srgbClr val="FF0000"/>
                          </a:solidFill>
                          <a:latin typeface="Calibri" panose="020F0502020204030204" pitchFamily="34" charset="0"/>
                          <a:cs typeface="Calibri" panose="020F0502020204030204" pitchFamily="34" charset="0"/>
                        </a:rPr>
                        <a:t>6.59</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33.5</a:t>
                      </a:r>
                    </a:p>
                  </a:txBody>
                  <a:tcPr>
                    <a:solidFill>
                      <a:schemeClr val="accent4">
                        <a:lumMod val="60000"/>
                        <a:lumOff val="40000"/>
                      </a:schemeClr>
                    </a:solidFill>
                  </a:tcPr>
                </a:tc>
                <a:tc>
                  <a:txBody>
                    <a:bodyPr/>
                    <a:lstStyle/>
                    <a:p>
                      <a:r>
                        <a:rPr lang="tr-TR" sz="1600" dirty="0">
                          <a:solidFill>
                            <a:srgbClr val="FF0000"/>
                          </a:solidFill>
                          <a:latin typeface="Calibri" panose="020F0502020204030204" pitchFamily="34" charset="0"/>
                          <a:cs typeface="Calibri" panose="020F0502020204030204" pitchFamily="34" charset="0"/>
                        </a:rPr>
                        <a:t>7.13</a:t>
                      </a:r>
                    </a:p>
                  </a:txBody>
                  <a:tcPr>
                    <a:solidFill>
                      <a:schemeClr val="accent4">
                        <a:lumMod val="60000"/>
                        <a:lumOff val="40000"/>
                      </a:schemeClr>
                    </a:solidFill>
                  </a:tcPr>
                </a:tc>
                <a:extLst>
                  <a:ext uri="{0D108BD9-81ED-4DB2-BD59-A6C34878D82A}">
                    <a16:rowId xmlns:a16="http://schemas.microsoft.com/office/drawing/2014/main" val="1021629976"/>
                  </a:ext>
                </a:extLst>
              </a:tr>
              <a:tr h="370840">
                <a:tc>
                  <a:txBody>
                    <a:bodyPr/>
                    <a:lstStyle/>
                    <a:p>
                      <a:r>
                        <a:rPr lang="tr-TR" sz="1800" dirty="0" err="1">
                          <a:latin typeface="Calibri" panose="020F0502020204030204" pitchFamily="34" charset="0"/>
                          <a:cs typeface="Calibri" panose="020F0502020204030204" pitchFamily="34" charset="0"/>
                        </a:rPr>
                        <a:t>Median</a:t>
                      </a:r>
                      <a:endParaRPr lang="tr-TR" sz="1800" dirty="0">
                        <a:latin typeface="Calibri" panose="020F0502020204030204" pitchFamily="34" charset="0"/>
                        <a:cs typeface="Calibri" panose="020F0502020204030204" pitchFamily="34" charset="0"/>
                      </a:endParaRPr>
                    </a:p>
                  </a:txBody>
                  <a:tcPr>
                    <a:solidFill>
                      <a:schemeClr val="accent4">
                        <a:lumMod val="60000"/>
                        <a:lumOff val="40000"/>
                      </a:schemeClr>
                    </a:solidFill>
                  </a:tcPr>
                </a:tc>
                <a:tc>
                  <a:txBody>
                    <a:bodyPr/>
                    <a:lstStyle/>
                    <a:p>
                      <a:r>
                        <a:rPr lang="tr-TR" sz="1800" dirty="0">
                          <a:solidFill>
                            <a:srgbClr val="FF0000"/>
                          </a:solidFill>
                          <a:latin typeface="Calibri" panose="020F0502020204030204" pitchFamily="34" charset="0"/>
                          <a:cs typeface="Calibri" panose="020F0502020204030204" pitchFamily="34" charset="0"/>
                        </a:rPr>
                        <a:t>79.00</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15.5</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2.00</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2.0</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0</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137</a:t>
                      </a:r>
                    </a:p>
                  </a:txBody>
                  <a:tcPr>
                    <a:solidFill>
                      <a:schemeClr val="accent4">
                        <a:lumMod val="60000"/>
                        <a:lumOff val="40000"/>
                      </a:schemeClr>
                    </a:solidFill>
                  </a:tcPr>
                </a:tc>
                <a:tc>
                  <a:txBody>
                    <a:bodyPr/>
                    <a:lstStyle/>
                    <a:p>
                      <a:r>
                        <a:rPr lang="tr-TR" sz="1600" dirty="0">
                          <a:solidFill>
                            <a:srgbClr val="FF0000"/>
                          </a:solidFill>
                          <a:latin typeface="Calibri" panose="020F0502020204030204" pitchFamily="34" charset="0"/>
                          <a:cs typeface="Calibri" panose="020F0502020204030204" pitchFamily="34" charset="0"/>
                        </a:rPr>
                        <a:t>6.60</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32.8</a:t>
                      </a:r>
                    </a:p>
                  </a:txBody>
                  <a:tcPr>
                    <a:solidFill>
                      <a:schemeClr val="accent4">
                        <a:lumMod val="60000"/>
                        <a:lumOff val="40000"/>
                      </a:schemeClr>
                    </a:solidFill>
                  </a:tcPr>
                </a:tc>
                <a:tc>
                  <a:txBody>
                    <a:bodyPr/>
                    <a:lstStyle/>
                    <a:p>
                      <a:r>
                        <a:rPr lang="tr-TR" sz="1600" dirty="0">
                          <a:solidFill>
                            <a:srgbClr val="FF0000"/>
                          </a:solidFill>
                          <a:latin typeface="Calibri" panose="020F0502020204030204" pitchFamily="34" charset="0"/>
                          <a:cs typeface="Calibri" panose="020F0502020204030204" pitchFamily="34" charset="0"/>
                        </a:rPr>
                        <a:t>7.10</a:t>
                      </a:r>
                    </a:p>
                  </a:txBody>
                  <a:tcPr>
                    <a:solidFill>
                      <a:schemeClr val="accent4">
                        <a:lumMod val="60000"/>
                        <a:lumOff val="40000"/>
                      </a:schemeClr>
                    </a:solidFill>
                  </a:tcPr>
                </a:tc>
                <a:extLst>
                  <a:ext uri="{0D108BD9-81ED-4DB2-BD59-A6C34878D82A}">
                    <a16:rowId xmlns:a16="http://schemas.microsoft.com/office/drawing/2014/main" val="4249409135"/>
                  </a:ext>
                </a:extLst>
              </a:tr>
              <a:tr h="370840">
                <a:tc>
                  <a:txBody>
                    <a:bodyPr/>
                    <a:lstStyle/>
                    <a:p>
                      <a:r>
                        <a:rPr lang="tr-TR" sz="1800" dirty="0">
                          <a:latin typeface="Calibri" panose="020F0502020204030204" pitchFamily="34" charset="0"/>
                          <a:cs typeface="Calibri" panose="020F0502020204030204" pitchFamily="34" charset="0"/>
                        </a:rPr>
                        <a:t>SD</a:t>
                      </a:r>
                    </a:p>
                  </a:txBody>
                  <a:tcPr>
                    <a:solidFill>
                      <a:schemeClr val="accent4">
                        <a:lumMod val="60000"/>
                        <a:lumOff val="40000"/>
                      </a:schemeClr>
                    </a:solidFill>
                  </a:tcPr>
                </a:tc>
                <a:tc>
                  <a:txBody>
                    <a:bodyPr/>
                    <a:lstStyle/>
                    <a:p>
                      <a:r>
                        <a:rPr lang="tr-TR" sz="1800" dirty="0">
                          <a:latin typeface="Calibri" panose="020F0502020204030204" pitchFamily="34" charset="0"/>
                          <a:cs typeface="Calibri" panose="020F0502020204030204" pitchFamily="34" charset="0"/>
                        </a:rPr>
                        <a:t>8.22</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5.78</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3.17</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2.11</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0.82</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13.66</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0.32</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4.57</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0.62</a:t>
                      </a:r>
                    </a:p>
                  </a:txBody>
                  <a:tcPr>
                    <a:solidFill>
                      <a:schemeClr val="accent4">
                        <a:lumMod val="60000"/>
                        <a:lumOff val="40000"/>
                      </a:schemeClr>
                    </a:solidFill>
                  </a:tcPr>
                </a:tc>
                <a:extLst>
                  <a:ext uri="{0D108BD9-81ED-4DB2-BD59-A6C34878D82A}">
                    <a16:rowId xmlns:a16="http://schemas.microsoft.com/office/drawing/2014/main" val="2799153962"/>
                  </a:ext>
                </a:extLst>
              </a:tr>
              <a:tr h="370840">
                <a:tc>
                  <a:txBody>
                    <a:bodyPr/>
                    <a:lstStyle/>
                    <a:p>
                      <a:r>
                        <a:rPr lang="tr-TR" sz="1800" dirty="0" err="1">
                          <a:latin typeface="Calibri" panose="020F0502020204030204" pitchFamily="34" charset="0"/>
                          <a:cs typeface="Calibri" panose="020F0502020204030204" pitchFamily="34" charset="0"/>
                        </a:rPr>
                        <a:t>Max</a:t>
                      </a:r>
                      <a:r>
                        <a:rPr lang="tr-TR" sz="1800" dirty="0">
                          <a:latin typeface="Calibri" panose="020F0502020204030204" pitchFamily="34" charset="0"/>
                          <a:cs typeface="Calibri" panose="020F0502020204030204" pitchFamily="34" charset="0"/>
                        </a:rPr>
                        <a:t>.</a:t>
                      </a:r>
                    </a:p>
                  </a:txBody>
                  <a:tcPr>
                    <a:solidFill>
                      <a:schemeClr val="accent4">
                        <a:lumMod val="60000"/>
                        <a:lumOff val="40000"/>
                      </a:schemeClr>
                    </a:solidFill>
                  </a:tcPr>
                </a:tc>
                <a:tc>
                  <a:txBody>
                    <a:bodyPr/>
                    <a:lstStyle/>
                    <a:p>
                      <a:r>
                        <a:rPr lang="tr-TR" sz="1800" dirty="0">
                          <a:latin typeface="Calibri" panose="020F0502020204030204" pitchFamily="34" charset="0"/>
                          <a:cs typeface="Calibri" panose="020F0502020204030204" pitchFamily="34" charset="0"/>
                        </a:rPr>
                        <a:t>96</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33</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15</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10</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4</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184</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7.7</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43.20</a:t>
                      </a:r>
                    </a:p>
                  </a:txBody>
                  <a:tcPr>
                    <a:solidFill>
                      <a:schemeClr val="accent4">
                        <a:lumMod val="60000"/>
                        <a:lumOff val="40000"/>
                      </a:schemeClr>
                    </a:solidFill>
                  </a:tcPr>
                </a:tc>
                <a:tc>
                  <a:txBody>
                    <a:bodyPr/>
                    <a:lstStyle/>
                    <a:p>
                      <a:r>
                        <a:rPr lang="tr-TR" sz="1600" dirty="0">
                          <a:latin typeface="Calibri" panose="020F0502020204030204" pitchFamily="34" charset="0"/>
                          <a:cs typeface="Calibri" panose="020F0502020204030204" pitchFamily="34" charset="0"/>
                        </a:rPr>
                        <a:t>8.6</a:t>
                      </a:r>
                    </a:p>
                  </a:txBody>
                  <a:tcPr>
                    <a:solidFill>
                      <a:schemeClr val="accent4">
                        <a:lumMod val="60000"/>
                        <a:lumOff val="40000"/>
                      </a:schemeClr>
                    </a:solidFill>
                  </a:tcPr>
                </a:tc>
                <a:extLst>
                  <a:ext uri="{0D108BD9-81ED-4DB2-BD59-A6C34878D82A}">
                    <a16:rowId xmlns:a16="http://schemas.microsoft.com/office/drawing/2014/main" val="3302269938"/>
                  </a:ext>
                </a:extLst>
              </a:tr>
            </a:tbl>
          </a:graphicData>
        </a:graphic>
      </p:graphicFrame>
      <p:pic>
        <p:nvPicPr>
          <p:cNvPr id="10" name="Resim 9">
            <a:extLst>
              <a:ext uri="{FF2B5EF4-FFF2-40B4-BE49-F238E27FC236}">
                <a16:creationId xmlns:a16="http://schemas.microsoft.com/office/drawing/2014/main" id="{0A92A8FD-9C81-A112-2FE4-4CAF7DBBB25D}"/>
              </a:ext>
            </a:extLst>
          </p:cNvPr>
          <p:cNvPicPr>
            <a:picLocks noChangeAspect="1"/>
          </p:cNvPicPr>
          <p:nvPr/>
        </p:nvPicPr>
        <p:blipFill>
          <a:blip r:embed="rId3"/>
          <a:stretch>
            <a:fillRect/>
          </a:stretch>
        </p:blipFill>
        <p:spPr>
          <a:xfrm>
            <a:off x="9102632" y="0"/>
            <a:ext cx="3176455" cy="6858000"/>
          </a:xfrm>
          <a:prstGeom prst="rect">
            <a:avLst/>
          </a:prstGeom>
        </p:spPr>
      </p:pic>
      <p:sp>
        <p:nvSpPr>
          <p:cNvPr id="2" name="Metin kutusu 1">
            <a:extLst>
              <a:ext uri="{FF2B5EF4-FFF2-40B4-BE49-F238E27FC236}">
                <a16:creationId xmlns:a16="http://schemas.microsoft.com/office/drawing/2014/main" id="{19ACCF18-550D-1398-2F14-8F984135DA7A}"/>
              </a:ext>
            </a:extLst>
          </p:cNvPr>
          <p:cNvSpPr txBox="1"/>
          <p:nvPr/>
        </p:nvSpPr>
        <p:spPr>
          <a:xfrm>
            <a:off x="435164" y="3975372"/>
            <a:ext cx="8537379"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2800" dirty="0">
                <a:latin typeface="Calibri" panose="020F0502020204030204" pitchFamily="34" charset="0"/>
                <a:cs typeface="Calibri" panose="020F0502020204030204" pitchFamily="34" charset="0"/>
              </a:rPr>
              <a:t>Hipoglisemi riskinde artma olmadan, başta TIR olmak üzere hedeflere ulaşmayı sağlıyor</a:t>
            </a:r>
          </a:p>
        </p:txBody>
      </p:sp>
      <p:sp>
        <p:nvSpPr>
          <p:cNvPr id="5" name="Metin kutusu 4">
            <a:extLst>
              <a:ext uri="{FF2B5EF4-FFF2-40B4-BE49-F238E27FC236}">
                <a16:creationId xmlns:a16="http://schemas.microsoft.com/office/drawing/2014/main" id="{642D34CC-FE6B-130A-DD58-ACE7AB8B2AA9}"/>
              </a:ext>
            </a:extLst>
          </p:cNvPr>
          <p:cNvSpPr txBox="1"/>
          <p:nvPr/>
        </p:nvSpPr>
        <p:spPr>
          <a:xfrm>
            <a:off x="435163" y="5044529"/>
            <a:ext cx="8537379"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tr-TR" sz="2000" dirty="0">
                <a:latin typeface="Calibri" panose="020F0502020204030204" pitchFamily="34" charset="0"/>
                <a:cs typeface="Calibri" panose="020F0502020204030204" pitchFamily="34" charset="0"/>
              </a:rPr>
              <a:t>Genel olarak eş zamanlı bakılan HbA1c, </a:t>
            </a:r>
            <a:r>
              <a:rPr lang="tr-TR" sz="2000" dirty="0" err="1">
                <a:latin typeface="Calibri" panose="020F0502020204030204" pitchFamily="34" charset="0"/>
                <a:cs typeface="Calibri" panose="020F0502020204030204" pitchFamily="34" charset="0"/>
              </a:rPr>
              <a:t>sensör</a:t>
            </a:r>
            <a:r>
              <a:rPr lang="tr-TR" sz="2000" dirty="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glukoz</a:t>
            </a:r>
            <a:r>
              <a:rPr lang="tr-TR" sz="2000" dirty="0">
                <a:latin typeface="Calibri" panose="020F0502020204030204" pitchFamily="34" charset="0"/>
                <a:cs typeface="Calibri" panose="020F0502020204030204" pitchFamily="34" charset="0"/>
              </a:rPr>
              <a:t> ortalamasına göre hesaplanan </a:t>
            </a:r>
            <a:r>
              <a:rPr lang="tr-TR" sz="2000" dirty="0" err="1">
                <a:latin typeface="Calibri" panose="020F0502020204030204" pitchFamily="34" charset="0"/>
                <a:cs typeface="Calibri" panose="020F0502020204030204" pitchFamily="34" charset="0"/>
              </a:rPr>
              <a:t>GMI’dan</a:t>
            </a:r>
            <a:r>
              <a:rPr lang="tr-TR" sz="2000" dirty="0">
                <a:latin typeface="Calibri" panose="020F0502020204030204" pitchFamily="34" charset="0"/>
                <a:cs typeface="Calibri" panose="020F0502020204030204" pitchFamily="34" charset="0"/>
              </a:rPr>
              <a:t>(</a:t>
            </a:r>
            <a:r>
              <a:rPr lang="tr-TR" sz="2000" dirty="0" err="1">
                <a:latin typeface="Calibri" panose="020F0502020204030204" pitchFamily="34" charset="0"/>
                <a:cs typeface="Calibri" panose="020F0502020204030204" pitchFamily="34" charset="0"/>
              </a:rPr>
              <a:t>Glucose</a:t>
            </a:r>
            <a:r>
              <a:rPr lang="tr-TR" sz="2000" dirty="0">
                <a:latin typeface="Calibri" panose="020F0502020204030204" pitchFamily="34" charset="0"/>
                <a:cs typeface="Calibri" panose="020F0502020204030204" pitchFamily="34" charset="0"/>
              </a:rPr>
              <a:t> Management </a:t>
            </a:r>
            <a:r>
              <a:rPr lang="tr-TR" sz="2000" dirty="0" err="1">
                <a:latin typeface="Calibri" panose="020F0502020204030204" pitchFamily="34" charset="0"/>
                <a:cs typeface="Calibri" panose="020F0502020204030204" pitchFamily="34" charset="0"/>
              </a:rPr>
              <a:t>Indicator</a:t>
            </a:r>
            <a:r>
              <a:rPr lang="tr-TR" sz="2000" dirty="0">
                <a:latin typeface="Calibri" panose="020F0502020204030204" pitchFamily="34" charset="0"/>
                <a:cs typeface="Calibri" panose="020F0502020204030204" pitchFamily="34" charset="0"/>
              </a:rPr>
              <a:t>-GMI) daha yüksek.  </a:t>
            </a:r>
            <a:r>
              <a:rPr lang="tr-TR" sz="2000" dirty="0">
                <a:solidFill>
                  <a:srgbClr val="FF0000"/>
                </a:solidFill>
                <a:latin typeface="Calibri" panose="020F0502020204030204" pitchFamily="34" charset="0"/>
                <a:cs typeface="Calibri" panose="020F0502020204030204" pitchFamily="34" charset="0"/>
              </a:rPr>
              <a:t>Bu fark, kalibrasyon için girilen kan şekeri ortalaması ile </a:t>
            </a:r>
            <a:r>
              <a:rPr lang="tr-TR" sz="2000" dirty="0" err="1">
                <a:solidFill>
                  <a:srgbClr val="FF0000"/>
                </a:solidFill>
                <a:latin typeface="Calibri" panose="020F0502020204030204" pitchFamily="34" charset="0"/>
                <a:cs typeface="Calibri" panose="020F0502020204030204" pitchFamily="34" charset="0"/>
              </a:rPr>
              <a:t>sensör</a:t>
            </a:r>
            <a:r>
              <a:rPr lang="tr-TR" sz="2000" dirty="0">
                <a:solidFill>
                  <a:srgbClr val="FF0000"/>
                </a:solidFill>
                <a:latin typeface="Calibri" panose="020F0502020204030204" pitchFamily="34" charset="0"/>
                <a:cs typeface="Calibri" panose="020F0502020204030204" pitchFamily="34" charset="0"/>
              </a:rPr>
              <a:t> ortalamasının yüksek olduğu durumlarda daha belirgin.</a:t>
            </a:r>
            <a:r>
              <a:rPr lang="tr-TR" sz="2000" dirty="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Sensörler</a:t>
            </a:r>
            <a:r>
              <a:rPr lang="tr-TR" sz="2000" dirty="0">
                <a:latin typeface="Calibri" panose="020F0502020204030204" pitchFamily="34" charset="0"/>
                <a:cs typeface="Calibri" panose="020F0502020204030204" pitchFamily="34" charset="0"/>
              </a:rPr>
              <a:t> hala istediğimiz duyarlılıkla ölçüm yapmıyor ve bu da bazen hayal kırıklığı yaratıyor</a:t>
            </a:r>
            <a:r>
              <a:rPr lang="tr-TR"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4825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1"/>
          <p:cNvSpPr txBox="1">
            <a:spLocks noGrp="1"/>
          </p:cNvSpPr>
          <p:nvPr>
            <p:ph type="title"/>
          </p:nvPr>
        </p:nvSpPr>
        <p:spPr>
          <a:xfrm>
            <a:off x="331470" y="170815"/>
            <a:ext cx="11521440" cy="743585"/>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tr-TR" dirty="0"/>
              <a:t>Hedef aralık oranını etkileyen parametreler</a:t>
            </a:r>
            <a:endParaRPr dirty="0"/>
          </a:p>
        </p:txBody>
      </p:sp>
      <p:pic>
        <p:nvPicPr>
          <p:cNvPr id="286" name="Google Shape;286;p21"/>
          <p:cNvPicPr preferRelativeResize="0"/>
          <p:nvPr/>
        </p:nvPicPr>
        <p:blipFill rotWithShape="1">
          <a:blip r:embed="rId3">
            <a:alphaModFix/>
          </a:blip>
          <a:srcRect/>
          <a:stretch/>
        </p:blipFill>
        <p:spPr>
          <a:xfrm>
            <a:off x="4060317" y="1155667"/>
            <a:ext cx="7858854" cy="5641576"/>
          </a:xfrm>
          <a:prstGeom prst="rect">
            <a:avLst/>
          </a:prstGeom>
          <a:noFill/>
          <a:ln>
            <a:noFill/>
          </a:ln>
        </p:spPr>
      </p:pic>
      <p:sp>
        <p:nvSpPr>
          <p:cNvPr id="2" name="TextBox 5">
            <a:extLst>
              <a:ext uri="{FF2B5EF4-FFF2-40B4-BE49-F238E27FC236}">
                <a16:creationId xmlns:a16="http://schemas.microsoft.com/office/drawing/2014/main" id="{0CA350E3-4DCB-AB3B-77F3-A7E3EB508F36}"/>
              </a:ext>
            </a:extLst>
          </p:cNvPr>
          <p:cNvSpPr txBox="1"/>
          <p:nvPr/>
        </p:nvSpPr>
        <p:spPr>
          <a:xfrm>
            <a:off x="120407" y="1155667"/>
            <a:ext cx="3685783" cy="1169551"/>
          </a:xfrm>
          <a:prstGeom prst="rect">
            <a:avLst/>
          </a:prstGeom>
          <a:noFill/>
        </p:spPr>
        <p:txBody>
          <a:bodyPr wrap="square" rtlCol="0">
            <a:spAutoFit/>
          </a:bodyPr>
          <a:lstStyle/>
          <a:p>
            <a:r>
              <a:rPr lang="en-US" i="1" dirty="0">
                <a:solidFill>
                  <a:srgbClr val="222222"/>
                </a:solidFill>
                <a:effectLst/>
                <a:latin typeface="Arial" panose="020B0604020202020204" pitchFamily="34" charset="0"/>
              </a:rPr>
              <a:t>"A Short-Term Evaluation of Children with Diabetes Using the Advanced Hybrid Closed Loop System- A Single Center Experience from Turkey”</a:t>
            </a:r>
          </a:p>
          <a:p>
            <a:r>
              <a:rPr lang="en-US" b="1" dirty="0">
                <a:solidFill>
                  <a:srgbClr val="222222"/>
                </a:solidFill>
                <a:latin typeface="Arial" panose="020B0604020202020204" pitchFamily="34" charset="0"/>
              </a:rPr>
              <a:t>(</a:t>
            </a:r>
            <a:r>
              <a:rPr lang="en-US" b="1" dirty="0" err="1">
                <a:solidFill>
                  <a:srgbClr val="222222"/>
                </a:solidFill>
                <a:latin typeface="Arial" panose="020B0604020202020204" pitchFamily="34" charset="0"/>
              </a:rPr>
              <a:t>basım</a:t>
            </a:r>
            <a:r>
              <a:rPr lang="en-US" b="1" dirty="0">
                <a:solidFill>
                  <a:srgbClr val="222222"/>
                </a:solidFill>
                <a:latin typeface="Arial" panose="020B0604020202020204" pitchFamily="34" charset="0"/>
              </a:rPr>
              <a:t> </a:t>
            </a:r>
            <a:r>
              <a:rPr lang="en-US" b="1" dirty="0" err="1">
                <a:solidFill>
                  <a:srgbClr val="222222"/>
                </a:solidFill>
                <a:latin typeface="Arial" panose="020B0604020202020204" pitchFamily="34" charset="0"/>
              </a:rPr>
              <a:t>aşamasında</a:t>
            </a:r>
            <a:r>
              <a:rPr lang="en-US" b="1" dirty="0">
                <a:solidFill>
                  <a:srgbClr val="222222"/>
                </a:solidFill>
                <a:latin typeface="Arial" panose="020B0604020202020204" pitchFamily="34" charset="0"/>
              </a:rPr>
              <a:t>)</a:t>
            </a:r>
          </a:p>
        </p:txBody>
      </p:sp>
      <p:pic>
        <p:nvPicPr>
          <p:cNvPr id="3" name="Content Placeholder 4" descr="Graphical user interface, text, application, chat or text message&#10;&#10;Description automatically generated">
            <a:extLst>
              <a:ext uri="{FF2B5EF4-FFF2-40B4-BE49-F238E27FC236}">
                <a16:creationId xmlns:a16="http://schemas.microsoft.com/office/drawing/2014/main" id="{3EA358E4-2808-F453-9613-EA110C055BED}"/>
              </a:ext>
            </a:extLst>
          </p:cNvPr>
          <p:cNvPicPr>
            <a:picLocks noChangeAspect="1"/>
          </p:cNvPicPr>
          <p:nvPr/>
        </p:nvPicPr>
        <p:blipFill>
          <a:blip r:embed="rId4"/>
          <a:stretch>
            <a:fillRect/>
          </a:stretch>
        </p:blipFill>
        <p:spPr>
          <a:xfrm>
            <a:off x="331470" y="2776527"/>
            <a:ext cx="3542067" cy="1169550"/>
          </a:xfrm>
          <a:prstGeom prst="rect">
            <a:avLst/>
          </a:prstGeom>
          <a:solidFill>
            <a:schemeClr val="bg1"/>
          </a:solidFill>
          <a:ln>
            <a:solidFill>
              <a:srgbClr val="0070C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9D39C6-7645-B202-5280-0DE67A8C92BF}"/>
              </a:ext>
            </a:extLst>
          </p:cNvPr>
          <p:cNvSpPr>
            <a:spLocks noGrp="1"/>
          </p:cNvSpPr>
          <p:nvPr>
            <p:ph type="title"/>
          </p:nvPr>
        </p:nvSpPr>
        <p:spPr>
          <a:xfrm>
            <a:off x="612913" y="184726"/>
            <a:ext cx="5222877" cy="981465"/>
          </a:xfrm>
          <a:solidFill>
            <a:srgbClr val="92D050"/>
          </a:solidFill>
        </p:spPr>
        <p:style>
          <a:lnRef idx="1">
            <a:schemeClr val="accent6"/>
          </a:lnRef>
          <a:fillRef idx="2">
            <a:schemeClr val="accent6"/>
          </a:fillRef>
          <a:effectRef idx="1">
            <a:schemeClr val="accent6"/>
          </a:effectRef>
          <a:fontRef idx="minor">
            <a:schemeClr val="dk1"/>
          </a:fontRef>
        </p:style>
        <p:txBody>
          <a:bodyPr>
            <a:normAutofit fontScale="90000"/>
          </a:bodyPr>
          <a:lstStyle/>
          <a:p>
            <a:r>
              <a:rPr lang="tr-TR" dirty="0" err="1">
                <a:solidFill>
                  <a:schemeClr val="tx1"/>
                </a:solidFill>
              </a:rPr>
              <a:t>Bolus</a:t>
            </a:r>
            <a:r>
              <a:rPr lang="tr-TR" dirty="0">
                <a:solidFill>
                  <a:schemeClr val="tx1"/>
                </a:solidFill>
              </a:rPr>
              <a:t> dozları atlanınca...</a:t>
            </a:r>
          </a:p>
        </p:txBody>
      </p:sp>
      <p:pic>
        <p:nvPicPr>
          <p:cNvPr id="4" name="Resim 3">
            <a:extLst>
              <a:ext uri="{FF2B5EF4-FFF2-40B4-BE49-F238E27FC236}">
                <a16:creationId xmlns:a16="http://schemas.microsoft.com/office/drawing/2014/main" id="{F0D312F9-6B59-4A03-23B2-0D00A4D84D50}"/>
              </a:ext>
            </a:extLst>
          </p:cNvPr>
          <p:cNvPicPr>
            <a:picLocks noChangeAspect="1"/>
          </p:cNvPicPr>
          <p:nvPr/>
        </p:nvPicPr>
        <p:blipFill>
          <a:blip r:embed="rId2"/>
          <a:stretch>
            <a:fillRect/>
          </a:stretch>
        </p:blipFill>
        <p:spPr>
          <a:xfrm>
            <a:off x="252896" y="1523999"/>
            <a:ext cx="6485323" cy="4407152"/>
          </a:xfrm>
          <a:prstGeom prst="rect">
            <a:avLst/>
          </a:prstGeom>
        </p:spPr>
      </p:pic>
      <p:pic>
        <p:nvPicPr>
          <p:cNvPr id="6" name="Resim 5">
            <a:extLst>
              <a:ext uri="{FF2B5EF4-FFF2-40B4-BE49-F238E27FC236}">
                <a16:creationId xmlns:a16="http://schemas.microsoft.com/office/drawing/2014/main" id="{8C57D2E5-1BBA-176B-4D95-B6217694170E}"/>
              </a:ext>
            </a:extLst>
          </p:cNvPr>
          <p:cNvPicPr>
            <a:picLocks noChangeAspect="1"/>
          </p:cNvPicPr>
          <p:nvPr/>
        </p:nvPicPr>
        <p:blipFill>
          <a:blip r:embed="rId3"/>
          <a:stretch>
            <a:fillRect/>
          </a:stretch>
        </p:blipFill>
        <p:spPr>
          <a:xfrm>
            <a:off x="6857488" y="184726"/>
            <a:ext cx="5222877" cy="5899917"/>
          </a:xfrm>
          <a:prstGeom prst="rect">
            <a:avLst/>
          </a:prstGeom>
        </p:spPr>
      </p:pic>
      <p:sp>
        <p:nvSpPr>
          <p:cNvPr id="7" name="Metin kutusu 6">
            <a:extLst>
              <a:ext uri="{FF2B5EF4-FFF2-40B4-BE49-F238E27FC236}">
                <a16:creationId xmlns:a16="http://schemas.microsoft.com/office/drawing/2014/main" id="{8519C4E8-F98A-4C05-87A0-D7BA301E77A4}"/>
              </a:ext>
            </a:extLst>
          </p:cNvPr>
          <p:cNvSpPr txBox="1"/>
          <p:nvPr/>
        </p:nvSpPr>
        <p:spPr>
          <a:xfrm>
            <a:off x="612913" y="6211609"/>
            <a:ext cx="7658651" cy="461665"/>
          </a:xfrm>
          <a:prstGeom prst="rect">
            <a:avLst/>
          </a:prstGeom>
          <a:solidFill>
            <a:srgbClr val="FFC000"/>
          </a:solidFill>
        </p:spPr>
        <p:txBody>
          <a:bodyPr wrap="square" rtlCol="0">
            <a:spAutoFit/>
          </a:bodyPr>
          <a:lstStyle/>
          <a:p>
            <a:r>
              <a:rPr lang="tr-TR" sz="2400" dirty="0">
                <a:latin typeface="Calibri" panose="020F0502020204030204" pitchFamily="34" charset="0"/>
                <a:cs typeface="Calibri" panose="020F0502020204030204" pitchFamily="34" charset="0"/>
              </a:rPr>
              <a:t>Otomatik düzeltme oranı % 60 ama bu da yeterli olmuyor</a:t>
            </a:r>
          </a:p>
        </p:txBody>
      </p:sp>
    </p:spTree>
    <p:extLst>
      <p:ext uri="{BB962C8B-B14F-4D97-AF65-F5344CB8AC3E}">
        <p14:creationId xmlns:p14="http://schemas.microsoft.com/office/powerpoint/2010/main" val="2993072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5CD51C-35C2-94DB-C37F-E19B71B62E29}"/>
              </a:ext>
            </a:extLst>
          </p:cNvPr>
          <p:cNvSpPr>
            <a:spLocks noGrp="1"/>
          </p:cNvSpPr>
          <p:nvPr>
            <p:ph type="title"/>
          </p:nvPr>
        </p:nvSpPr>
        <p:spPr>
          <a:xfrm>
            <a:off x="515155" y="258418"/>
            <a:ext cx="11217499" cy="874924"/>
          </a:xfrm>
          <a:solidFill>
            <a:srgbClr val="92D050"/>
          </a:solidFill>
        </p:spPr>
        <p:txBody>
          <a:bodyPr>
            <a:normAutofit/>
          </a:bodyPr>
          <a:lstStyle/>
          <a:p>
            <a:pPr algn="ctr"/>
            <a:r>
              <a:rPr lang="tr-TR" dirty="0"/>
              <a:t>Gözlemlerimiz/Deneyimlerimiz-1</a:t>
            </a:r>
          </a:p>
        </p:txBody>
      </p:sp>
      <p:sp>
        <p:nvSpPr>
          <p:cNvPr id="3" name="Metin Yer Tutucusu 2">
            <a:extLst>
              <a:ext uri="{FF2B5EF4-FFF2-40B4-BE49-F238E27FC236}">
                <a16:creationId xmlns:a16="http://schemas.microsoft.com/office/drawing/2014/main" id="{221D22C3-A032-B26F-3F94-5450D526BF2E}"/>
              </a:ext>
            </a:extLst>
          </p:cNvPr>
          <p:cNvSpPr>
            <a:spLocks noGrp="1"/>
          </p:cNvSpPr>
          <p:nvPr>
            <p:ph type="body" idx="1"/>
          </p:nvPr>
        </p:nvSpPr>
        <p:spPr>
          <a:xfrm>
            <a:off x="515354" y="1249252"/>
            <a:ext cx="11217499" cy="5505076"/>
          </a:xfrm>
        </p:spPr>
        <p:txBody>
          <a:bodyPr>
            <a:normAutofit fontScale="92500" lnSpcReduction="10000"/>
          </a:bodyPr>
          <a:lstStyle/>
          <a:p>
            <a:r>
              <a:rPr lang="tr-TR" dirty="0">
                <a:solidFill>
                  <a:schemeClr val="dk1"/>
                </a:solidFill>
                <a:latin typeface="Calibri"/>
                <a:ea typeface="Calibri"/>
                <a:cs typeface="Calibri"/>
                <a:sym typeface="Calibri"/>
              </a:rPr>
              <a:t>Otomatik  </a:t>
            </a:r>
            <a:r>
              <a:rPr lang="tr-TR" dirty="0" err="1">
                <a:solidFill>
                  <a:schemeClr val="dk1"/>
                </a:solidFill>
                <a:latin typeface="Calibri"/>
                <a:ea typeface="Calibri"/>
                <a:cs typeface="Calibri"/>
                <a:sym typeface="Calibri"/>
              </a:rPr>
              <a:t>mod</a:t>
            </a:r>
            <a:r>
              <a:rPr lang="tr-TR" dirty="0">
                <a:solidFill>
                  <a:schemeClr val="dk1"/>
                </a:solidFill>
                <a:latin typeface="Calibri"/>
                <a:ea typeface="Calibri"/>
                <a:cs typeface="Calibri"/>
                <a:sym typeface="Calibri"/>
              </a:rPr>
              <a:t> odaklı eğitim yapılması ve </a:t>
            </a:r>
            <a:r>
              <a:rPr lang="tr-TR" dirty="0">
                <a:solidFill>
                  <a:srgbClr val="FF0000"/>
                </a:solidFill>
                <a:latin typeface="Calibri"/>
                <a:ea typeface="Calibri"/>
                <a:cs typeface="Calibri"/>
                <a:sym typeface="Calibri"/>
              </a:rPr>
              <a:t>48-72 saat sonra </a:t>
            </a:r>
            <a:r>
              <a:rPr lang="tr-TR" dirty="0" err="1">
                <a:solidFill>
                  <a:srgbClr val="FF0000"/>
                </a:solidFill>
                <a:latin typeface="Calibri"/>
                <a:ea typeface="Calibri"/>
                <a:cs typeface="Calibri"/>
                <a:sym typeface="Calibri"/>
              </a:rPr>
              <a:t>otamatik</a:t>
            </a:r>
            <a:r>
              <a:rPr lang="tr-TR" dirty="0">
                <a:solidFill>
                  <a:srgbClr val="FF0000"/>
                </a:solidFill>
                <a:latin typeface="Calibri"/>
                <a:ea typeface="Calibri"/>
                <a:cs typeface="Calibri"/>
                <a:sym typeface="Calibri"/>
              </a:rPr>
              <a:t> moda geçilmesinin (Uzatmaya gerek yok)</a:t>
            </a:r>
            <a:r>
              <a:rPr lang="tr-TR" dirty="0">
                <a:solidFill>
                  <a:schemeClr val="dk1"/>
                </a:solidFill>
                <a:latin typeface="Calibri"/>
                <a:ea typeface="Calibri"/>
                <a:cs typeface="Calibri"/>
                <a:sym typeface="Calibri"/>
              </a:rPr>
              <a:t> uygun olduğunu düşünüyoruz</a:t>
            </a:r>
          </a:p>
          <a:p>
            <a:endParaRPr lang="tr-TR" dirty="0">
              <a:solidFill>
                <a:schemeClr val="dk1"/>
              </a:solidFill>
              <a:latin typeface="Calibri"/>
              <a:ea typeface="Calibri"/>
              <a:cs typeface="Calibri"/>
              <a:sym typeface="Calibri"/>
            </a:endParaRPr>
          </a:p>
          <a:p>
            <a:r>
              <a:rPr lang="tr-TR" dirty="0">
                <a:solidFill>
                  <a:schemeClr val="dk1"/>
                </a:solidFill>
                <a:latin typeface="Calibri"/>
                <a:ea typeface="Calibri"/>
                <a:cs typeface="Calibri"/>
                <a:sym typeface="Calibri"/>
              </a:rPr>
              <a:t>Geçici bazal gibi bir ihtiyaç ortadan kalkıyor.  Cerrahi işlemler gibi durumlarda kolaylık sağlıyor. Hastalık durumlarında genel olarak ek bir şey yapmaya gerek kalmıyor.</a:t>
            </a:r>
          </a:p>
          <a:p>
            <a:endParaRPr lang="tr-TR" dirty="0">
              <a:solidFill>
                <a:schemeClr val="dk1"/>
              </a:solidFill>
              <a:latin typeface="Calibri"/>
              <a:ea typeface="Calibri"/>
              <a:cs typeface="Calibri"/>
              <a:sym typeface="Calibri"/>
            </a:endParaRPr>
          </a:p>
          <a:p>
            <a:r>
              <a:rPr lang="tr-TR" dirty="0">
                <a:solidFill>
                  <a:schemeClr val="dk1"/>
                </a:solidFill>
                <a:latin typeface="Calibri"/>
                <a:ea typeface="Calibri"/>
                <a:cs typeface="Calibri"/>
                <a:sym typeface="Calibri"/>
              </a:rPr>
              <a:t>Yemek sonrası yüksekliği hala sorun olabilir ve otomatik düzeltme her zaman yeterli olmayabilir. </a:t>
            </a:r>
            <a:r>
              <a:rPr lang="tr-TR" dirty="0">
                <a:solidFill>
                  <a:srgbClr val="FF0000"/>
                </a:solidFill>
                <a:latin typeface="Calibri"/>
                <a:ea typeface="Calibri"/>
                <a:cs typeface="Calibri"/>
                <a:sym typeface="Calibri"/>
              </a:rPr>
              <a:t>Manuel </a:t>
            </a:r>
            <a:r>
              <a:rPr lang="tr-TR" dirty="0" err="1">
                <a:solidFill>
                  <a:srgbClr val="FF0000"/>
                </a:solidFill>
                <a:latin typeface="Calibri"/>
                <a:ea typeface="Calibri"/>
                <a:cs typeface="Calibri"/>
                <a:sym typeface="Calibri"/>
              </a:rPr>
              <a:t>bolus</a:t>
            </a:r>
            <a:r>
              <a:rPr lang="tr-TR" dirty="0">
                <a:solidFill>
                  <a:srgbClr val="FF0000"/>
                </a:solidFill>
                <a:latin typeface="Calibri"/>
                <a:ea typeface="Calibri"/>
                <a:cs typeface="Calibri"/>
                <a:sym typeface="Calibri"/>
              </a:rPr>
              <a:t> seçeneği yok  ve aileler de «yalancı KH» </a:t>
            </a:r>
            <a:r>
              <a:rPr lang="tr-TR" dirty="0" err="1">
                <a:solidFill>
                  <a:srgbClr val="FF0000"/>
                </a:solidFill>
                <a:latin typeface="Calibri"/>
                <a:ea typeface="Calibri"/>
                <a:cs typeface="Calibri"/>
                <a:sym typeface="Calibri"/>
              </a:rPr>
              <a:t>girererek</a:t>
            </a:r>
            <a:r>
              <a:rPr lang="tr-TR" dirty="0">
                <a:solidFill>
                  <a:srgbClr val="FF0000"/>
                </a:solidFill>
                <a:latin typeface="Calibri"/>
                <a:ea typeface="Calibri"/>
                <a:cs typeface="Calibri"/>
                <a:sym typeface="Calibri"/>
              </a:rPr>
              <a:t> düzeltme yapıyor.</a:t>
            </a:r>
            <a:r>
              <a:rPr lang="tr-TR" dirty="0">
                <a:solidFill>
                  <a:schemeClr val="dk1"/>
                </a:solidFill>
                <a:latin typeface="Calibri"/>
                <a:ea typeface="Calibri"/>
                <a:cs typeface="Calibri"/>
                <a:sym typeface="Calibri"/>
              </a:rPr>
              <a:t> </a:t>
            </a:r>
          </a:p>
          <a:p>
            <a:endParaRPr lang="tr-TR" dirty="0">
              <a:solidFill>
                <a:schemeClr val="dk1"/>
              </a:solidFill>
              <a:latin typeface="Calibri"/>
              <a:ea typeface="Calibri"/>
              <a:cs typeface="Calibri"/>
              <a:sym typeface="Calibri"/>
            </a:endParaRPr>
          </a:p>
          <a:p>
            <a:r>
              <a:rPr lang="tr-TR" dirty="0">
                <a:solidFill>
                  <a:schemeClr val="dk1"/>
                </a:solidFill>
                <a:latin typeface="Calibri"/>
                <a:ea typeface="Calibri"/>
                <a:cs typeface="Calibri"/>
                <a:sym typeface="Calibri"/>
              </a:rPr>
              <a:t>Yemek öncesi </a:t>
            </a:r>
            <a:r>
              <a:rPr lang="tr-TR" dirty="0" err="1">
                <a:solidFill>
                  <a:schemeClr val="dk1"/>
                </a:solidFill>
                <a:latin typeface="Calibri"/>
                <a:ea typeface="Calibri"/>
                <a:cs typeface="Calibri"/>
                <a:sym typeface="Calibri"/>
              </a:rPr>
              <a:t>glukoz</a:t>
            </a:r>
            <a:r>
              <a:rPr lang="tr-TR" dirty="0">
                <a:solidFill>
                  <a:schemeClr val="dk1"/>
                </a:solidFill>
                <a:latin typeface="Calibri"/>
                <a:ea typeface="Calibri"/>
                <a:cs typeface="Calibri"/>
                <a:sym typeface="Calibri"/>
              </a:rPr>
              <a:t> değerinin 100 mg civarında olması, yemek sonrası </a:t>
            </a:r>
            <a:r>
              <a:rPr lang="tr-TR" dirty="0" err="1">
                <a:solidFill>
                  <a:schemeClr val="dk1"/>
                </a:solidFill>
                <a:latin typeface="Calibri"/>
                <a:ea typeface="Calibri"/>
                <a:cs typeface="Calibri"/>
                <a:sym typeface="Calibri"/>
              </a:rPr>
              <a:t>glukoz</a:t>
            </a:r>
            <a:r>
              <a:rPr lang="tr-TR" dirty="0">
                <a:solidFill>
                  <a:schemeClr val="dk1"/>
                </a:solidFill>
                <a:latin typeface="Calibri"/>
                <a:ea typeface="Calibri"/>
                <a:cs typeface="Calibri"/>
                <a:sym typeface="Calibri"/>
              </a:rPr>
              <a:t> yüksekliği ihtimalini azaltmaktadır; dolaşımda sürekli yeterli bazal insülin olduğu için </a:t>
            </a:r>
            <a:r>
              <a:rPr lang="tr-TR" dirty="0" err="1">
                <a:solidFill>
                  <a:schemeClr val="dk1"/>
                </a:solidFill>
                <a:latin typeface="Calibri"/>
                <a:ea typeface="Calibri"/>
                <a:cs typeface="Calibri"/>
                <a:sym typeface="Calibri"/>
              </a:rPr>
              <a:t>glukagon</a:t>
            </a:r>
            <a:r>
              <a:rPr lang="tr-TR" dirty="0">
                <a:solidFill>
                  <a:schemeClr val="dk1"/>
                </a:solidFill>
                <a:latin typeface="Calibri"/>
                <a:ea typeface="Calibri"/>
                <a:cs typeface="Calibri"/>
                <a:sym typeface="Calibri"/>
              </a:rPr>
              <a:t> salgılanmasına bağlı </a:t>
            </a:r>
            <a:r>
              <a:rPr lang="tr-TR" dirty="0" err="1">
                <a:solidFill>
                  <a:schemeClr val="dk1"/>
                </a:solidFill>
                <a:latin typeface="Calibri"/>
                <a:ea typeface="Calibri"/>
                <a:cs typeface="Calibri"/>
                <a:sym typeface="Calibri"/>
              </a:rPr>
              <a:t>hiperglisemileri</a:t>
            </a:r>
            <a:r>
              <a:rPr lang="tr-TR" dirty="0">
                <a:solidFill>
                  <a:schemeClr val="dk1"/>
                </a:solidFill>
                <a:latin typeface="Calibri"/>
                <a:ea typeface="Calibri"/>
                <a:cs typeface="Calibri"/>
                <a:sym typeface="Calibri"/>
              </a:rPr>
              <a:t> önlüyor.</a:t>
            </a:r>
          </a:p>
          <a:p>
            <a:endParaRPr lang="tr-TR" sz="2400" dirty="0"/>
          </a:p>
          <a:p>
            <a:endParaRPr lang="tr-TR" sz="2400" dirty="0"/>
          </a:p>
        </p:txBody>
      </p:sp>
    </p:spTree>
    <p:extLst>
      <p:ext uri="{BB962C8B-B14F-4D97-AF65-F5344CB8AC3E}">
        <p14:creationId xmlns:p14="http://schemas.microsoft.com/office/powerpoint/2010/main" val="3912237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5CD51C-35C2-94DB-C37F-E19B71B62E29}"/>
              </a:ext>
            </a:extLst>
          </p:cNvPr>
          <p:cNvSpPr>
            <a:spLocks noGrp="1"/>
          </p:cNvSpPr>
          <p:nvPr>
            <p:ph type="title"/>
          </p:nvPr>
        </p:nvSpPr>
        <p:spPr>
          <a:xfrm>
            <a:off x="515155" y="258418"/>
            <a:ext cx="11217499" cy="874924"/>
          </a:xfrm>
          <a:solidFill>
            <a:srgbClr val="92D050"/>
          </a:solidFill>
        </p:spPr>
        <p:txBody>
          <a:bodyPr>
            <a:normAutofit/>
          </a:bodyPr>
          <a:lstStyle/>
          <a:p>
            <a:pPr algn="ctr"/>
            <a:r>
              <a:rPr lang="tr-TR" dirty="0"/>
              <a:t>Gözlemlerimiz/Deneyimlerimiz-2</a:t>
            </a:r>
          </a:p>
        </p:txBody>
      </p:sp>
      <p:sp>
        <p:nvSpPr>
          <p:cNvPr id="3" name="Metin Yer Tutucusu 2">
            <a:extLst>
              <a:ext uri="{FF2B5EF4-FFF2-40B4-BE49-F238E27FC236}">
                <a16:creationId xmlns:a16="http://schemas.microsoft.com/office/drawing/2014/main" id="{221D22C3-A032-B26F-3F94-5450D526BF2E}"/>
              </a:ext>
            </a:extLst>
          </p:cNvPr>
          <p:cNvSpPr>
            <a:spLocks noGrp="1"/>
          </p:cNvSpPr>
          <p:nvPr>
            <p:ph type="body" idx="1"/>
          </p:nvPr>
        </p:nvSpPr>
        <p:spPr>
          <a:xfrm>
            <a:off x="515155" y="1490869"/>
            <a:ext cx="11217499" cy="5367131"/>
          </a:xfrm>
        </p:spPr>
        <p:txBody>
          <a:bodyPr>
            <a:normAutofit/>
          </a:bodyPr>
          <a:lstStyle/>
          <a:p>
            <a:r>
              <a:rPr lang="tr-TR" dirty="0" err="1">
                <a:solidFill>
                  <a:schemeClr val="dk1"/>
                </a:solidFill>
                <a:latin typeface="Calibri"/>
                <a:ea typeface="Calibri"/>
                <a:cs typeface="Calibri"/>
                <a:sym typeface="Calibri"/>
              </a:rPr>
              <a:t>Glukoz</a:t>
            </a:r>
            <a:r>
              <a:rPr lang="tr-TR" dirty="0">
                <a:solidFill>
                  <a:schemeClr val="dk1"/>
                </a:solidFill>
                <a:latin typeface="Calibri"/>
                <a:ea typeface="Calibri"/>
                <a:cs typeface="Calibri"/>
                <a:sym typeface="Calibri"/>
              </a:rPr>
              <a:t> düzeylerinin yüksek oranda hedef aralıkta olmasını sağlayarak insülin duyarlılığını iyileştiriyor ve insülin ihtiyacını azaltıyor</a:t>
            </a:r>
          </a:p>
          <a:p>
            <a:endParaRPr lang="tr-TR" dirty="0">
              <a:solidFill>
                <a:schemeClr val="dk1"/>
              </a:solidFill>
              <a:latin typeface="Calibri"/>
              <a:ea typeface="Calibri"/>
              <a:cs typeface="Calibri"/>
              <a:sym typeface="Calibri"/>
            </a:endParaRPr>
          </a:p>
          <a:p>
            <a:r>
              <a:rPr lang="tr-TR" dirty="0">
                <a:solidFill>
                  <a:schemeClr val="dk1"/>
                </a:solidFill>
                <a:latin typeface="Calibri"/>
                <a:ea typeface="Calibri"/>
                <a:cs typeface="Calibri"/>
                <a:sym typeface="Calibri"/>
              </a:rPr>
              <a:t>Diyabet yönetiminde daha başarılı olmayı sağlayarak, </a:t>
            </a:r>
            <a:r>
              <a:rPr lang="tr-TR" dirty="0" err="1">
                <a:solidFill>
                  <a:schemeClr val="dk1"/>
                </a:solidFill>
                <a:latin typeface="Calibri"/>
                <a:ea typeface="Calibri"/>
                <a:cs typeface="Calibri"/>
                <a:sym typeface="Calibri"/>
              </a:rPr>
              <a:t>glukoz</a:t>
            </a:r>
            <a:r>
              <a:rPr lang="tr-TR" dirty="0">
                <a:solidFill>
                  <a:schemeClr val="dk1"/>
                </a:solidFill>
                <a:latin typeface="Calibri"/>
                <a:ea typeface="Calibri"/>
                <a:cs typeface="Calibri"/>
                <a:sym typeface="Calibri"/>
              </a:rPr>
              <a:t> dalgalanmalarına bağlı moral bozukluklarını azaltıyor, motivasyonu artırıyor.</a:t>
            </a:r>
          </a:p>
          <a:p>
            <a:endParaRPr lang="tr-TR" dirty="0">
              <a:solidFill>
                <a:schemeClr val="dk1"/>
              </a:solidFill>
              <a:latin typeface="Calibri"/>
              <a:ea typeface="Calibri"/>
              <a:cs typeface="Calibri"/>
              <a:sym typeface="Calibri"/>
            </a:endParaRPr>
          </a:p>
          <a:p>
            <a:r>
              <a:rPr lang="tr-TR" dirty="0">
                <a:solidFill>
                  <a:schemeClr val="dk1"/>
                </a:solidFill>
                <a:latin typeface="Calibri"/>
                <a:ea typeface="Calibri"/>
                <a:cs typeface="Calibri"/>
                <a:sym typeface="Calibri"/>
              </a:rPr>
              <a:t>Hipoglisemiler çok azaldığı için açlık hissi de azalıyor ve bu hem ara öğün alma hem de sık sık bir şeyler yeme ihtiyacını azaltıyor</a:t>
            </a:r>
            <a:endParaRPr lang="tr-TR" dirty="0"/>
          </a:p>
          <a:p>
            <a:endParaRPr lang="tr-TR" sz="1200" dirty="0"/>
          </a:p>
          <a:p>
            <a:endParaRPr lang="tr-TR" sz="2400" dirty="0"/>
          </a:p>
          <a:p>
            <a:endParaRPr lang="tr-TR" sz="2400" dirty="0"/>
          </a:p>
        </p:txBody>
      </p:sp>
    </p:spTree>
    <p:extLst>
      <p:ext uri="{BB962C8B-B14F-4D97-AF65-F5344CB8AC3E}">
        <p14:creationId xmlns:p14="http://schemas.microsoft.com/office/powerpoint/2010/main" val="1009652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6"/>
          <p:cNvSpPr txBox="1">
            <a:spLocks noGrp="1"/>
          </p:cNvSpPr>
          <p:nvPr>
            <p:ph type="title"/>
          </p:nvPr>
        </p:nvSpPr>
        <p:spPr>
          <a:xfrm>
            <a:off x="535577" y="169182"/>
            <a:ext cx="11273246" cy="640715"/>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tr-TR" dirty="0"/>
              <a:t>Ailelerin görüşleri: «İki olumlu, iki olumsuz nokta»</a:t>
            </a:r>
            <a:endParaRPr dirty="0"/>
          </a:p>
        </p:txBody>
      </p:sp>
      <p:sp>
        <p:nvSpPr>
          <p:cNvPr id="369" name="Google Shape;369;p26"/>
          <p:cNvSpPr txBox="1">
            <a:spLocks noGrp="1"/>
          </p:cNvSpPr>
          <p:nvPr>
            <p:ph type="body" idx="1"/>
          </p:nvPr>
        </p:nvSpPr>
        <p:spPr>
          <a:xfrm>
            <a:off x="535578" y="1058092"/>
            <a:ext cx="6439988" cy="5630726"/>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rgbClr val="FF0000"/>
              </a:buClr>
              <a:buSzPct val="100000"/>
              <a:buNone/>
            </a:pPr>
            <a:r>
              <a:rPr lang="tr-TR" dirty="0">
                <a:solidFill>
                  <a:srgbClr val="FF0000"/>
                </a:solidFill>
              </a:rPr>
              <a:t>Olumlu</a:t>
            </a:r>
            <a:endParaRPr dirty="0"/>
          </a:p>
          <a:p>
            <a:pPr marL="228600" lvl="0" indent="-228600" algn="l" rtl="0">
              <a:lnSpc>
                <a:spcPct val="90000"/>
              </a:lnSpc>
              <a:spcBef>
                <a:spcPts val="1000"/>
              </a:spcBef>
              <a:spcAft>
                <a:spcPts val="0"/>
              </a:spcAft>
              <a:buClr>
                <a:schemeClr val="dk1"/>
              </a:buClr>
              <a:buSzPct val="100000"/>
              <a:buChar char="•"/>
            </a:pPr>
            <a:r>
              <a:rPr lang="tr-TR" sz="2200" dirty="0"/>
              <a:t>Gece «ip gibi» </a:t>
            </a:r>
            <a:r>
              <a:rPr lang="tr-TR" sz="2200" dirty="0" err="1"/>
              <a:t>glukoz</a:t>
            </a:r>
            <a:r>
              <a:rPr lang="tr-TR" sz="2200" dirty="0"/>
              <a:t> seyri, gece rahat uyuma: </a:t>
            </a:r>
            <a:r>
              <a:rPr lang="tr-TR" sz="2200" dirty="0">
                <a:solidFill>
                  <a:srgbClr val="FF0000"/>
                </a:solidFill>
              </a:rPr>
              <a:t>«Gecelerin pompası». Annelerin uykusuzluk sorununun çözülmesi</a:t>
            </a:r>
            <a:endParaRPr dirty="0"/>
          </a:p>
          <a:p>
            <a:pPr marL="228600" lvl="0" indent="-228600" algn="l" rtl="0">
              <a:lnSpc>
                <a:spcPct val="90000"/>
              </a:lnSpc>
              <a:spcBef>
                <a:spcPts val="1000"/>
              </a:spcBef>
              <a:spcAft>
                <a:spcPts val="0"/>
              </a:spcAft>
              <a:buClr>
                <a:schemeClr val="dk1"/>
              </a:buClr>
              <a:buSzPct val="100000"/>
              <a:buChar char="•"/>
            </a:pPr>
            <a:r>
              <a:rPr lang="tr-TR" sz="2200" dirty="0"/>
              <a:t>Büyüme hormonu gibi nedenlere bağlı(fenomenler) yükselmeleri ve </a:t>
            </a:r>
            <a:r>
              <a:rPr lang="tr-TR" sz="2200" dirty="0" err="1"/>
              <a:t>hipoları</a:t>
            </a:r>
            <a:r>
              <a:rPr lang="tr-TR" sz="2200" dirty="0"/>
              <a:t> önlemesi; </a:t>
            </a:r>
            <a:r>
              <a:rPr lang="tr-TR" sz="2200" dirty="0">
                <a:solidFill>
                  <a:srgbClr val="FF0000"/>
                </a:solidFill>
              </a:rPr>
              <a:t>«uçmasına ve düşmesine izin vermiyor»</a:t>
            </a:r>
            <a:r>
              <a:rPr lang="tr-TR" sz="2200" dirty="0"/>
              <a:t>.</a:t>
            </a:r>
            <a:endParaRPr dirty="0"/>
          </a:p>
          <a:p>
            <a:pPr marL="228600" lvl="0" indent="-228600" algn="l" rtl="0">
              <a:lnSpc>
                <a:spcPct val="90000"/>
              </a:lnSpc>
              <a:spcBef>
                <a:spcPts val="1000"/>
              </a:spcBef>
              <a:spcAft>
                <a:spcPts val="0"/>
              </a:spcAft>
              <a:buClr>
                <a:srgbClr val="FF0000"/>
              </a:buClr>
              <a:buSzPct val="100000"/>
              <a:buChar char="•"/>
            </a:pPr>
            <a:r>
              <a:rPr lang="tr-TR" sz="2200" dirty="0" err="1">
                <a:solidFill>
                  <a:srgbClr val="FF0000"/>
                </a:solidFill>
              </a:rPr>
              <a:t>Hipo</a:t>
            </a:r>
            <a:r>
              <a:rPr lang="tr-TR" sz="2200" dirty="0">
                <a:solidFill>
                  <a:srgbClr val="FF0000"/>
                </a:solidFill>
              </a:rPr>
              <a:t> korkusunun çok </a:t>
            </a:r>
            <a:r>
              <a:rPr lang="tr-TR" sz="2200" dirty="0" err="1">
                <a:solidFill>
                  <a:srgbClr val="FF0000"/>
                </a:solidFill>
              </a:rPr>
              <a:t>azalmas</a:t>
            </a:r>
            <a:r>
              <a:rPr lang="tr-TR" sz="2200" dirty="0">
                <a:solidFill>
                  <a:srgbClr val="FF0000"/>
                </a:solidFill>
              </a:rPr>
              <a:t>/ yok olması</a:t>
            </a:r>
            <a:endParaRPr dirty="0"/>
          </a:p>
          <a:p>
            <a:pPr marL="228600" lvl="0" indent="-228600" algn="l" rtl="0">
              <a:lnSpc>
                <a:spcPct val="90000"/>
              </a:lnSpc>
              <a:spcBef>
                <a:spcPts val="1000"/>
              </a:spcBef>
              <a:spcAft>
                <a:spcPts val="0"/>
              </a:spcAft>
              <a:buClr>
                <a:schemeClr val="dk1"/>
              </a:buClr>
              <a:buSzPct val="100000"/>
              <a:buChar char="•"/>
            </a:pPr>
            <a:r>
              <a:rPr lang="tr-TR" sz="2200" dirty="0"/>
              <a:t>Uzaktan takip</a:t>
            </a:r>
            <a:endParaRPr dirty="0"/>
          </a:p>
          <a:p>
            <a:pPr marL="228600" lvl="0" indent="-228600" algn="l" rtl="0">
              <a:lnSpc>
                <a:spcPct val="90000"/>
              </a:lnSpc>
              <a:spcBef>
                <a:spcPts val="1000"/>
              </a:spcBef>
              <a:spcAft>
                <a:spcPts val="0"/>
              </a:spcAft>
              <a:buClr>
                <a:srgbClr val="FF0000"/>
              </a:buClr>
              <a:buSzPct val="100000"/>
              <a:buChar char="•"/>
            </a:pPr>
            <a:r>
              <a:rPr lang="tr-TR" sz="2200" dirty="0">
                <a:solidFill>
                  <a:srgbClr val="FF0000"/>
                </a:solidFill>
              </a:rPr>
              <a:t>Güne iyi bir </a:t>
            </a:r>
            <a:r>
              <a:rPr lang="tr-TR" sz="2200" dirty="0" err="1">
                <a:solidFill>
                  <a:srgbClr val="FF0000"/>
                </a:solidFill>
              </a:rPr>
              <a:t>glukozla</a:t>
            </a:r>
            <a:r>
              <a:rPr lang="tr-TR" sz="2200" dirty="0">
                <a:solidFill>
                  <a:srgbClr val="FF0000"/>
                </a:solidFill>
              </a:rPr>
              <a:t> başlamak</a:t>
            </a:r>
            <a:endParaRPr dirty="0"/>
          </a:p>
          <a:p>
            <a:pPr marL="228600" lvl="0" indent="-228600" algn="l" rtl="0">
              <a:lnSpc>
                <a:spcPct val="90000"/>
              </a:lnSpc>
              <a:spcBef>
                <a:spcPts val="1000"/>
              </a:spcBef>
              <a:spcAft>
                <a:spcPts val="0"/>
              </a:spcAft>
              <a:buClr>
                <a:schemeClr val="dk1"/>
              </a:buClr>
              <a:buSzPct val="100000"/>
              <a:buChar char="•"/>
            </a:pPr>
            <a:r>
              <a:rPr lang="tr-TR" sz="2200" dirty="0"/>
              <a:t>Çocukların diyabet yönetim gücünün artması, </a:t>
            </a:r>
            <a:r>
              <a:rPr lang="tr-TR" sz="2200" dirty="0">
                <a:solidFill>
                  <a:srgbClr val="FF0000"/>
                </a:solidFill>
              </a:rPr>
              <a:t>eksik bir şey yaparsa «pompa düzeltir/tamamlar» güveni</a:t>
            </a:r>
            <a:endParaRPr dirty="0"/>
          </a:p>
          <a:p>
            <a:pPr marL="228600" lvl="0" indent="-228600" algn="l" rtl="0">
              <a:lnSpc>
                <a:spcPct val="90000"/>
              </a:lnSpc>
              <a:spcBef>
                <a:spcPts val="1000"/>
              </a:spcBef>
              <a:spcAft>
                <a:spcPts val="0"/>
              </a:spcAft>
              <a:buClr>
                <a:schemeClr val="dk1"/>
              </a:buClr>
              <a:buSzPct val="100000"/>
              <a:buChar char="•"/>
            </a:pPr>
            <a:r>
              <a:rPr lang="tr-TR" sz="2200" dirty="0">
                <a:latin typeface="Calibri"/>
                <a:ea typeface="Calibri"/>
                <a:cs typeface="Calibri"/>
                <a:sym typeface="Calibri"/>
              </a:rPr>
              <a:t>Kendisini diğer arkadaşlarından farklı hissetmemesi-Tatil zamanlarında zamandan bağımsız olabilmesi, geç uyanması kahvaltıyı atlaması gibi.</a:t>
            </a:r>
            <a:endParaRPr dirty="0"/>
          </a:p>
          <a:p>
            <a:pPr marL="228600" lvl="0" indent="-228600" algn="l" rtl="0">
              <a:lnSpc>
                <a:spcPct val="90000"/>
              </a:lnSpc>
              <a:spcBef>
                <a:spcPts val="1000"/>
              </a:spcBef>
              <a:spcAft>
                <a:spcPts val="0"/>
              </a:spcAft>
              <a:buClr>
                <a:schemeClr val="dk1"/>
              </a:buClr>
              <a:buSzPct val="100000"/>
              <a:buChar char="•"/>
            </a:pPr>
            <a:r>
              <a:rPr lang="tr-TR" sz="2200" dirty="0" err="1">
                <a:latin typeface="Calibri"/>
                <a:ea typeface="Calibri"/>
                <a:cs typeface="Calibri"/>
                <a:sym typeface="Calibri"/>
              </a:rPr>
              <a:t>Bolus</a:t>
            </a:r>
            <a:r>
              <a:rPr lang="tr-TR" sz="2200" dirty="0">
                <a:latin typeface="Calibri"/>
                <a:ea typeface="Calibri"/>
                <a:cs typeface="Calibri"/>
                <a:sym typeface="Calibri"/>
              </a:rPr>
              <a:t> unutulduğunda, Gİ düşük KH alındıysa bir süre yükselmeleri önleyebiliyor.</a:t>
            </a:r>
            <a:endParaRPr dirty="0"/>
          </a:p>
          <a:p>
            <a:pPr marL="228600" lvl="0" indent="-228600" algn="l" rtl="0">
              <a:lnSpc>
                <a:spcPct val="90000"/>
              </a:lnSpc>
              <a:spcBef>
                <a:spcPts val="1000"/>
              </a:spcBef>
              <a:spcAft>
                <a:spcPts val="0"/>
              </a:spcAft>
              <a:buClr>
                <a:schemeClr val="dk1"/>
              </a:buClr>
              <a:buSzPct val="100000"/>
              <a:buChar char="•"/>
            </a:pPr>
            <a:r>
              <a:rPr lang="tr-TR" sz="2200" dirty="0">
                <a:solidFill>
                  <a:srgbClr val="FF0000"/>
                </a:solidFill>
                <a:latin typeface="Calibri"/>
                <a:ea typeface="Calibri"/>
                <a:cs typeface="Calibri"/>
                <a:sym typeface="Calibri"/>
              </a:rPr>
              <a:t>Yemek öncesi </a:t>
            </a:r>
            <a:r>
              <a:rPr lang="tr-TR" sz="2200" dirty="0" err="1">
                <a:solidFill>
                  <a:srgbClr val="FF0000"/>
                </a:solidFill>
                <a:latin typeface="Calibri"/>
                <a:ea typeface="Calibri"/>
                <a:cs typeface="Calibri"/>
                <a:sym typeface="Calibri"/>
              </a:rPr>
              <a:t>bolusu</a:t>
            </a:r>
            <a:r>
              <a:rPr lang="tr-TR" sz="2200" dirty="0">
                <a:solidFill>
                  <a:srgbClr val="FF0000"/>
                </a:solidFill>
                <a:latin typeface="Calibri"/>
                <a:ea typeface="Calibri"/>
                <a:cs typeface="Calibri"/>
                <a:sym typeface="Calibri"/>
              </a:rPr>
              <a:t> doğru hesaplansa bile sonraki 2 saatteki yükselme stresimiz yok oldu</a:t>
            </a:r>
            <a:endParaRPr dirty="0">
              <a:solidFill>
                <a:srgbClr val="FF0000"/>
              </a:solidFill>
            </a:endParaRPr>
          </a:p>
          <a:p>
            <a:pPr marL="228600" lvl="0" indent="-228600" algn="l" rtl="0">
              <a:lnSpc>
                <a:spcPct val="90000"/>
              </a:lnSpc>
              <a:spcBef>
                <a:spcPts val="1000"/>
              </a:spcBef>
              <a:spcAft>
                <a:spcPts val="0"/>
              </a:spcAft>
              <a:buClr>
                <a:schemeClr val="dk1"/>
              </a:buClr>
              <a:buSzPct val="100000"/>
              <a:buChar char="•"/>
            </a:pPr>
            <a:r>
              <a:rPr lang="tr-TR" sz="2200" dirty="0">
                <a:latin typeface="Calibri"/>
                <a:ea typeface="Calibri"/>
                <a:cs typeface="Calibri"/>
                <a:sym typeface="Calibri"/>
              </a:rPr>
              <a:t>Egzersizlerin güvenli olması; sürekli meyve suyu verme stresinden kurtulma</a:t>
            </a:r>
            <a:endParaRPr sz="2200" dirty="0"/>
          </a:p>
          <a:p>
            <a:pPr marL="228600" lvl="0" indent="-109854" algn="l" rtl="0">
              <a:lnSpc>
                <a:spcPct val="90000"/>
              </a:lnSpc>
              <a:spcBef>
                <a:spcPts val="1000"/>
              </a:spcBef>
              <a:spcAft>
                <a:spcPts val="0"/>
              </a:spcAft>
              <a:buClr>
                <a:schemeClr val="dk1"/>
              </a:buClr>
              <a:buSzPct val="100000"/>
              <a:buNone/>
            </a:pPr>
            <a:endParaRPr sz="2200" dirty="0">
              <a:solidFill>
                <a:srgbClr val="FF0000"/>
              </a:solidFill>
            </a:endParaRPr>
          </a:p>
          <a:p>
            <a:pPr marL="228600" lvl="0" indent="-99060" algn="l" rtl="0">
              <a:lnSpc>
                <a:spcPct val="90000"/>
              </a:lnSpc>
              <a:spcBef>
                <a:spcPts val="1000"/>
              </a:spcBef>
              <a:spcAft>
                <a:spcPts val="0"/>
              </a:spcAft>
              <a:buClr>
                <a:schemeClr val="dk1"/>
              </a:buClr>
              <a:buSzPct val="100000"/>
              <a:buNone/>
            </a:pPr>
            <a:endParaRPr sz="2400" dirty="0">
              <a:solidFill>
                <a:srgbClr val="FF0000"/>
              </a:solidFill>
            </a:endParaRPr>
          </a:p>
          <a:p>
            <a:pPr marL="228600" lvl="0" indent="-99060" algn="l" rtl="0">
              <a:lnSpc>
                <a:spcPct val="90000"/>
              </a:lnSpc>
              <a:spcBef>
                <a:spcPts val="1000"/>
              </a:spcBef>
              <a:spcAft>
                <a:spcPts val="0"/>
              </a:spcAft>
              <a:buClr>
                <a:schemeClr val="dk1"/>
              </a:buClr>
              <a:buSzPct val="100000"/>
              <a:buNone/>
            </a:pPr>
            <a:endParaRPr sz="2400" dirty="0"/>
          </a:p>
          <a:p>
            <a:pPr marL="228600" lvl="0" indent="-77470" algn="l" rtl="0">
              <a:lnSpc>
                <a:spcPct val="90000"/>
              </a:lnSpc>
              <a:spcBef>
                <a:spcPts val="1000"/>
              </a:spcBef>
              <a:spcAft>
                <a:spcPts val="0"/>
              </a:spcAft>
              <a:buClr>
                <a:schemeClr val="dk1"/>
              </a:buClr>
              <a:buSzPct val="100000"/>
              <a:buNone/>
            </a:pPr>
            <a:endParaRPr dirty="0"/>
          </a:p>
        </p:txBody>
      </p:sp>
      <p:sp>
        <p:nvSpPr>
          <p:cNvPr id="370" name="Google Shape;370;p26"/>
          <p:cNvSpPr txBox="1">
            <a:spLocks noGrp="1"/>
          </p:cNvSpPr>
          <p:nvPr>
            <p:ph type="body" idx="2"/>
          </p:nvPr>
        </p:nvSpPr>
        <p:spPr>
          <a:xfrm>
            <a:off x="7080069" y="1058091"/>
            <a:ext cx="4728754" cy="5630726"/>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rgbClr val="FF0000"/>
              </a:buClr>
              <a:buSzPct val="100000"/>
              <a:buNone/>
            </a:pPr>
            <a:r>
              <a:rPr lang="tr-TR" dirty="0">
                <a:solidFill>
                  <a:srgbClr val="FF0000"/>
                </a:solidFill>
              </a:rPr>
              <a:t>Olumsuz</a:t>
            </a:r>
            <a:endParaRPr dirty="0"/>
          </a:p>
          <a:p>
            <a:pPr marL="228600" lvl="0" indent="-228600" algn="l" rtl="0">
              <a:lnSpc>
                <a:spcPct val="90000"/>
              </a:lnSpc>
              <a:spcBef>
                <a:spcPts val="1000"/>
              </a:spcBef>
              <a:spcAft>
                <a:spcPts val="0"/>
              </a:spcAft>
              <a:buClr>
                <a:schemeClr val="dk1"/>
              </a:buClr>
              <a:buSzPct val="100000"/>
              <a:buChar char="•"/>
            </a:pPr>
            <a:r>
              <a:rPr lang="tr-TR" sz="2400" dirty="0" err="1">
                <a:solidFill>
                  <a:srgbClr val="FF0000"/>
                </a:solidFill>
              </a:rPr>
              <a:t>İnatçi</a:t>
            </a:r>
            <a:r>
              <a:rPr lang="tr-TR" sz="2400" dirty="0">
                <a:solidFill>
                  <a:srgbClr val="FF0000"/>
                </a:solidFill>
              </a:rPr>
              <a:t> yükselmelerde(Pizza </a:t>
            </a:r>
            <a:r>
              <a:rPr lang="tr-TR" sz="2400" dirty="0" err="1">
                <a:solidFill>
                  <a:srgbClr val="FF0000"/>
                </a:solidFill>
              </a:rPr>
              <a:t>vs</a:t>
            </a:r>
            <a:r>
              <a:rPr lang="tr-TR" sz="2400" dirty="0">
                <a:solidFill>
                  <a:srgbClr val="FF0000"/>
                </a:solidFill>
              </a:rPr>
              <a:t>) verdiği ek dozların yetmemesi</a:t>
            </a:r>
            <a:endParaRPr sz="3300" dirty="0">
              <a:solidFill>
                <a:srgbClr val="FF0000"/>
              </a:solidFill>
            </a:endParaRPr>
          </a:p>
          <a:p>
            <a:pPr marL="228600" lvl="0" indent="-228600" algn="l" rtl="0">
              <a:lnSpc>
                <a:spcPct val="90000"/>
              </a:lnSpc>
              <a:spcBef>
                <a:spcPts val="1000"/>
              </a:spcBef>
              <a:spcAft>
                <a:spcPts val="0"/>
              </a:spcAft>
              <a:buClr>
                <a:schemeClr val="dk1"/>
              </a:buClr>
              <a:buSzPct val="100000"/>
              <a:buChar char="•"/>
            </a:pPr>
            <a:r>
              <a:rPr lang="tr-TR" sz="2400" dirty="0"/>
              <a:t>Set ve </a:t>
            </a:r>
            <a:r>
              <a:rPr lang="tr-TR" sz="2400" dirty="0" err="1"/>
              <a:t>sensör</a:t>
            </a:r>
            <a:r>
              <a:rPr lang="tr-TR" sz="2400" dirty="0"/>
              <a:t> sorunları, kablolu olması, setlerin değişim süresinin kısalığı, kalibrasyon gerekmesi, Setlerin kolay çıkması</a:t>
            </a:r>
            <a:endParaRPr sz="3300" dirty="0"/>
          </a:p>
          <a:p>
            <a:pPr marL="228600" lvl="0" indent="-228600" algn="l" rtl="0">
              <a:lnSpc>
                <a:spcPct val="90000"/>
              </a:lnSpc>
              <a:spcBef>
                <a:spcPts val="1000"/>
              </a:spcBef>
              <a:spcAft>
                <a:spcPts val="0"/>
              </a:spcAft>
              <a:buClr>
                <a:schemeClr val="dk1"/>
              </a:buClr>
              <a:buSzPct val="100000"/>
              <a:buChar char="•"/>
            </a:pPr>
            <a:r>
              <a:rPr lang="tr-TR" sz="2400" dirty="0"/>
              <a:t>Büyük olması</a:t>
            </a:r>
            <a:endParaRPr sz="3300" dirty="0"/>
          </a:p>
          <a:p>
            <a:pPr marL="228600" lvl="0" indent="-228600" algn="l" rtl="0">
              <a:lnSpc>
                <a:spcPct val="90000"/>
              </a:lnSpc>
              <a:spcBef>
                <a:spcPts val="1000"/>
              </a:spcBef>
              <a:spcAft>
                <a:spcPts val="0"/>
              </a:spcAft>
              <a:buClr>
                <a:schemeClr val="dk1"/>
              </a:buClr>
              <a:buSzPct val="100000"/>
              <a:buChar char="•"/>
            </a:pPr>
            <a:r>
              <a:rPr lang="tr-TR" sz="2400" dirty="0" err="1"/>
              <a:t>Hipo</a:t>
            </a:r>
            <a:r>
              <a:rPr lang="tr-TR" sz="2400" dirty="0"/>
              <a:t> riski sırasında </a:t>
            </a:r>
            <a:r>
              <a:rPr lang="tr-TR" sz="2400" dirty="0">
                <a:solidFill>
                  <a:srgbClr val="FF0000"/>
                </a:solidFill>
              </a:rPr>
              <a:t>«güvenli yemek </a:t>
            </a:r>
            <a:r>
              <a:rPr lang="tr-TR" sz="2400" dirty="0" err="1">
                <a:solidFill>
                  <a:srgbClr val="FF0000"/>
                </a:solidFill>
              </a:rPr>
              <a:t>bolusu</a:t>
            </a:r>
            <a:r>
              <a:rPr lang="tr-TR" sz="2400" dirty="0">
                <a:solidFill>
                  <a:srgbClr val="FF0000"/>
                </a:solidFill>
              </a:rPr>
              <a:t>» algoritmasının yemek </a:t>
            </a:r>
            <a:r>
              <a:rPr lang="tr-TR" sz="2400" dirty="0" err="1">
                <a:solidFill>
                  <a:srgbClr val="FF0000"/>
                </a:solidFill>
              </a:rPr>
              <a:t>bolusunu</a:t>
            </a:r>
            <a:r>
              <a:rPr lang="tr-TR" sz="2400" dirty="0">
                <a:solidFill>
                  <a:srgbClr val="FF0000"/>
                </a:solidFill>
              </a:rPr>
              <a:t> gereğinden fazla azaltması</a:t>
            </a:r>
            <a:endParaRPr sz="3300" dirty="0">
              <a:solidFill>
                <a:srgbClr val="FF0000"/>
              </a:solidFill>
            </a:endParaRPr>
          </a:p>
          <a:p>
            <a:pPr marL="228600" lvl="0" indent="-228600" algn="l" rtl="0">
              <a:lnSpc>
                <a:spcPct val="90000"/>
              </a:lnSpc>
              <a:spcBef>
                <a:spcPts val="1000"/>
              </a:spcBef>
              <a:spcAft>
                <a:spcPts val="0"/>
              </a:spcAft>
              <a:buClr>
                <a:schemeClr val="dk1"/>
              </a:buClr>
              <a:buSzPct val="100000"/>
              <a:buChar char="•"/>
            </a:pPr>
            <a:r>
              <a:rPr lang="tr-TR" sz="2400" dirty="0">
                <a:solidFill>
                  <a:srgbClr val="FF0000"/>
                </a:solidFill>
                <a:latin typeface="Calibri"/>
                <a:ea typeface="Calibri"/>
                <a:cs typeface="Calibri"/>
                <a:sym typeface="Calibri"/>
              </a:rPr>
              <a:t>Rahat olmaları diyabeti unutturuyor. Kontrolsüz yiyebiliyorlar.</a:t>
            </a:r>
            <a:endParaRPr sz="3300" dirty="0">
              <a:solidFill>
                <a:srgbClr val="FF0000"/>
              </a:solidFill>
            </a:endParaRPr>
          </a:p>
          <a:p>
            <a:pPr marL="228600" lvl="0" indent="-228600" algn="l" rtl="0">
              <a:lnSpc>
                <a:spcPct val="90000"/>
              </a:lnSpc>
              <a:spcBef>
                <a:spcPts val="1000"/>
              </a:spcBef>
              <a:spcAft>
                <a:spcPts val="0"/>
              </a:spcAft>
              <a:buClr>
                <a:schemeClr val="dk1"/>
              </a:buClr>
              <a:buSzPct val="100000"/>
              <a:buChar char="•"/>
            </a:pPr>
            <a:r>
              <a:rPr lang="tr-TR" sz="2400" dirty="0">
                <a:latin typeface="Calibri"/>
                <a:ea typeface="Calibri"/>
                <a:cs typeface="Calibri"/>
                <a:sym typeface="Calibri"/>
              </a:rPr>
              <a:t>Düşükleri önlemede, yükselişleri önleme kadar başarılı değil.</a:t>
            </a:r>
            <a:endParaRPr sz="3300" dirty="0"/>
          </a:p>
          <a:p>
            <a:pPr marL="228600" lvl="0" indent="-228600" algn="l" rtl="0">
              <a:lnSpc>
                <a:spcPct val="90000"/>
              </a:lnSpc>
              <a:spcBef>
                <a:spcPts val="1000"/>
              </a:spcBef>
              <a:spcAft>
                <a:spcPts val="0"/>
              </a:spcAft>
              <a:buClr>
                <a:schemeClr val="dk1"/>
              </a:buClr>
              <a:buSzPct val="100000"/>
              <a:buChar char="•"/>
            </a:pPr>
            <a:r>
              <a:rPr lang="tr-TR" sz="2400" dirty="0">
                <a:latin typeface="Calibri"/>
                <a:ea typeface="Calibri"/>
                <a:cs typeface="Calibri"/>
                <a:sym typeface="Calibri"/>
              </a:rPr>
              <a:t>Pahalı olması</a:t>
            </a:r>
            <a:endParaRPr sz="3300" dirty="0"/>
          </a:p>
          <a:p>
            <a:pPr marL="228600" lvl="0" indent="-228600" algn="l" rtl="0">
              <a:lnSpc>
                <a:spcPct val="90000"/>
              </a:lnSpc>
              <a:spcBef>
                <a:spcPts val="1000"/>
              </a:spcBef>
              <a:spcAft>
                <a:spcPts val="0"/>
              </a:spcAft>
              <a:buClr>
                <a:schemeClr val="dk1"/>
              </a:buClr>
              <a:buSzPct val="100000"/>
              <a:buChar char="•"/>
            </a:pPr>
            <a:r>
              <a:rPr lang="tr-TR" sz="2400" dirty="0">
                <a:latin typeface="Calibri"/>
                <a:ea typeface="Calibri"/>
                <a:cs typeface="Calibri"/>
                <a:sym typeface="Calibri"/>
              </a:rPr>
              <a:t>Telefon ile insülin gönderilememesi</a:t>
            </a:r>
            <a:endParaRPr sz="3300" dirty="0"/>
          </a:p>
          <a:p>
            <a:pPr marL="228600" lvl="0" indent="-228600" algn="l" rtl="0">
              <a:lnSpc>
                <a:spcPct val="90000"/>
              </a:lnSpc>
              <a:spcBef>
                <a:spcPts val="1000"/>
              </a:spcBef>
              <a:spcAft>
                <a:spcPts val="0"/>
              </a:spcAft>
              <a:buClr>
                <a:schemeClr val="dk1"/>
              </a:buClr>
              <a:buSzPct val="100000"/>
              <a:buChar char="•"/>
            </a:pPr>
            <a:r>
              <a:rPr lang="tr-TR" sz="2400" dirty="0">
                <a:latin typeface="Calibri"/>
                <a:ea typeface="Calibri"/>
                <a:cs typeface="Calibri"/>
                <a:sym typeface="Calibri"/>
              </a:rPr>
              <a:t>İkili bolusun olmaması</a:t>
            </a:r>
            <a:r>
              <a:rPr lang="tr-TR" sz="2400" dirty="0">
                <a:solidFill>
                  <a:srgbClr val="FF0000"/>
                </a:solidFill>
                <a:latin typeface="Calibri"/>
                <a:ea typeface="Calibri"/>
                <a:cs typeface="Calibri"/>
                <a:sym typeface="Calibri"/>
              </a:rPr>
              <a:t>, manuel düzeltme için «yalancı KH» girme zorunluluğu</a:t>
            </a:r>
            <a:endParaRPr sz="2400" dirty="0">
              <a:solidFill>
                <a:srgbClr val="FF0000"/>
              </a:solidFill>
              <a:latin typeface="Calibri"/>
              <a:ea typeface="Calibri"/>
              <a:cs typeface="Calibri"/>
              <a:sym typeface="Calibri"/>
            </a:endParaRPr>
          </a:p>
          <a:p>
            <a:pPr marL="228600" lvl="0" indent="-109854" algn="l" rtl="0">
              <a:lnSpc>
                <a:spcPct val="90000"/>
              </a:lnSpc>
              <a:spcBef>
                <a:spcPts val="1000"/>
              </a:spcBef>
              <a:spcAft>
                <a:spcPts val="0"/>
              </a:spcAft>
              <a:buClr>
                <a:schemeClr val="dk1"/>
              </a:buClr>
              <a:buSzPct val="100000"/>
              <a:buNone/>
            </a:pPr>
            <a:endParaRPr sz="2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7"/>
          <p:cNvSpPr txBox="1">
            <a:spLocks noGrp="1"/>
          </p:cNvSpPr>
          <p:nvPr>
            <p:ph type="title"/>
          </p:nvPr>
        </p:nvSpPr>
        <p:spPr>
          <a:xfrm>
            <a:off x="3853542" y="170005"/>
            <a:ext cx="4219304" cy="810532"/>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tr-TR" dirty="0"/>
              <a:t>Yeni makaleler-1</a:t>
            </a:r>
            <a:endParaRPr dirty="0"/>
          </a:p>
        </p:txBody>
      </p:sp>
      <p:pic>
        <p:nvPicPr>
          <p:cNvPr id="376" name="Google Shape;376;p27"/>
          <p:cNvPicPr preferRelativeResize="0"/>
          <p:nvPr/>
        </p:nvPicPr>
        <p:blipFill rotWithShape="1">
          <a:blip r:embed="rId3">
            <a:alphaModFix/>
          </a:blip>
          <a:srcRect/>
          <a:stretch/>
        </p:blipFill>
        <p:spPr>
          <a:xfrm>
            <a:off x="20877" y="301071"/>
            <a:ext cx="3661533" cy="3787603"/>
          </a:xfrm>
          <a:prstGeom prst="rect">
            <a:avLst/>
          </a:prstGeom>
          <a:noFill/>
          <a:ln>
            <a:noFill/>
          </a:ln>
        </p:spPr>
      </p:pic>
      <p:pic>
        <p:nvPicPr>
          <p:cNvPr id="377" name="Google Shape;377;p27"/>
          <p:cNvPicPr preferRelativeResize="0"/>
          <p:nvPr/>
        </p:nvPicPr>
        <p:blipFill rotWithShape="1">
          <a:blip r:embed="rId4">
            <a:alphaModFix/>
          </a:blip>
          <a:srcRect/>
          <a:stretch/>
        </p:blipFill>
        <p:spPr>
          <a:xfrm>
            <a:off x="3853542" y="1041302"/>
            <a:ext cx="4110891" cy="4148377"/>
          </a:xfrm>
          <a:prstGeom prst="rect">
            <a:avLst/>
          </a:prstGeom>
          <a:noFill/>
          <a:ln>
            <a:noFill/>
          </a:ln>
        </p:spPr>
      </p:pic>
      <p:pic>
        <p:nvPicPr>
          <p:cNvPr id="378" name="Google Shape;378;p27"/>
          <p:cNvPicPr preferRelativeResize="0"/>
          <p:nvPr/>
        </p:nvPicPr>
        <p:blipFill rotWithShape="1">
          <a:blip r:embed="rId5">
            <a:alphaModFix/>
          </a:blip>
          <a:srcRect/>
          <a:stretch/>
        </p:blipFill>
        <p:spPr>
          <a:xfrm>
            <a:off x="8411022" y="96810"/>
            <a:ext cx="3564619" cy="2820952"/>
          </a:xfrm>
          <a:prstGeom prst="rect">
            <a:avLst/>
          </a:prstGeom>
          <a:noFill/>
          <a:ln>
            <a:noFill/>
          </a:ln>
        </p:spPr>
      </p:pic>
      <p:pic>
        <p:nvPicPr>
          <p:cNvPr id="379" name="Google Shape;379;p27"/>
          <p:cNvPicPr preferRelativeResize="0"/>
          <p:nvPr/>
        </p:nvPicPr>
        <p:blipFill rotWithShape="1">
          <a:blip r:embed="rId6">
            <a:alphaModFix/>
          </a:blip>
          <a:srcRect/>
          <a:stretch/>
        </p:blipFill>
        <p:spPr>
          <a:xfrm>
            <a:off x="8072845" y="3618167"/>
            <a:ext cx="3110621" cy="3143023"/>
          </a:xfrm>
          <a:prstGeom prst="rect">
            <a:avLst/>
          </a:prstGeom>
          <a:noFill/>
          <a:ln>
            <a:noFill/>
          </a:ln>
        </p:spPr>
      </p:pic>
      <p:sp>
        <p:nvSpPr>
          <p:cNvPr id="380" name="Google Shape;380;p27"/>
          <p:cNvSpPr txBox="1"/>
          <p:nvPr/>
        </p:nvSpPr>
        <p:spPr>
          <a:xfrm>
            <a:off x="296332" y="4428309"/>
            <a:ext cx="3110621" cy="1754326"/>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a:solidFill>
                  <a:schemeClr val="dk1"/>
                </a:solidFill>
                <a:latin typeface="Calibri"/>
                <a:ea typeface="Calibri"/>
                <a:cs typeface="Calibri"/>
                <a:sym typeface="Calibri"/>
              </a:rPr>
              <a:t>780 G’nin  yemek sonrası glukoza olumlu etkisi, yemek öncesi glukoz değerlerinin düşüklüğünden  kaynaklanıyor. </a:t>
            </a:r>
            <a:r>
              <a:rPr lang="tr-TR" sz="1800">
                <a:solidFill>
                  <a:srgbClr val="FF0000"/>
                </a:solidFill>
                <a:latin typeface="Calibri"/>
                <a:ea typeface="Calibri"/>
                <a:cs typeface="Calibri"/>
                <a:sym typeface="Calibri"/>
              </a:rPr>
              <a:t>Yemeğe normal bir glukoz ile oturmanın önemi!</a:t>
            </a:r>
            <a:endParaRPr/>
          </a:p>
        </p:txBody>
      </p:sp>
      <p:sp>
        <p:nvSpPr>
          <p:cNvPr id="381" name="Google Shape;381;p27"/>
          <p:cNvSpPr txBox="1"/>
          <p:nvPr/>
        </p:nvSpPr>
        <p:spPr>
          <a:xfrm>
            <a:off x="3997030" y="5421086"/>
            <a:ext cx="4075815" cy="92333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a:solidFill>
                  <a:schemeClr val="dk1"/>
                </a:solidFill>
                <a:latin typeface="Calibri"/>
                <a:ea typeface="Calibri"/>
                <a:cs typeface="Calibri"/>
                <a:sym typeface="Calibri"/>
              </a:rPr>
              <a:t>Sistem KH girilmeden alınan 20 gram KH içeren ara öğün veya 30 gram  KH içeren ana öğünleri tolere edebiliyor.</a:t>
            </a:r>
            <a:endParaRPr/>
          </a:p>
        </p:txBody>
      </p:sp>
      <p:sp>
        <p:nvSpPr>
          <p:cNvPr id="382" name="Google Shape;382;p27"/>
          <p:cNvSpPr txBox="1"/>
          <p:nvPr/>
        </p:nvSpPr>
        <p:spPr>
          <a:xfrm>
            <a:off x="8582815" y="2944799"/>
            <a:ext cx="3221031" cy="646331"/>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a:solidFill>
                  <a:schemeClr val="dk1"/>
                </a:solidFill>
                <a:latin typeface="Calibri"/>
                <a:ea typeface="Calibri"/>
                <a:cs typeface="Calibri"/>
                <a:sym typeface="Calibri"/>
              </a:rPr>
              <a:t>Oruç tutmak daha güvenli. Belki cerrahi işlemler süresince de!</a:t>
            </a:r>
            <a:endParaRPr/>
          </a:p>
        </p:txBody>
      </p:sp>
      <p:sp>
        <p:nvSpPr>
          <p:cNvPr id="383" name="Google Shape;383;p27"/>
          <p:cNvSpPr txBox="1"/>
          <p:nvPr/>
        </p:nvSpPr>
        <p:spPr>
          <a:xfrm>
            <a:off x="10961512" y="4748630"/>
            <a:ext cx="1014130" cy="64629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dirty="0">
                <a:solidFill>
                  <a:schemeClr val="dk1"/>
                </a:solidFill>
                <a:latin typeface="Calibri"/>
                <a:ea typeface="Calibri"/>
                <a:cs typeface="Calibri"/>
                <a:sym typeface="Calibri"/>
              </a:rPr>
              <a:t>Uygun maliyetli</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6DE7FF-6FD5-7BC5-B7D6-04897187CF73}"/>
              </a:ext>
            </a:extLst>
          </p:cNvPr>
          <p:cNvSpPr>
            <a:spLocks noGrp="1"/>
          </p:cNvSpPr>
          <p:nvPr>
            <p:ph type="title"/>
          </p:nvPr>
        </p:nvSpPr>
        <p:spPr>
          <a:xfrm>
            <a:off x="4994910" y="125534"/>
            <a:ext cx="6971312" cy="628297"/>
          </a:xfrm>
          <a:solidFill>
            <a:srgbClr val="92D050"/>
          </a:solidFill>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tr-TR" dirty="0"/>
              <a:t>Yeni makaleler-2</a:t>
            </a:r>
          </a:p>
        </p:txBody>
      </p:sp>
      <p:pic>
        <p:nvPicPr>
          <p:cNvPr id="4" name="Resim 3" descr="metin içeren bir resim&#10;&#10;Açıklama otomatik olarak oluşturuldu">
            <a:extLst>
              <a:ext uri="{FF2B5EF4-FFF2-40B4-BE49-F238E27FC236}">
                <a16:creationId xmlns:a16="http://schemas.microsoft.com/office/drawing/2014/main" id="{241F3174-0549-9F8E-9B1F-863DDC55F6B8}"/>
              </a:ext>
            </a:extLst>
          </p:cNvPr>
          <p:cNvPicPr>
            <a:picLocks noChangeAspect="1"/>
          </p:cNvPicPr>
          <p:nvPr/>
        </p:nvPicPr>
        <p:blipFill>
          <a:blip r:embed="rId2"/>
          <a:stretch>
            <a:fillRect/>
          </a:stretch>
        </p:blipFill>
        <p:spPr>
          <a:xfrm>
            <a:off x="0" y="0"/>
            <a:ext cx="4797778" cy="5859950"/>
          </a:xfrm>
          <a:prstGeom prst="rect">
            <a:avLst/>
          </a:prstGeom>
        </p:spPr>
      </p:pic>
      <p:pic>
        <p:nvPicPr>
          <p:cNvPr id="6" name="Resim 5" descr="metin, iç mekan, yeşil, el içeren bir resim&#10;&#10;Açıklama otomatik olarak oluşturuldu">
            <a:extLst>
              <a:ext uri="{FF2B5EF4-FFF2-40B4-BE49-F238E27FC236}">
                <a16:creationId xmlns:a16="http://schemas.microsoft.com/office/drawing/2014/main" id="{7DB6FC8E-6BEC-BE85-DE84-070FCCED21E2}"/>
              </a:ext>
            </a:extLst>
          </p:cNvPr>
          <p:cNvPicPr>
            <a:picLocks noChangeAspect="1"/>
          </p:cNvPicPr>
          <p:nvPr/>
        </p:nvPicPr>
        <p:blipFill>
          <a:blip r:embed="rId3"/>
          <a:stretch>
            <a:fillRect/>
          </a:stretch>
        </p:blipFill>
        <p:spPr>
          <a:xfrm>
            <a:off x="1" y="5786539"/>
            <a:ext cx="5154929" cy="987910"/>
          </a:xfrm>
          <a:prstGeom prst="rect">
            <a:avLst/>
          </a:prstGeom>
        </p:spPr>
      </p:pic>
      <p:sp>
        <p:nvSpPr>
          <p:cNvPr id="7" name="Metin kutusu 6">
            <a:extLst>
              <a:ext uri="{FF2B5EF4-FFF2-40B4-BE49-F238E27FC236}">
                <a16:creationId xmlns:a16="http://schemas.microsoft.com/office/drawing/2014/main" id="{CC8F40EF-82D7-8881-612E-3DA9292EF02B}"/>
              </a:ext>
            </a:extLst>
          </p:cNvPr>
          <p:cNvSpPr txBox="1"/>
          <p:nvPr/>
        </p:nvSpPr>
        <p:spPr>
          <a:xfrm>
            <a:off x="129823" y="3262489"/>
            <a:ext cx="1394178" cy="1938992"/>
          </a:xfrm>
          <a:prstGeom prst="rect">
            <a:avLst/>
          </a:prstGeom>
          <a:solidFill>
            <a:schemeClr val="accent4">
              <a:lumMod val="60000"/>
              <a:lumOff val="40000"/>
            </a:schemeClr>
          </a:solidFill>
        </p:spPr>
        <p:txBody>
          <a:bodyPr wrap="square" rtlCol="0">
            <a:spAutoFit/>
          </a:bodyPr>
          <a:lstStyle/>
          <a:p>
            <a:pPr algn="ctr"/>
            <a:r>
              <a:rPr lang="tr-TR" sz="2400" dirty="0">
                <a:latin typeface="Calibri" panose="020F0502020204030204" pitchFamily="34" charset="0"/>
                <a:cs typeface="Calibri" panose="020F0502020204030204" pitchFamily="34" charset="0"/>
              </a:rPr>
              <a:t>Kognitif fonksiyonlarda düzelme sağlıyor</a:t>
            </a:r>
          </a:p>
        </p:txBody>
      </p:sp>
      <p:pic>
        <p:nvPicPr>
          <p:cNvPr id="5" name="Resim 4">
            <a:extLst>
              <a:ext uri="{FF2B5EF4-FFF2-40B4-BE49-F238E27FC236}">
                <a16:creationId xmlns:a16="http://schemas.microsoft.com/office/drawing/2014/main" id="{C339F44E-30D0-FDC6-954A-D628F2FA398B}"/>
              </a:ext>
            </a:extLst>
          </p:cNvPr>
          <p:cNvPicPr>
            <a:picLocks noChangeAspect="1"/>
          </p:cNvPicPr>
          <p:nvPr/>
        </p:nvPicPr>
        <p:blipFill>
          <a:blip r:embed="rId4"/>
          <a:stretch>
            <a:fillRect/>
          </a:stretch>
        </p:blipFill>
        <p:spPr>
          <a:xfrm>
            <a:off x="5284295" y="753831"/>
            <a:ext cx="4219858" cy="4882199"/>
          </a:xfrm>
          <a:prstGeom prst="rect">
            <a:avLst/>
          </a:prstGeom>
        </p:spPr>
      </p:pic>
      <p:sp>
        <p:nvSpPr>
          <p:cNvPr id="8" name="Metin kutusu 7">
            <a:extLst>
              <a:ext uri="{FF2B5EF4-FFF2-40B4-BE49-F238E27FC236}">
                <a16:creationId xmlns:a16="http://schemas.microsoft.com/office/drawing/2014/main" id="{EA9A5A47-068F-FF63-DD35-B14BF3FF2CCF}"/>
              </a:ext>
            </a:extLst>
          </p:cNvPr>
          <p:cNvSpPr txBox="1"/>
          <p:nvPr/>
        </p:nvSpPr>
        <p:spPr>
          <a:xfrm>
            <a:off x="5154930" y="5624369"/>
            <a:ext cx="6915807" cy="1154162"/>
          </a:xfrm>
          <a:prstGeom prst="rect">
            <a:avLst/>
          </a:prstGeom>
          <a:solidFill>
            <a:schemeClr val="accent4">
              <a:lumMod val="60000"/>
              <a:lumOff val="40000"/>
            </a:schemeClr>
          </a:solidFill>
        </p:spPr>
        <p:txBody>
          <a:bodyPr wrap="square" rtlCol="0">
            <a:spAutoFit/>
          </a:bodyPr>
          <a:lstStyle/>
          <a:p>
            <a:pPr algn="ctr"/>
            <a:r>
              <a:rPr lang="tr-TR" sz="2300" dirty="0">
                <a:latin typeface="Calibri" panose="020F0502020204030204" pitchFamily="34" charset="0"/>
                <a:cs typeface="Calibri" panose="020F0502020204030204" pitchFamily="34" charset="0"/>
              </a:rPr>
              <a:t>Beta hücre rezervinin korunması üzerine bir etkisi yok. Balayını uzatmak için kullanmanın bir yararı yok anlamına geliyor</a:t>
            </a:r>
          </a:p>
        </p:txBody>
      </p:sp>
      <p:pic>
        <p:nvPicPr>
          <p:cNvPr id="12" name="Resim 11">
            <a:extLst>
              <a:ext uri="{FF2B5EF4-FFF2-40B4-BE49-F238E27FC236}">
                <a16:creationId xmlns:a16="http://schemas.microsoft.com/office/drawing/2014/main" id="{6270BD9A-BDC8-3CEC-80C2-5F1A27B29149}"/>
              </a:ext>
            </a:extLst>
          </p:cNvPr>
          <p:cNvPicPr>
            <a:picLocks noChangeAspect="1"/>
          </p:cNvPicPr>
          <p:nvPr/>
        </p:nvPicPr>
        <p:blipFill>
          <a:blip r:embed="rId5"/>
          <a:stretch>
            <a:fillRect/>
          </a:stretch>
        </p:blipFill>
        <p:spPr>
          <a:xfrm>
            <a:off x="9504153" y="855430"/>
            <a:ext cx="2566584" cy="4149090"/>
          </a:xfrm>
          <a:prstGeom prst="rect">
            <a:avLst/>
          </a:prstGeom>
        </p:spPr>
      </p:pic>
    </p:spTree>
    <p:extLst>
      <p:ext uri="{BB962C8B-B14F-4D97-AF65-F5344CB8AC3E}">
        <p14:creationId xmlns:p14="http://schemas.microsoft.com/office/powerpoint/2010/main" val="119384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555171" y="158496"/>
            <a:ext cx="11344908" cy="984504"/>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800"/>
              <a:buFont typeface="Calibri"/>
              <a:buNone/>
            </a:pPr>
            <a:r>
              <a:rPr lang="tr-TR" sz="4000" dirty="0">
                <a:solidFill>
                  <a:schemeClr val="tx1"/>
                </a:solidFill>
              </a:rPr>
              <a:t>Diyabetli olmayan çocukların </a:t>
            </a:r>
            <a:r>
              <a:rPr lang="tr-TR" sz="4000" dirty="0" err="1">
                <a:solidFill>
                  <a:schemeClr val="tx1"/>
                </a:solidFill>
              </a:rPr>
              <a:t>sensör</a:t>
            </a:r>
            <a:r>
              <a:rPr lang="tr-TR" sz="4000" dirty="0">
                <a:solidFill>
                  <a:schemeClr val="tx1"/>
                </a:solidFill>
              </a:rPr>
              <a:t> </a:t>
            </a:r>
            <a:r>
              <a:rPr lang="tr-TR" sz="4000" dirty="0" err="1">
                <a:solidFill>
                  <a:schemeClr val="tx1"/>
                </a:solidFill>
              </a:rPr>
              <a:t>glukoz</a:t>
            </a:r>
            <a:r>
              <a:rPr lang="tr-TR" sz="4000" dirty="0">
                <a:solidFill>
                  <a:schemeClr val="tx1"/>
                </a:solidFill>
              </a:rPr>
              <a:t> değerleri</a:t>
            </a:r>
            <a:endParaRPr sz="4800" dirty="0">
              <a:solidFill>
                <a:schemeClr val="tx1"/>
              </a:solidFill>
            </a:endParaRPr>
          </a:p>
        </p:txBody>
      </p:sp>
      <p:pic>
        <p:nvPicPr>
          <p:cNvPr id="117" name="Google Shape;117;p3"/>
          <p:cNvPicPr preferRelativeResize="0"/>
          <p:nvPr/>
        </p:nvPicPr>
        <p:blipFill rotWithShape="1">
          <a:blip r:embed="rId3">
            <a:alphaModFix/>
          </a:blip>
          <a:srcRect/>
          <a:stretch/>
        </p:blipFill>
        <p:spPr>
          <a:xfrm>
            <a:off x="555171" y="1247680"/>
            <a:ext cx="6659338" cy="5567643"/>
          </a:xfrm>
          <a:prstGeom prst="rect">
            <a:avLst/>
          </a:prstGeom>
          <a:noFill/>
          <a:ln>
            <a:noFill/>
          </a:ln>
        </p:spPr>
      </p:pic>
      <p:pic>
        <p:nvPicPr>
          <p:cNvPr id="118" name="Google Shape;118;p3"/>
          <p:cNvPicPr preferRelativeResize="0"/>
          <p:nvPr/>
        </p:nvPicPr>
        <p:blipFill rotWithShape="1">
          <a:blip r:embed="rId4">
            <a:alphaModFix/>
          </a:blip>
          <a:srcRect/>
          <a:stretch/>
        </p:blipFill>
        <p:spPr>
          <a:xfrm>
            <a:off x="6777990" y="4320676"/>
            <a:ext cx="5269229" cy="2196072"/>
          </a:xfrm>
          <a:prstGeom prst="rect">
            <a:avLst/>
          </a:prstGeom>
          <a:solidFill>
            <a:srgbClr val="FFC000"/>
          </a:solidFill>
          <a:ln>
            <a:noFill/>
          </a:ln>
        </p:spPr>
      </p:pic>
      <p:sp>
        <p:nvSpPr>
          <p:cNvPr id="119" name="Google Shape;119;p3"/>
          <p:cNvSpPr txBox="1"/>
          <p:nvPr/>
        </p:nvSpPr>
        <p:spPr>
          <a:xfrm>
            <a:off x="6777990" y="1577696"/>
            <a:ext cx="5122089" cy="2431394"/>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tr-TR" sz="3800" dirty="0">
                <a:solidFill>
                  <a:schemeClr val="dk1"/>
                </a:solidFill>
                <a:latin typeface="Calibri"/>
                <a:ea typeface="Calibri"/>
                <a:cs typeface="Calibri"/>
                <a:sym typeface="Calibri"/>
              </a:rPr>
              <a:t>Ne kadar bu değerlere yaklaşırsak o kadar </a:t>
            </a:r>
            <a:r>
              <a:rPr lang="tr-TR" sz="3800" dirty="0" err="1">
                <a:solidFill>
                  <a:schemeClr val="dk1"/>
                </a:solidFill>
                <a:latin typeface="Calibri"/>
                <a:ea typeface="Calibri"/>
                <a:cs typeface="Calibri"/>
                <a:sym typeface="Calibri"/>
              </a:rPr>
              <a:t>başarılıyız..</a:t>
            </a:r>
            <a:r>
              <a:rPr lang="tr-TR" sz="3800" dirty="0" err="1">
                <a:solidFill>
                  <a:srgbClr val="FF0000"/>
                </a:solidFill>
                <a:latin typeface="Calibri"/>
                <a:ea typeface="Calibri"/>
                <a:cs typeface="Calibri"/>
                <a:sym typeface="Calibri"/>
              </a:rPr>
              <a:t>Ufuktaki</a:t>
            </a:r>
            <a:r>
              <a:rPr lang="tr-TR" sz="3800" dirty="0">
                <a:solidFill>
                  <a:srgbClr val="FF0000"/>
                </a:solidFill>
                <a:latin typeface="Calibri"/>
                <a:ea typeface="Calibri"/>
                <a:cs typeface="Calibri"/>
                <a:sym typeface="Calibri"/>
              </a:rPr>
              <a:t> hedefimiz bu</a:t>
            </a:r>
            <a:r>
              <a:rPr lang="tr-TR" sz="1800" dirty="0">
                <a:solidFill>
                  <a:srgbClr val="FF0000"/>
                </a:solidFill>
                <a:latin typeface="Calibri"/>
                <a:ea typeface="Calibri"/>
                <a:cs typeface="Calibri"/>
                <a:sym typeface="Calibri"/>
              </a:rPr>
              <a:t>.</a:t>
            </a:r>
            <a:endParaRPr dirty="0">
              <a:solidFill>
                <a:srgbClr val="FF0000"/>
              </a:solidFill>
            </a:endParaRPr>
          </a:p>
        </p:txBody>
      </p:sp>
      <p:cxnSp>
        <p:nvCxnSpPr>
          <p:cNvPr id="120" name="Google Shape;120;p3"/>
          <p:cNvCxnSpPr/>
          <p:nvPr/>
        </p:nvCxnSpPr>
        <p:spPr>
          <a:xfrm>
            <a:off x="666441" y="3479465"/>
            <a:ext cx="2100510" cy="0"/>
          </a:xfrm>
          <a:prstGeom prst="straightConnector1">
            <a:avLst/>
          </a:prstGeom>
          <a:noFill/>
          <a:ln w="38100" cap="flat" cmpd="sng">
            <a:solidFill>
              <a:srgbClr val="C00000"/>
            </a:solidFill>
            <a:prstDash val="solid"/>
            <a:miter lim="800000"/>
            <a:headEnd type="none" w="sm" len="sm"/>
            <a:tailEnd type="none" w="sm" len="sm"/>
          </a:ln>
        </p:spPr>
      </p:cxnSp>
      <p:cxnSp>
        <p:nvCxnSpPr>
          <p:cNvPr id="121" name="Google Shape;121;p3"/>
          <p:cNvCxnSpPr/>
          <p:nvPr/>
        </p:nvCxnSpPr>
        <p:spPr>
          <a:xfrm>
            <a:off x="666441" y="3732831"/>
            <a:ext cx="1934257" cy="0"/>
          </a:xfrm>
          <a:prstGeom prst="straightConnector1">
            <a:avLst/>
          </a:prstGeom>
          <a:noFill/>
          <a:ln w="38100" cap="flat" cmpd="sng">
            <a:solidFill>
              <a:srgbClr val="C00000"/>
            </a:solidFill>
            <a:prstDash val="solid"/>
            <a:miter lim="800000"/>
            <a:headEnd type="none" w="sm" len="sm"/>
            <a:tailEnd type="none" w="sm" len="sm"/>
          </a:ln>
        </p:spPr>
      </p:cxnSp>
      <p:cxnSp>
        <p:nvCxnSpPr>
          <p:cNvPr id="122" name="Google Shape;122;p3"/>
          <p:cNvCxnSpPr/>
          <p:nvPr/>
        </p:nvCxnSpPr>
        <p:spPr>
          <a:xfrm>
            <a:off x="666441" y="5096515"/>
            <a:ext cx="1828050" cy="0"/>
          </a:xfrm>
          <a:prstGeom prst="straightConnector1">
            <a:avLst/>
          </a:prstGeom>
          <a:noFill/>
          <a:ln w="38100" cap="flat" cmpd="sng">
            <a:solidFill>
              <a:srgbClr val="C00000"/>
            </a:solidFill>
            <a:prstDash val="solid"/>
            <a:miter lim="800000"/>
            <a:headEnd type="none" w="sm" len="sm"/>
            <a:tailEnd type="none" w="sm" len="sm"/>
          </a:ln>
        </p:spPr>
      </p:cxnSp>
      <p:sp>
        <p:nvSpPr>
          <p:cNvPr id="123" name="Google Shape;123;p3"/>
          <p:cNvSpPr/>
          <p:nvPr/>
        </p:nvSpPr>
        <p:spPr>
          <a:xfrm>
            <a:off x="622906" y="5468835"/>
            <a:ext cx="1828050" cy="540080"/>
          </a:xfrm>
          <a:prstGeom prst="roundRect">
            <a:avLst>
              <a:gd name="adj" fmla="val 16667"/>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A2BF50EB-669C-9C9A-8F99-F1BD74EBB19A}"/>
              </a:ext>
            </a:extLst>
          </p:cNvPr>
          <p:cNvSpPr txBox="1">
            <a:spLocks/>
          </p:cNvSpPr>
          <p:nvPr/>
        </p:nvSpPr>
        <p:spPr>
          <a:xfrm>
            <a:off x="274320" y="181572"/>
            <a:ext cx="6971312" cy="628297"/>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9pPr>
          </a:lstStyle>
          <a:p>
            <a:pPr algn="ctr"/>
            <a:r>
              <a:rPr lang="tr-TR" dirty="0"/>
              <a:t>Yeni makaleler-3</a:t>
            </a:r>
          </a:p>
        </p:txBody>
      </p:sp>
      <p:pic>
        <p:nvPicPr>
          <p:cNvPr id="5" name="Resim 4" descr="metin içeren bir resim&#10;&#10;Açıklama otomatik olarak oluşturuldu">
            <a:extLst>
              <a:ext uri="{FF2B5EF4-FFF2-40B4-BE49-F238E27FC236}">
                <a16:creationId xmlns:a16="http://schemas.microsoft.com/office/drawing/2014/main" id="{0E5C0900-E348-BDD2-ED47-6B8ECBA575FB}"/>
              </a:ext>
            </a:extLst>
          </p:cNvPr>
          <p:cNvPicPr>
            <a:picLocks noChangeAspect="1"/>
          </p:cNvPicPr>
          <p:nvPr/>
        </p:nvPicPr>
        <p:blipFill>
          <a:blip r:embed="rId2"/>
          <a:stretch>
            <a:fillRect/>
          </a:stretch>
        </p:blipFill>
        <p:spPr>
          <a:xfrm>
            <a:off x="274320" y="1524870"/>
            <a:ext cx="4329134" cy="1264050"/>
          </a:xfrm>
          <a:prstGeom prst="rect">
            <a:avLst/>
          </a:prstGeom>
        </p:spPr>
      </p:pic>
      <p:pic>
        <p:nvPicPr>
          <p:cNvPr id="7" name="Resim 6" descr="metin içeren bir resim&#10;&#10;Açıklama otomatik olarak oluşturuldu">
            <a:extLst>
              <a:ext uri="{FF2B5EF4-FFF2-40B4-BE49-F238E27FC236}">
                <a16:creationId xmlns:a16="http://schemas.microsoft.com/office/drawing/2014/main" id="{97C042A2-038C-A1C0-D1E7-272986140780}"/>
              </a:ext>
            </a:extLst>
          </p:cNvPr>
          <p:cNvPicPr>
            <a:picLocks noChangeAspect="1"/>
          </p:cNvPicPr>
          <p:nvPr/>
        </p:nvPicPr>
        <p:blipFill>
          <a:blip r:embed="rId3"/>
          <a:stretch>
            <a:fillRect/>
          </a:stretch>
        </p:blipFill>
        <p:spPr>
          <a:xfrm>
            <a:off x="274320" y="3429000"/>
            <a:ext cx="3897631" cy="2615591"/>
          </a:xfrm>
          <a:prstGeom prst="rect">
            <a:avLst/>
          </a:prstGeom>
        </p:spPr>
      </p:pic>
      <p:sp>
        <p:nvSpPr>
          <p:cNvPr id="8" name="Metin kutusu 7">
            <a:extLst>
              <a:ext uri="{FF2B5EF4-FFF2-40B4-BE49-F238E27FC236}">
                <a16:creationId xmlns:a16="http://schemas.microsoft.com/office/drawing/2014/main" id="{3B9038D8-98D9-ECEC-9A2D-57BE3474EA19}"/>
              </a:ext>
            </a:extLst>
          </p:cNvPr>
          <p:cNvSpPr txBox="1"/>
          <p:nvPr/>
        </p:nvSpPr>
        <p:spPr>
          <a:xfrm>
            <a:off x="4865906" y="1193400"/>
            <a:ext cx="2722642" cy="5232202"/>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Control-IQ ve 780 G 6 yaş üstünde onayı var.</a:t>
            </a:r>
          </a:p>
          <a:p>
            <a:pPr marL="285750" indent="-285750">
              <a:buFont typeface="Arial" panose="020B0604020202020204" pitchFamily="34" charset="0"/>
              <a:buChar char="•"/>
            </a:pPr>
            <a:r>
              <a:rPr lang="tr-TR" sz="2000" dirty="0" err="1">
                <a:latin typeface="Calibri" panose="020F0502020204030204" pitchFamily="34" charset="0"/>
                <a:cs typeface="Calibri" panose="020F0502020204030204" pitchFamily="34" charset="0"/>
              </a:rPr>
              <a:t>Omnipod</a:t>
            </a:r>
            <a:r>
              <a:rPr lang="tr-TR" sz="2000" dirty="0">
                <a:latin typeface="Calibri" panose="020F0502020204030204" pitchFamily="34" charset="0"/>
                <a:cs typeface="Calibri" panose="020F0502020204030204" pitchFamily="34" charset="0"/>
              </a:rPr>
              <a:t> 4, 2 yaş üstünde kullanılabiliyor.</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Cambridge sistemi ise 1 yaşından sonra kullanılabiliyor.</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Bu sistemler küçük çocuklarda ailelerin hipoglisemi korkularını büyük ölçüde azaltıyor ve rahat bir uyku sağlıyor.</a:t>
            </a:r>
          </a:p>
          <a:p>
            <a:pPr marL="285750" indent="-285750">
              <a:buFont typeface="Arial" panose="020B0604020202020204" pitchFamily="34" charset="0"/>
              <a:buChar char="•"/>
            </a:pPr>
            <a:endParaRPr lang="tr-TR" dirty="0">
              <a:latin typeface="Calibri" panose="020F0502020204030204" pitchFamily="34" charset="0"/>
              <a:cs typeface="Calibri" panose="020F0502020204030204" pitchFamily="34" charset="0"/>
            </a:endParaRPr>
          </a:p>
        </p:txBody>
      </p:sp>
      <p:pic>
        <p:nvPicPr>
          <p:cNvPr id="1026" name="Picture 2" descr="Issue Cover">
            <a:extLst>
              <a:ext uri="{FF2B5EF4-FFF2-40B4-BE49-F238E27FC236}">
                <a16:creationId xmlns:a16="http://schemas.microsoft.com/office/drawing/2014/main" id="{A285D03B-9E78-83B7-5281-3CDECEF9E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503" y="181572"/>
            <a:ext cx="2313940" cy="3048557"/>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descr="metin içeren bir resim&#10;&#10;Açıklama otomatik olarak oluşturuldu">
            <a:extLst>
              <a:ext uri="{FF2B5EF4-FFF2-40B4-BE49-F238E27FC236}">
                <a16:creationId xmlns:a16="http://schemas.microsoft.com/office/drawing/2014/main" id="{52D4AFBC-F091-8CCE-A4C7-4D61565284DE}"/>
              </a:ext>
            </a:extLst>
          </p:cNvPr>
          <p:cNvPicPr>
            <a:picLocks noChangeAspect="1"/>
          </p:cNvPicPr>
          <p:nvPr/>
        </p:nvPicPr>
        <p:blipFill>
          <a:blip r:embed="rId5"/>
          <a:stretch>
            <a:fillRect/>
          </a:stretch>
        </p:blipFill>
        <p:spPr>
          <a:xfrm>
            <a:off x="7693660" y="3342199"/>
            <a:ext cx="4113530" cy="3037891"/>
          </a:xfrm>
          <a:prstGeom prst="rect">
            <a:avLst/>
          </a:prstGeom>
        </p:spPr>
      </p:pic>
    </p:spTree>
    <p:extLst>
      <p:ext uri="{BB962C8B-B14F-4D97-AF65-F5344CB8AC3E}">
        <p14:creationId xmlns:p14="http://schemas.microsoft.com/office/powerpoint/2010/main" val="1229373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9"/>
          <p:cNvSpPr txBox="1">
            <a:spLocks noGrp="1"/>
          </p:cNvSpPr>
          <p:nvPr>
            <p:ph type="title"/>
          </p:nvPr>
        </p:nvSpPr>
        <p:spPr>
          <a:xfrm>
            <a:off x="339634" y="152401"/>
            <a:ext cx="11482252" cy="530905"/>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tr-TR" sz="5400" dirty="0"/>
              <a:t>780G sonrası adımlar</a:t>
            </a:r>
            <a:endParaRPr dirty="0"/>
          </a:p>
        </p:txBody>
      </p:sp>
      <p:pic>
        <p:nvPicPr>
          <p:cNvPr id="395" name="Google Shape;395;p29"/>
          <p:cNvPicPr preferRelativeResize="0"/>
          <p:nvPr/>
        </p:nvPicPr>
        <p:blipFill rotWithShape="1">
          <a:blip r:embed="rId3">
            <a:alphaModFix/>
          </a:blip>
          <a:srcRect/>
          <a:stretch/>
        </p:blipFill>
        <p:spPr>
          <a:xfrm>
            <a:off x="232658" y="811083"/>
            <a:ext cx="11354096" cy="5894516"/>
          </a:xfrm>
          <a:prstGeom prst="rect">
            <a:avLst/>
          </a:prstGeom>
          <a:noFill/>
          <a:ln>
            <a:noFill/>
          </a:ln>
        </p:spPr>
      </p:pic>
      <p:pic>
        <p:nvPicPr>
          <p:cNvPr id="396" name="Google Shape;396;p29"/>
          <p:cNvPicPr preferRelativeResize="0"/>
          <p:nvPr/>
        </p:nvPicPr>
        <p:blipFill rotWithShape="1">
          <a:blip r:embed="rId4">
            <a:alphaModFix/>
          </a:blip>
          <a:srcRect/>
          <a:stretch/>
        </p:blipFill>
        <p:spPr>
          <a:xfrm>
            <a:off x="-4685" y="1003831"/>
            <a:ext cx="11826571" cy="57017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5" name="Resim 4" descr="metin içeren bir resim&#10;&#10;Açıklama otomatik olarak oluşturuldu">
            <a:extLst>
              <a:ext uri="{FF2B5EF4-FFF2-40B4-BE49-F238E27FC236}">
                <a16:creationId xmlns:a16="http://schemas.microsoft.com/office/drawing/2014/main" id="{AB0DDB75-6A74-3F21-6082-096759B62E6F}"/>
              </a:ext>
            </a:extLst>
          </p:cNvPr>
          <p:cNvPicPr>
            <a:picLocks noChangeAspect="1"/>
          </p:cNvPicPr>
          <p:nvPr/>
        </p:nvPicPr>
        <p:blipFill>
          <a:blip r:embed="rId3"/>
          <a:stretch>
            <a:fillRect/>
          </a:stretch>
        </p:blipFill>
        <p:spPr>
          <a:xfrm>
            <a:off x="6096000" y="30407"/>
            <a:ext cx="5368780" cy="6858000"/>
          </a:xfrm>
          <a:prstGeom prst="rect">
            <a:avLst/>
          </a:prstGeom>
        </p:spPr>
      </p:pic>
      <p:pic>
        <p:nvPicPr>
          <p:cNvPr id="4" name="Resim 3" descr="metin içeren bir resim&#10;&#10;Açıklama otomatik olarak oluşturuldu">
            <a:extLst>
              <a:ext uri="{FF2B5EF4-FFF2-40B4-BE49-F238E27FC236}">
                <a16:creationId xmlns:a16="http://schemas.microsoft.com/office/drawing/2014/main" id="{760DBB32-4BAE-D143-7AD5-1C238759CFD7}"/>
              </a:ext>
            </a:extLst>
          </p:cNvPr>
          <p:cNvPicPr>
            <a:picLocks noChangeAspect="1"/>
          </p:cNvPicPr>
          <p:nvPr/>
        </p:nvPicPr>
        <p:blipFill>
          <a:blip r:embed="rId4"/>
          <a:stretch>
            <a:fillRect/>
          </a:stretch>
        </p:blipFill>
        <p:spPr>
          <a:xfrm>
            <a:off x="302572" y="30407"/>
            <a:ext cx="5239282" cy="6858000"/>
          </a:xfrm>
          <a:prstGeom prst="rect">
            <a:avLst/>
          </a:prstGeom>
        </p:spPr>
      </p:pic>
      <p:sp>
        <p:nvSpPr>
          <p:cNvPr id="6" name="Google Shape;401;p30">
            <a:extLst>
              <a:ext uri="{FF2B5EF4-FFF2-40B4-BE49-F238E27FC236}">
                <a16:creationId xmlns:a16="http://schemas.microsoft.com/office/drawing/2014/main" id="{8F76C55E-3637-3C26-0C6C-6BF1251D49D2}"/>
              </a:ext>
            </a:extLst>
          </p:cNvPr>
          <p:cNvSpPr txBox="1">
            <a:spLocks noGrp="1"/>
          </p:cNvSpPr>
          <p:nvPr>
            <p:ph type="title"/>
          </p:nvPr>
        </p:nvSpPr>
        <p:spPr>
          <a:xfrm>
            <a:off x="4082604" y="4043965"/>
            <a:ext cx="1923244" cy="1352283"/>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tr-TR" sz="3600" u="sng" dirty="0">
                <a:solidFill>
                  <a:schemeClr val="tx1"/>
                </a:solidFill>
                <a:hlinkClick r:id="rId5">
                  <a:extLst>
                    <a:ext uri="{A12FA001-AC4F-418D-AE19-62706E023703}">
                      <ahyp:hlinkClr xmlns:ahyp="http://schemas.microsoft.com/office/drawing/2018/hyperlinkcolor" val="tx"/>
                    </a:ext>
                  </a:extLst>
                </a:hlinkClick>
              </a:rPr>
              <a:t>iLet Bionic Pancreas</a:t>
            </a:r>
            <a:r>
              <a:rPr lang="tr-TR" sz="3600" dirty="0">
                <a:solidFill>
                  <a:schemeClr val="tx1"/>
                </a:solidFill>
              </a:rPr>
              <a:t> </a:t>
            </a:r>
            <a:endParaRPr sz="3600"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1"/>
          <p:cNvSpPr txBox="1">
            <a:spLocks noGrp="1"/>
          </p:cNvSpPr>
          <p:nvPr>
            <p:ph type="title"/>
          </p:nvPr>
        </p:nvSpPr>
        <p:spPr>
          <a:xfrm>
            <a:off x="300447" y="138571"/>
            <a:ext cx="6046716" cy="836658"/>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tr-TR" dirty="0"/>
              <a:t>Gelecek..</a:t>
            </a:r>
            <a:endParaRPr dirty="0"/>
          </a:p>
        </p:txBody>
      </p:sp>
      <p:sp>
        <p:nvSpPr>
          <p:cNvPr id="411" name="Google Shape;411;p31"/>
          <p:cNvSpPr txBox="1"/>
          <p:nvPr/>
        </p:nvSpPr>
        <p:spPr>
          <a:xfrm>
            <a:off x="300447" y="1018587"/>
            <a:ext cx="6046716" cy="563227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tr-TR" sz="2400" dirty="0">
                <a:solidFill>
                  <a:schemeClr val="dk1"/>
                </a:solidFill>
                <a:latin typeface="Calibri"/>
                <a:ea typeface="Calibri"/>
                <a:cs typeface="Calibri"/>
                <a:sym typeface="Calibri"/>
              </a:rPr>
              <a:t>Tam otomatik, KH sayımı gerektirmeyen, yapay zeka ile kişinin alışkanlıklarına göre adapte olan sistemler (Elektronik beta hücresi)</a:t>
            </a:r>
            <a:endParaRPr dirty="0"/>
          </a:p>
          <a:p>
            <a:pPr marL="285750" marR="0" lvl="0" indent="-285750" algn="l" rtl="0">
              <a:spcBef>
                <a:spcPts val="0"/>
              </a:spcBef>
              <a:spcAft>
                <a:spcPts val="0"/>
              </a:spcAft>
              <a:buClr>
                <a:schemeClr val="dk1"/>
              </a:buClr>
              <a:buSzPts val="2400"/>
              <a:buFont typeface="Arial"/>
              <a:buChar char="•"/>
            </a:pPr>
            <a:r>
              <a:rPr lang="tr-TR" sz="2400" dirty="0" err="1">
                <a:solidFill>
                  <a:schemeClr val="dk1"/>
                </a:solidFill>
                <a:latin typeface="Calibri"/>
                <a:ea typeface="Calibri"/>
                <a:cs typeface="Calibri"/>
                <a:sym typeface="Calibri"/>
              </a:rPr>
              <a:t>Glukagon</a:t>
            </a:r>
            <a:r>
              <a:rPr lang="tr-TR" sz="2400" dirty="0">
                <a:solidFill>
                  <a:schemeClr val="dk1"/>
                </a:solidFill>
                <a:latin typeface="Calibri"/>
                <a:ea typeface="Calibri"/>
                <a:cs typeface="Calibri"/>
                <a:sym typeface="Calibri"/>
              </a:rPr>
              <a:t>, GLP-1,Pramlintide gibi hormonları verebilen «çoklu hormon AID»</a:t>
            </a:r>
            <a:endParaRPr dirty="0"/>
          </a:p>
          <a:p>
            <a:pPr marL="285750" marR="0" lvl="0" indent="-285750" algn="l" rtl="0">
              <a:spcBef>
                <a:spcPts val="0"/>
              </a:spcBef>
              <a:spcAft>
                <a:spcPts val="0"/>
              </a:spcAft>
              <a:buClr>
                <a:schemeClr val="dk1"/>
              </a:buClr>
              <a:buSzPts val="2400"/>
              <a:buFont typeface="Arial"/>
              <a:buChar char="•"/>
            </a:pPr>
            <a:r>
              <a:rPr lang="tr-TR" sz="2400" dirty="0">
                <a:solidFill>
                  <a:schemeClr val="dk1"/>
                </a:solidFill>
                <a:latin typeface="Calibri"/>
                <a:ea typeface="Calibri"/>
                <a:cs typeface="Calibri"/>
                <a:sym typeface="Calibri"/>
              </a:rPr>
              <a:t>Giderek setsiz AID sistemlerin yaygınlaşması</a:t>
            </a:r>
            <a:endParaRPr dirty="0"/>
          </a:p>
          <a:p>
            <a:pPr marL="285750" marR="0" lvl="0" indent="-285750" algn="l" rtl="0">
              <a:spcBef>
                <a:spcPts val="0"/>
              </a:spcBef>
              <a:spcAft>
                <a:spcPts val="0"/>
              </a:spcAft>
              <a:buClr>
                <a:schemeClr val="dk1"/>
              </a:buClr>
              <a:buSzPts val="2400"/>
              <a:buFont typeface="Arial"/>
              <a:buChar char="•"/>
            </a:pPr>
            <a:r>
              <a:rPr lang="tr-TR" sz="2400" dirty="0" err="1">
                <a:solidFill>
                  <a:schemeClr val="dk1"/>
                </a:solidFill>
                <a:latin typeface="Calibri"/>
                <a:ea typeface="Calibri"/>
                <a:cs typeface="Calibri"/>
                <a:sym typeface="Calibri"/>
              </a:rPr>
              <a:t>Sensör</a:t>
            </a:r>
            <a:r>
              <a:rPr lang="tr-TR" sz="2400" dirty="0">
                <a:solidFill>
                  <a:schemeClr val="dk1"/>
                </a:solidFill>
                <a:latin typeface="Calibri"/>
                <a:ea typeface="Calibri"/>
                <a:cs typeface="Calibri"/>
                <a:sym typeface="Calibri"/>
              </a:rPr>
              <a:t> ve pompa için tek doku girişi olması</a:t>
            </a:r>
            <a:endParaRPr dirty="0"/>
          </a:p>
          <a:p>
            <a:pPr marL="285750" marR="0" lvl="0" indent="-285750" algn="l" rtl="0">
              <a:spcBef>
                <a:spcPts val="0"/>
              </a:spcBef>
              <a:spcAft>
                <a:spcPts val="0"/>
              </a:spcAft>
              <a:buClr>
                <a:schemeClr val="dk1"/>
              </a:buClr>
              <a:buSzPts val="2400"/>
              <a:buFont typeface="Arial"/>
              <a:buChar char="•"/>
            </a:pPr>
            <a:r>
              <a:rPr lang="tr-TR" sz="2400" dirty="0">
                <a:solidFill>
                  <a:schemeClr val="dk1"/>
                </a:solidFill>
                <a:latin typeface="Calibri"/>
                <a:ea typeface="Calibri"/>
                <a:cs typeface="Calibri"/>
                <a:sym typeface="Calibri"/>
              </a:rPr>
              <a:t>Sistemlerin küçülmesi, ucuzlaması ve akıllı telefonlar/saatler ile yönetilmesi</a:t>
            </a:r>
            <a:endParaRPr dirty="0"/>
          </a:p>
          <a:p>
            <a:pPr marL="285750" marR="0" lvl="0" indent="-285750" algn="l" rtl="0">
              <a:spcBef>
                <a:spcPts val="0"/>
              </a:spcBef>
              <a:spcAft>
                <a:spcPts val="0"/>
              </a:spcAft>
              <a:buClr>
                <a:schemeClr val="dk1"/>
              </a:buClr>
              <a:buSzPts val="2400"/>
              <a:buFont typeface="Arial"/>
              <a:buChar char="•"/>
            </a:pPr>
            <a:r>
              <a:rPr lang="tr-TR" sz="2400" dirty="0">
                <a:solidFill>
                  <a:schemeClr val="dk1"/>
                </a:solidFill>
                <a:latin typeface="Calibri"/>
                <a:ea typeface="Calibri"/>
                <a:cs typeface="Calibri"/>
                <a:sym typeface="Calibri"/>
              </a:rPr>
              <a:t>Yeni insülinler ile beta hücre fizyolojisine daha çok yaklaşmak</a:t>
            </a:r>
            <a:endParaRPr dirty="0"/>
          </a:p>
          <a:p>
            <a:pPr marL="285750" marR="0" lvl="0" indent="-285750" algn="l" rtl="0">
              <a:spcBef>
                <a:spcPts val="0"/>
              </a:spcBef>
              <a:spcAft>
                <a:spcPts val="0"/>
              </a:spcAft>
              <a:buClr>
                <a:schemeClr val="dk1"/>
              </a:buClr>
              <a:buSzPts val="2400"/>
              <a:buFont typeface="Arial"/>
              <a:buChar char="•"/>
            </a:pPr>
            <a:r>
              <a:rPr lang="tr-TR" sz="2400" dirty="0">
                <a:solidFill>
                  <a:schemeClr val="dk1"/>
                </a:solidFill>
                <a:latin typeface="Calibri"/>
                <a:ea typeface="Calibri"/>
                <a:cs typeface="Calibri"/>
                <a:sym typeface="Calibri"/>
              </a:rPr>
              <a:t>Aktif insülinin ölçülmesi ve bu verinin algoritmalarca kullanılması</a:t>
            </a:r>
            <a:endParaRPr dirty="0"/>
          </a:p>
          <a:p>
            <a:pPr marL="285750" marR="0" lvl="0" indent="-285750" algn="l" rtl="0">
              <a:spcBef>
                <a:spcPts val="0"/>
              </a:spcBef>
              <a:spcAft>
                <a:spcPts val="0"/>
              </a:spcAft>
              <a:buClr>
                <a:schemeClr val="dk1"/>
              </a:buClr>
              <a:buSzPts val="2400"/>
              <a:buFont typeface="Arial"/>
              <a:buChar char="•"/>
            </a:pPr>
            <a:r>
              <a:rPr lang="tr-TR" sz="2400" dirty="0">
                <a:solidFill>
                  <a:schemeClr val="dk1"/>
                </a:solidFill>
                <a:latin typeface="Calibri"/>
                <a:ea typeface="Calibri"/>
                <a:cs typeface="Calibri"/>
                <a:sym typeface="Calibri"/>
              </a:rPr>
              <a:t>Egzersiz verilerinin algoritmada kullanılması..</a:t>
            </a:r>
            <a:endParaRPr dirty="0"/>
          </a:p>
        </p:txBody>
      </p:sp>
      <p:pic>
        <p:nvPicPr>
          <p:cNvPr id="412" name="Google Shape;412;p31"/>
          <p:cNvPicPr preferRelativeResize="0"/>
          <p:nvPr/>
        </p:nvPicPr>
        <p:blipFill rotWithShape="1">
          <a:blip r:embed="rId3">
            <a:alphaModFix/>
          </a:blip>
          <a:srcRect/>
          <a:stretch/>
        </p:blipFill>
        <p:spPr>
          <a:xfrm>
            <a:off x="6400563" y="0"/>
            <a:ext cx="5791437" cy="6858000"/>
          </a:xfrm>
          <a:prstGeom prst="rect">
            <a:avLst/>
          </a:prstGeom>
          <a:noFill/>
          <a:ln>
            <a:noFill/>
          </a:ln>
        </p:spPr>
      </p:pic>
      <p:sp>
        <p:nvSpPr>
          <p:cNvPr id="413" name="Google Shape;413;p31"/>
          <p:cNvSpPr txBox="1"/>
          <p:nvPr/>
        </p:nvSpPr>
        <p:spPr>
          <a:xfrm>
            <a:off x="9296281" y="6465314"/>
            <a:ext cx="2949119" cy="307777"/>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400">
                <a:solidFill>
                  <a:schemeClr val="dk1"/>
                </a:solidFill>
                <a:latin typeface="Calibri"/>
                <a:ea typeface="Calibri"/>
                <a:cs typeface="Calibri"/>
                <a:sym typeface="Calibri"/>
              </a:rPr>
              <a:t>N Engl J Med 2022;386:1155-64</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2"/>
          <p:cNvSpPr txBox="1">
            <a:spLocks noGrp="1"/>
          </p:cNvSpPr>
          <p:nvPr>
            <p:ph type="title"/>
          </p:nvPr>
        </p:nvSpPr>
        <p:spPr>
          <a:xfrm>
            <a:off x="339182" y="212248"/>
            <a:ext cx="7225987" cy="1062759"/>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tr-TR" dirty="0"/>
              <a:t>Teknoloji kullanımında eşitsizlik</a:t>
            </a:r>
            <a:br>
              <a:rPr lang="tr-TR" dirty="0"/>
            </a:br>
            <a:r>
              <a:rPr lang="tr-TR" dirty="0"/>
              <a:t>her yerde sorun!</a:t>
            </a:r>
            <a:endParaRPr dirty="0"/>
          </a:p>
        </p:txBody>
      </p:sp>
      <p:graphicFrame>
        <p:nvGraphicFramePr>
          <p:cNvPr id="419" name="Google Shape;419;p32"/>
          <p:cNvGraphicFramePr/>
          <p:nvPr>
            <p:extLst>
              <p:ext uri="{D42A27DB-BD31-4B8C-83A1-F6EECF244321}">
                <p14:modId xmlns:p14="http://schemas.microsoft.com/office/powerpoint/2010/main" val="1093396388"/>
              </p:ext>
            </p:extLst>
          </p:nvPr>
        </p:nvGraphicFramePr>
        <p:xfrm>
          <a:off x="339194" y="1392280"/>
          <a:ext cx="7225975" cy="5253471"/>
        </p:xfrm>
        <a:graphic>
          <a:graphicData uri="http://schemas.openxmlformats.org/drawingml/2006/table">
            <a:tbl>
              <a:tblPr firstRow="1" bandRow="1">
                <a:noFill/>
                <a:tableStyleId>{AA00250D-D10A-4824-BA2B-BDDD1588C0AB}</a:tableStyleId>
              </a:tblPr>
              <a:tblGrid>
                <a:gridCol w="1357750">
                  <a:extLst>
                    <a:ext uri="{9D8B030D-6E8A-4147-A177-3AD203B41FA5}">
                      <a16:colId xmlns:a16="http://schemas.microsoft.com/office/drawing/2014/main" val="20000"/>
                    </a:ext>
                  </a:extLst>
                </a:gridCol>
                <a:gridCol w="1157775">
                  <a:extLst>
                    <a:ext uri="{9D8B030D-6E8A-4147-A177-3AD203B41FA5}">
                      <a16:colId xmlns:a16="http://schemas.microsoft.com/office/drawing/2014/main" val="20001"/>
                    </a:ext>
                  </a:extLst>
                </a:gridCol>
                <a:gridCol w="1275900">
                  <a:extLst>
                    <a:ext uri="{9D8B030D-6E8A-4147-A177-3AD203B41FA5}">
                      <a16:colId xmlns:a16="http://schemas.microsoft.com/office/drawing/2014/main" val="20002"/>
                    </a:ext>
                  </a:extLst>
                </a:gridCol>
                <a:gridCol w="1025900">
                  <a:extLst>
                    <a:ext uri="{9D8B030D-6E8A-4147-A177-3AD203B41FA5}">
                      <a16:colId xmlns:a16="http://schemas.microsoft.com/office/drawing/2014/main" val="20003"/>
                    </a:ext>
                  </a:extLst>
                </a:gridCol>
                <a:gridCol w="1204325">
                  <a:extLst>
                    <a:ext uri="{9D8B030D-6E8A-4147-A177-3AD203B41FA5}">
                      <a16:colId xmlns:a16="http://schemas.microsoft.com/office/drawing/2014/main" val="20004"/>
                    </a:ext>
                  </a:extLst>
                </a:gridCol>
                <a:gridCol w="1204325">
                  <a:extLst>
                    <a:ext uri="{9D8B030D-6E8A-4147-A177-3AD203B41FA5}">
                      <a16:colId xmlns:a16="http://schemas.microsoft.com/office/drawing/2014/main" val="20005"/>
                    </a:ext>
                  </a:extLst>
                </a:gridCol>
              </a:tblGrid>
              <a:tr h="1731741">
                <a:tc>
                  <a:txBody>
                    <a:bodyPr/>
                    <a:lstStyle/>
                    <a:p>
                      <a:pPr marL="0" marR="0" lvl="0" indent="0" algn="l" rtl="0">
                        <a:spcBef>
                          <a:spcPts val="0"/>
                        </a:spcBef>
                        <a:spcAft>
                          <a:spcPts val="0"/>
                        </a:spcAft>
                        <a:buNone/>
                      </a:pPr>
                      <a:endParaRPr sz="1600"/>
                    </a:p>
                  </a:txBody>
                  <a:tcPr marL="91450" marR="91450" marT="45725" marB="45725"/>
                </a:tc>
                <a:tc>
                  <a:txBody>
                    <a:bodyPr/>
                    <a:lstStyle/>
                    <a:p>
                      <a:pPr marL="0" marR="0" lvl="0" indent="0" algn="l" rtl="0">
                        <a:spcBef>
                          <a:spcPts val="0"/>
                        </a:spcBef>
                        <a:spcAft>
                          <a:spcPts val="0"/>
                        </a:spcAft>
                        <a:buNone/>
                      </a:pPr>
                      <a:r>
                        <a:rPr lang="tr-TR" sz="1600" b="1">
                          <a:solidFill>
                            <a:schemeClr val="lt1"/>
                          </a:solidFill>
                        </a:rPr>
                        <a:t>İzlemdeki tip 1 diyabetli çocuk sayısı</a:t>
                      </a:r>
                      <a:endParaRPr/>
                    </a:p>
                  </a:txBody>
                  <a:tcPr marL="91450" marR="91450" marT="45725" marB="45725"/>
                </a:tc>
                <a:tc>
                  <a:txBody>
                    <a:bodyPr/>
                    <a:lstStyle/>
                    <a:p>
                      <a:pPr marL="0" marR="0" lvl="0" indent="0" algn="l" rtl="0">
                        <a:spcBef>
                          <a:spcPts val="0"/>
                        </a:spcBef>
                        <a:spcAft>
                          <a:spcPts val="0"/>
                        </a:spcAft>
                        <a:buNone/>
                      </a:pPr>
                      <a:r>
                        <a:rPr lang="tr-TR" sz="1600" b="1">
                          <a:solidFill>
                            <a:schemeClr val="lt1"/>
                          </a:solidFill>
                        </a:rPr>
                        <a:t>Sensör kullanma oranı (pompa sensörü dahil)</a:t>
                      </a:r>
                      <a:endParaRPr/>
                    </a:p>
                  </a:txBody>
                  <a:tcPr marL="91450" marR="91450" marT="45725" marB="45725"/>
                </a:tc>
                <a:tc>
                  <a:txBody>
                    <a:bodyPr/>
                    <a:lstStyle/>
                    <a:p>
                      <a:pPr marL="0" marR="0" lvl="0" indent="0" algn="l" rtl="0">
                        <a:spcBef>
                          <a:spcPts val="0"/>
                        </a:spcBef>
                        <a:spcAft>
                          <a:spcPts val="0"/>
                        </a:spcAft>
                        <a:buNone/>
                      </a:pPr>
                      <a:r>
                        <a:rPr lang="tr-TR" sz="1600" b="1">
                          <a:solidFill>
                            <a:schemeClr val="lt1"/>
                          </a:solidFill>
                        </a:rPr>
                        <a:t>İnsülin pompası kullanma oranı</a:t>
                      </a:r>
                      <a:endParaRPr/>
                    </a:p>
                  </a:txBody>
                  <a:tcPr marL="91450" marR="91450" marT="45725" marB="45725"/>
                </a:tc>
                <a:tc>
                  <a:txBody>
                    <a:bodyPr/>
                    <a:lstStyle/>
                    <a:p>
                      <a:pPr marL="0" marR="0" lvl="0" indent="0" algn="l" rtl="0">
                        <a:spcBef>
                          <a:spcPts val="0"/>
                        </a:spcBef>
                        <a:spcAft>
                          <a:spcPts val="0"/>
                        </a:spcAft>
                        <a:buNone/>
                      </a:pPr>
                      <a:r>
                        <a:rPr lang="tr-TR" sz="1600" b="1">
                          <a:solidFill>
                            <a:schemeClr val="lt1"/>
                          </a:solidFill>
                        </a:rPr>
                        <a:t>Pompa kullananlar arasında 780G oranı</a:t>
                      </a:r>
                      <a:endParaRPr/>
                    </a:p>
                  </a:txBody>
                  <a:tcPr marL="91450" marR="91450" marT="45725" marB="45725"/>
                </a:tc>
                <a:tc>
                  <a:txBody>
                    <a:bodyPr/>
                    <a:lstStyle/>
                    <a:p>
                      <a:pPr marL="0" marR="0" lvl="0" indent="0" algn="l" rtl="0">
                        <a:lnSpc>
                          <a:spcPct val="100000"/>
                        </a:lnSpc>
                        <a:spcBef>
                          <a:spcPts val="0"/>
                        </a:spcBef>
                        <a:spcAft>
                          <a:spcPts val="0"/>
                        </a:spcAft>
                        <a:buClr>
                          <a:schemeClr val="lt1"/>
                        </a:buClr>
                        <a:buSzPts val="1600"/>
                        <a:buFont typeface="Calibri"/>
                        <a:buNone/>
                      </a:pPr>
                      <a:r>
                        <a:rPr lang="tr-TR" sz="1600" b="1">
                          <a:solidFill>
                            <a:schemeClr val="lt1"/>
                          </a:solidFill>
                        </a:rPr>
                        <a:t>Pompa kullananlar arasında Omnipod oranı</a:t>
                      </a:r>
                      <a:endParaRPr/>
                    </a:p>
                    <a:p>
                      <a:pPr marL="0" marR="0" lvl="0" indent="0" algn="l" rtl="0">
                        <a:spcBef>
                          <a:spcPts val="0"/>
                        </a:spcBef>
                        <a:spcAft>
                          <a:spcPts val="0"/>
                        </a:spcAft>
                        <a:buNone/>
                      </a:pPr>
                      <a:endParaRPr sz="1600" b="1">
                        <a:solidFill>
                          <a:schemeClr val="lt1"/>
                        </a:solidFill>
                      </a:endParaRPr>
                    </a:p>
                  </a:txBody>
                  <a:tcPr marL="91450" marR="91450" marT="45725" marB="45725"/>
                </a:tc>
                <a:extLst>
                  <a:ext uri="{0D108BD9-81ED-4DB2-BD59-A6C34878D82A}">
                    <a16:rowId xmlns:a16="http://schemas.microsoft.com/office/drawing/2014/main" val="10000"/>
                  </a:ext>
                </a:extLst>
              </a:tr>
              <a:tr h="869950">
                <a:tc>
                  <a:txBody>
                    <a:bodyPr/>
                    <a:lstStyle/>
                    <a:p>
                      <a:pPr marL="0" marR="0" lvl="0" indent="0" algn="l" rtl="0">
                        <a:spcBef>
                          <a:spcPts val="0"/>
                        </a:spcBef>
                        <a:spcAft>
                          <a:spcPts val="0"/>
                        </a:spcAft>
                        <a:buNone/>
                      </a:pPr>
                      <a:r>
                        <a:rPr lang="tr-TR" sz="1800">
                          <a:solidFill>
                            <a:srgbClr val="FF0000"/>
                          </a:solidFill>
                        </a:rPr>
                        <a:t>Koç Üniversitesi</a:t>
                      </a:r>
                      <a:endParaRPr/>
                    </a:p>
                  </a:txBody>
                  <a:tcPr marL="91450" marR="91450" marT="45725" marB="45725"/>
                </a:tc>
                <a:tc>
                  <a:txBody>
                    <a:bodyPr/>
                    <a:lstStyle/>
                    <a:p>
                      <a:pPr marL="0" marR="0" lvl="0" indent="0" algn="l" rtl="0">
                        <a:spcBef>
                          <a:spcPts val="0"/>
                        </a:spcBef>
                        <a:spcAft>
                          <a:spcPts val="0"/>
                        </a:spcAft>
                        <a:buNone/>
                      </a:pPr>
                      <a:r>
                        <a:rPr lang="tr-TR" sz="2000"/>
                        <a:t>1277</a:t>
                      </a:r>
                      <a:endParaRPr/>
                    </a:p>
                  </a:txBody>
                  <a:tcPr marL="91450" marR="91450" marT="45725" marB="45725"/>
                </a:tc>
                <a:tc>
                  <a:txBody>
                    <a:bodyPr/>
                    <a:lstStyle/>
                    <a:p>
                      <a:pPr marL="0" marR="0" lvl="0" indent="0" algn="l" rtl="0">
                        <a:spcBef>
                          <a:spcPts val="0"/>
                        </a:spcBef>
                        <a:spcAft>
                          <a:spcPts val="0"/>
                        </a:spcAft>
                        <a:buNone/>
                      </a:pPr>
                      <a:r>
                        <a:rPr lang="tr-TR" sz="2000"/>
                        <a:t>%54</a:t>
                      </a:r>
                      <a:endParaRPr/>
                    </a:p>
                    <a:p>
                      <a:pPr marL="0" marR="0" lvl="0" indent="0" algn="l" rtl="0">
                        <a:spcBef>
                          <a:spcPts val="0"/>
                        </a:spcBef>
                        <a:spcAft>
                          <a:spcPts val="0"/>
                        </a:spcAft>
                        <a:buNone/>
                      </a:pPr>
                      <a:r>
                        <a:rPr lang="tr-TR" sz="2000"/>
                        <a:t>(690)</a:t>
                      </a:r>
                      <a:endParaRPr/>
                    </a:p>
                  </a:txBody>
                  <a:tcPr marL="91450" marR="91450" marT="45725" marB="45725"/>
                </a:tc>
                <a:tc>
                  <a:txBody>
                    <a:bodyPr/>
                    <a:lstStyle/>
                    <a:p>
                      <a:pPr marL="0" marR="0" lvl="0" indent="0" algn="l" rtl="0">
                        <a:spcBef>
                          <a:spcPts val="0"/>
                        </a:spcBef>
                        <a:spcAft>
                          <a:spcPts val="0"/>
                        </a:spcAft>
                        <a:buNone/>
                      </a:pPr>
                      <a:r>
                        <a:rPr lang="tr-TR" sz="2000"/>
                        <a:t>%19.49</a:t>
                      </a:r>
                      <a:endParaRPr/>
                    </a:p>
                    <a:p>
                      <a:pPr marL="0" marR="0" lvl="0" indent="0" algn="l" rtl="0">
                        <a:spcBef>
                          <a:spcPts val="0"/>
                        </a:spcBef>
                        <a:spcAft>
                          <a:spcPts val="0"/>
                        </a:spcAft>
                        <a:buNone/>
                      </a:pPr>
                      <a:r>
                        <a:rPr lang="tr-TR" sz="2000"/>
                        <a:t>(249)</a:t>
                      </a:r>
                      <a:endParaRPr/>
                    </a:p>
                  </a:txBody>
                  <a:tcPr marL="91450" marR="91450" marT="45725" marB="45725"/>
                </a:tc>
                <a:tc>
                  <a:txBody>
                    <a:bodyPr/>
                    <a:lstStyle/>
                    <a:p>
                      <a:pPr marL="0" marR="0" lvl="0" indent="0" algn="l" rtl="0">
                        <a:spcBef>
                          <a:spcPts val="0"/>
                        </a:spcBef>
                        <a:spcAft>
                          <a:spcPts val="0"/>
                        </a:spcAft>
                        <a:buNone/>
                      </a:pPr>
                      <a:r>
                        <a:rPr lang="tr-TR" sz="2000"/>
                        <a:t>%25.7</a:t>
                      </a:r>
                      <a:endParaRPr/>
                    </a:p>
                    <a:p>
                      <a:pPr marL="0" marR="0" lvl="0" indent="0" algn="l" rtl="0">
                        <a:spcBef>
                          <a:spcPts val="0"/>
                        </a:spcBef>
                        <a:spcAft>
                          <a:spcPts val="0"/>
                        </a:spcAft>
                        <a:buNone/>
                      </a:pPr>
                      <a:r>
                        <a:rPr lang="tr-TR" sz="2000"/>
                        <a:t>(64)</a:t>
                      </a:r>
                      <a:endParaRPr/>
                    </a:p>
                  </a:txBody>
                  <a:tcPr marL="91450" marR="91450" marT="45725" marB="45725"/>
                </a:tc>
                <a:tc>
                  <a:txBody>
                    <a:bodyPr/>
                    <a:lstStyle/>
                    <a:p>
                      <a:pPr marL="0" marR="0" lvl="0" indent="0" algn="l" rtl="0">
                        <a:spcBef>
                          <a:spcPts val="0"/>
                        </a:spcBef>
                        <a:spcAft>
                          <a:spcPts val="0"/>
                        </a:spcAft>
                        <a:buNone/>
                      </a:pPr>
                      <a:r>
                        <a:rPr lang="tr-TR" sz="2000"/>
                        <a:t>%9.6</a:t>
                      </a:r>
                      <a:endParaRPr/>
                    </a:p>
                    <a:p>
                      <a:pPr marL="0" marR="0" lvl="0" indent="0" algn="l" rtl="0">
                        <a:spcBef>
                          <a:spcPts val="0"/>
                        </a:spcBef>
                        <a:spcAft>
                          <a:spcPts val="0"/>
                        </a:spcAft>
                        <a:buNone/>
                      </a:pPr>
                      <a:r>
                        <a:rPr lang="tr-TR" sz="2000"/>
                        <a:t>(24)</a:t>
                      </a:r>
                      <a:endParaRPr/>
                    </a:p>
                  </a:txBody>
                  <a:tcPr marL="91450" marR="91450" marT="45725" marB="45725"/>
                </a:tc>
                <a:extLst>
                  <a:ext uri="{0D108BD9-81ED-4DB2-BD59-A6C34878D82A}">
                    <a16:rowId xmlns:a16="http://schemas.microsoft.com/office/drawing/2014/main" val="10001"/>
                  </a:ext>
                </a:extLst>
              </a:tr>
              <a:tr h="869950">
                <a:tc>
                  <a:txBody>
                    <a:bodyPr/>
                    <a:lstStyle/>
                    <a:p>
                      <a:pPr marL="0" marR="0" lvl="0" indent="0" algn="l" rtl="0">
                        <a:spcBef>
                          <a:spcPts val="0"/>
                        </a:spcBef>
                        <a:spcAft>
                          <a:spcPts val="0"/>
                        </a:spcAft>
                        <a:buNone/>
                      </a:pPr>
                      <a:r>
                        <a:rPr lang="tr-TR" sz="1800">
                          <a:solidFill>
                            <a:srgbClr val="FF0000"/>
                          </a:solidFill>
                        </a:rPr>
                        <a:t>Diyarbakır Gazi Yaşargil Eğitim ve Araştırma</a:t>
                      </a:r>
                      <a:endParaRPr/>
                    </a:p>
                  </a:txBody>
                  <a:tcPr marL="91450" marR="91450" marT="45725" marB="45725"/>
                </a:tc>
                <a:tc>
                  <a:txBody>
                    <a:bodyPr/>
                    <a:lstStyle/>
                    <a:p>
                      <a:pPr marL="0" marR="0" lvl="0" indent="0" algn="l" rtl="0">
                        <a:spcBef>
                          <a:spcPts val="0"/>
                        </a:spcBef>
                        <a:spcAft>
                          <a:spcPts val="0"/>
                        </a:spcAft>
                        <a:buNone/>
                      </a:pPr>
                      <a:r>
                        <a:rPr lang="tr-TR" sz="2000"/>
                        <a:t>1000</a:t>
                      </a:r>
                      <a:endParaRPr/>
                    </a:p>
                  </a:txBody>
                  <a:tcPr marL="91450" marR="91450" marT="45725" marB="45725"/>
                </a:tc>
                <a:tc>
                  <a:txBody>
                    <a:bodyPr/>
                    <a:lstStyle/>
                    <a:p>
                      <a:pPr marL="0" marR="0" lvl="0" indent="0" algn="l" rtl="0">
                        <a:spcBef>
                          <a:spcPts val="0"/>
                        </a:spcBef>
                        <a:spcAft>
                          <a:spcPts val="0"/>
                        </a:spcAft>
                        <a:buNone/>
                      </a:pPr>
                      <a:r>
                        <a:rPr lang="tr-TR" sz="2000" dirty="0"/>
                        <a:t>%3.6</a:t>
                      </a:r>
                      <a:endParaRPr dirty="0"/>
                    </a:p>
                    <a:p>
                      <a:pPr marL="0" marR="0" lvl="0" indent="0" algn="l" rtl="0">
                        <a:spcBef>
                          <a:spcPts val="0"/>
                        </a:spcBef>
                        <a:spcAft>
                          <a:spcPts val="0"/>
                        </a:spcAft>
                        <a:buNone/>
                      </a:pPr>
                      <a:r>
                        <a:rPr lang="tr-TR" sz="2000" dirty="0"/>
                        <a:t>(36)</a:t>
                      </a:r>
                      <a:endParaRPr dirty="0"/>
                    </a:p>
                  </a:txBody>
                  <a:tcPr marL="91450" marR="91450" marT="45725" marB="45725"/>
                </a:tc>
                <a:tc>
                  <a:txBody>
                    <a:bodyPr/>
                    <a:lstStyle/>
                    <a:p>
                      <a:pPr marL="0" marR="0" lvl="0" indent="0" algn="l" rtl="0">
                        <a:spcBef>
                          <a:spcPts val="0"/>
                        </a:spcBef>
                        <a:spcAft>
                          <a:spcPts val="0"/>
                        </a:spcAft>
                        <a:buNone/>
                      </a:pPr>
                      <a:r>
                        <a:rPr lang="tr-TR" sz="2000" dirty="0"/>
                        <a:t>%1.4</a:t>
                      </a:r>
                      <a:endParaRPr dirty="0"/>
                    </a:p>
                    <a:p>
                      <a:pPr marL="0" marR="0" lvl="0" indent="0" algn="l" rtl="0">
                        <a:spcBef>
                          <a:spcPts val="0"/>
                        </a:spcBef>
                        <a:spcAft>
                          <a:spcPts val="0"/>
                        </a:spcAft>
                        <a:buNone/>
                      </a:pPr>
                      <a:r>
                        <a:rPr lang="tr-TR" sz="2000" dirty="0"/>
                        <a:t>(14)</a:t>
                      </a:r>
                      <a:endParaRPr dirty="0"/>
                    </a:p>
                  </a:txBody>
                  <a:tcPr marL="91450" marR="91450" marT="45725" marB="45725"/>
                </a:tc>
                <a:tc>
                  <a:txBody>
                    <a:bodyPr/>
                    <a:lstStyle/>
                    <a:p>
                      <a:pPr marL="0" marR="0" lvl="0" indent="0" algn="l" rtl="0">
                        <a:spcBef>
                          <a:spcPts val="0"/>
                        </a:spcBef>
                        <a:spcAft>
                          <a:spcPts val="0"/>
                        </a:spcAft>
                        <a:buNone/>
                      </a:pPr>
                      <a:r>
                        <a:rPr lang="tr-TR" sz="2000"/>
                        <a:t>%0</a:t>
                      </a:r>
                      <a:endParaRPr/>
                    </a:p>
                    <a:p>
                      <a:pPr marL="0" marR="0" lvl="0" indent="0" algn="l" rtl="0">
                        <a:spcBef>
                          <a:spcPts val="0"/>
                        </a:spcBef>
                        <a:spcAft>
                          <a:spcPts val="0"/>
                        </a:spcAft>
                        <a:buNone/>
                      </a:pPr>
                      <a:r>
                        <a:rPr lang="tr-TR" sz="2000"/>
                        <a:t>(0)</a:t>
                      </a:r>
                      <a:endParaRPr/>
                    </a:p>
                  </a:txBody>
                  <a:tcPr marL="91450" marR="91450" marT="45725" marB="45725"/>
                </a:tc>
                <a:tc>
                  <a:txBody>
                    <a:bodyPr/>
                    <a:lstStyle/>
                    <a:p>
                      <a:pPr marL="0" marR="0" lvl="0" indent="0" algn="l" rtl="0">
                        <a:spcBef>
                          <a:spcPts val="0"/>
                        </a:spcBef>
                        <a:spcAft>
                          <a:spcPts val="0"/>
                        </a:spcAft>
                        <a:buNone/>
                      </a:pPr>
                      <a:r>
                        <a:rPr lang="tr-TR" sz="2000"/>
                        <a:t>%0</a:t>
                      </a:r>
                      <a:endParaRPr/>
                    </a:p>
                    <a:p>
                      <a:pPr marL="0" marR="0" lvl="0" indent="0" algn="l" rtl="0">
                        <a:spcBef>
                          <a:spcPts val="0"/>
                        </a:spcBef>
                        <a:spcAft>
                          <a:spcPts val="0"/>
                        </a:spcAft>
                        <a:buNone/>
                      </a:pPr>
                      <a:r>
                        <a:rPr lang="tr-TR" sz="2000"/>
                        <a:t>(0)</a:t>
                      </a:r>
                      <a:endParaRPr/>
                    </a:p>
                  </a:txBody>
                  <a:tcPr marL="91450" marR="91450" marT="45725" marB="45725"/>
                </a:tc>
                <a:extLst>
                  <a:ext uri="{0D108BD9-81ED-4DB2-BD59-A6C34878D82A}">
                    <a16:rowId xmlns:a16="http://schemas.microsoft.com/office/drawing/2014/main" val="10002"/>
                  </a:ext>
                </a:extLst>
              </a:tr>
              <a:tr h="869950">
                <a:tc>
                  <a:txBody>
                    <a:bodyPr/>
                    <a:lstStyle/>
                    <a:p>
                      <a:pPr marL="0" marR="0" lvl="0" indent="0" algn="l" rtl="0">
                        <a:spcBef>
                          <a:spcPts val="0"/>
                        </a:spcBef>
                        <a:spcAft>
                          <a:spcPts val="0"/>
                        </a:spcAft>
                        <a:buNone/>
                      </a:pPr>
                      <a:r>
                        <a:rPr lang="tr-TR" sz="1800">
                          <a:solidFill>
                            <a:srgbClr val="FF0000"/>
                          </a:solidFill>
                        </a:rPr>
                        <a:t>Gaziantep Kadın Doğun ve  Çocuk Hastanesi</a:t>
                      </a:r>
                      <a:endParaRPr/>
                    </a:p>
                  </a:txBody>
                  <a:tcPr marL="91450" marR="91450" marT="45725" marB="45725"/>
                </a:tc>
                <a:tc>
                  <a:txBody>
                    <a:bodyPr/>
                    <a:lstStyle/>
                    <a:p>
                      <a:pPr marL="0" marR="0" lvl="0" indent="0" algn="l" rtl="0">
                        <a:spcBef>
                          <a:spcPts val="0"/>
                        </a:spcBef>
                        <a:spcAft>
                          <a:spcPts val="0"/>
                        </a:spcAft>
                        <a:buNone/>
                      </a:pPr>
                      <a:r>
                        <a:rPr lang="tr-TR" sz="2000"/>
                        <a:t>884</a:t>
                      </a:r>
                      <a:endParaRPr/>
                    </a:p>
                  </a:txBody>
                  <a:tcPr marL="91450" marR="91450" marT="45725" marB="45725"/>
                </a:tc>
                <a:tc>
                  <a:txBody>
                    <a:bodyPr/>
                    <a:lstStyle/>
                    <a:p>
                      <a:pPr marL="0" marR="0" lvl="0" indent="0" algn="l" rtl="0">
                        <a:spcBef>
                          <a:spcPts val="0"/>
                        </a:spcBef>
                        <a:spcAft>
                          <a:spcPts val="0"/>
                        </a:spcAft>
                        <a:buNone/>
                      </a:pPr>
                      <a:r>
                        <a:rPr lang="tr-TR" sz="2000"/>
                        <a:t>%13</a:t>
                      </a:r>
                      <a:endParaRPr/>
                    </a:p>
                    <a:p>
                      <a:pPr marL="0" marR="0" lvl="0" indent="0" algn="l" rtl="0">
                        <a:spcBef>
                          <a:spcPts val="0"/>
                        </a:spcBef>
                        <a:spcAft>
                          <a:spcPts val="0"/>
                        </a:spcAft>
                        <a:buNone/>
                      </a:pPr>
                      <a:r>
                        <a:rPr lang="tr-TR" sz="2000"/>
                        <a:t>(118)</a:t>
                      </a:r>
                      <a:endParaRPr/>
                    </a:p>
                  </a:txBody>
                  <a:tcPr marL="91450" marR="91450" marT="45725" marB="45725"/>
                </a:tc>
                <a:tc>
                  <a:txBody>
                    <a:bodyPr/>
                    <a:lstStyle/>
                    <a:p>
                      <a:pPr marL="0" marR="0" lvl="0" indent="0" algn="l" rtl="0">
                        <a:spcBef>
                          <a:spcPts val="0"/>
                        </a:spcBef>
                        <a:spcAft>
                          <a:spcPts val="0"/>
                        </a:spcAft>
                        <a:buNone/>
                      </a:pPr>
                      <a:r>
                        <a:rPr lang="tr-TR" sz="2000"/>
                        <a:t>%9.1</a:t>
                      </a:r>
                      <a:endParaRPr/>
                    </a:p>
                    <a:p>
                      <a:pPr marL="0" marR="0" lvl="0" indent="0" algn="l" rtl="0">
                        <a:spcBef>
                          <a:spcPts val="0"/>
                        </a:spcBef>
                        <a:spcAft>
                          <a:spcPts val="0"/>
                        </a:spcAft>
                        <a:buNone/>
                      </a:pPr>
                      <a:r>
                        <a:rPr lang="tr-TR" sz="2000"/>
                        <a:t>(81)</a:t>
                      </a:r>
                      <a:endParaRPr/>
                    </a:p>
                  </a:txBody>
                  <a:tcPr marL="91450" marR="91450" marT="45725" marB="45725"/>
                </a:tc>
                <a:tc>
                  <a:txBody>
                    <a:bodyPr/>
                    <a:lstStyle/>
                    <a:p>
                      <a:pPr marL="0" marR="0" lvl="0" indent="0" algn="l" rtl="0">
                        <a:spcBef>
                          <a:spcPts val="0"/>
                        </a:spcBef>
                        <a:spcAft>
                          <a:spcPts val="0"/>
                        </a:spcAft>
                        <a:buNone/>
                      </a:pPr>
                      <a:r>
                        <a:rPr lang="tr-TR" sz="2000"/>
                        <a:t>%3.7</a:t>
                      </a:r>
                      <a:endParaRPr/>
                    </a:p>
                    <a:p>
                      <a:pPr marL="0" marR="0" lvl="0" indent="0" algn="l" rtl="0">
                        <a:spcBef>
                          <a:spcPts val="0"/>
                        </a:spcBef>
                        <a:spcAft>
                          <a:spcPts val="0"/>
                        </a:spcAft>
                        <a:buNone/>
                      </a:pPr>
                      <a:r>
                        <a:rPr lang="tr-TR" sz="2000"/>
                        <a:t>(3)</a:t>
                      </a:r>
                      <a:endParaRPr/>
                    </a:p>
                  </a:txBody>
                  <a:tcPr marL="91450" marR="91450" marT="45725" marB="45725"/>
                </a:tc>
                <a:tc>
                  <a:txBody>
                    <a:bodyPr/>
                    <a:lstStyle/>
                    <a:p>
                      <a:pPr marL="0" marR="0" lvl="0" indent="0" algn="l" rtl="0">
                        <a:spcBef>
                          <a:spcPts val="0"/>
                        </a:spcBef>
                        <a:spcAft>
                          <a:spcPts val="0"/>
                        </a:spcAft>
                        <a:buNone/>
                      </a:pPr>
                      <a:r>
                        <a:rPr lang="tr-TR" sz="2000" dirty="0"/>
                        <a:t>%0</a:t>
                      </a:r>
                      <a:endParaRPr dirty="0"/>
                    </a:p>
                    <a:p>
                      <a:pPr marL="0" marR="0" lvl="0" indent="0" algn="l" rtl="0">
                        <a:spcBef>
                          <a:spcPts val="0"/>
                        </a:spcBef>
                        <a:spcAft>
                          <a:spcPts val="0"/>
                        </a:spcAft>
                        <a:buNone/>
                      </a:pPr>
                      <a:r>
                        <a:rPr lang="tr-TR" sz="2000" dirty="0"/>
                        <a:t>(0)</a:t>
                      </a:r>
                      <a:endParaRPr dirty="0"/>
                    </a:p>
                  </a:txBody>
                  <a:tcPr marL="91450" marR="91450" marT="45725" marB="45725"/>
                </a:tc>
                <a:extLst>
                  <a:ext uri="{0D108BD9-81ED-4DB2-BD59-A6C34878D82A}">
                    <a16:rowId xmlns:a16="http://schemas.microsoft.com/office/drawing/2014/main" val="10003"/>
                  </a:ext>
                </a:extLst>
              </a:tr>
            </a:tbl>
          </a:graphicData>
        </a:graphic>
      </p:graphicFrame>
      <p:pic>
        <p:nvPicPr>
          <p:cNvPr id="420" name="Google Shape;420;p32" descr="metin içeren bir resim&#10;&#10;Açıklama otomatik olarak oluşturuldu"/>
          <p:cNvPicPr preferRelativeResize="0"/>
          <p:nvPr/>
        </p:nvPicPr>
        <p:blipFill rotWithShape="1">
          <a:blip r:embed="rId5">
            <a:alphaModFix/>
          </a:blip>
          <a:srcRect/>
          <a:stretch/>
        </p:blipFill>
        <p:spPr>
          <a:xfrm>
            <a:off x="7635727" y="212249"/>
            <a:ext cx="4429490" cy="4895010"/>
          </a:xfrm>
          <a:prstGeom prst="rect">
            <a:avLst/>
          </a:prstGeom>
          <a:noFill/>
          <a:ln>
            <a:noFill/>
          </a:ln>
        </p:spPr>
      </p:pic>
      <p:sp>
        <p:nvSpPr>
          <p:cNvPr id="421" name="Google Shape;421;p32"/>
          <p:cNvSpPr txBox="1"/>
          <p:nvPr/>
        </p:nvSpPr>
        <p:spPr>
          <a:xfrm>
            <a:off x="7742831" y="4925947"/>
            <a:ext cx="4322386" cy="1815841"/>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800" dirty="0">
                <a:solidFill>
                  <a:schemeClr val="dk1"/>
                </a:solidFill>
                <a:latin typeface="Calibri"/>
                <a:ea typeface="Calibri"/>
                <a:cs typeface="Calibri"/>
                <a:sym typeface="Calibri"/>
              </a:rPr>
              <a:t>Teknoloji kullanımını ihtiyaçlardan çok, </a:t>
            </a:r>
            <a:r>
              <a:rPr lang="tr-TR" sz="2800" dirty="0">
                <a:solidFill>
                  <a:srgbClr val="FF0000"/>
                </a:solidFill>
                <a:latin typeface="Calibri"/>
                <a:ea typeface="Calibri"/>
                <a:cs typeface="Calibri"/>
                <a:sym typeface="Calibri"/>
              </a:rPr>
              <a:t>ekonomik imkanlar ve diğer faktörler</a:t>
            </a:r>
            <a:r>
              <a:rPr lang="tr-TR" sz="2800" dirty="0">
                <a:solidFill>
                  <a:schemeClr val="dk1"/>
                </a:solidFill>
                <a:latin typeface="Calibri"/>
                <a:ea typeface="Calibri"/>
                <a:cs typeface="Calibri"/>
                <a:sym typeface="Calibri"/>
              </a:rPr>
              <a:t> belirliyor</a:t>
            </a:r>
            <a:r>
              <a:rPr lang="tr-TR" sz="2600" dirty="0">
                <a:solidFill>
                  <a:schemeClr val="dk1"/>
                </a:solidFill>
                <a:latin typeface="Calibri"/>
                <a:ea typeface="Calibri"/>
                <a:cs typeface="Calibri"/>
                <a:sym typeface="Calibri"/>
              </a:rPr>
              <a:t>. </a:t>
            </a:r>
            <a:endParaRPr dirty="0"/>
          </a:p>
        </p:txBody>
      </p:sp>
      <p:pic>
        <p:nvPicPr>
          <p:cNvPr id="3" name="Resim 2" descr="ağaç, açık hava, kişi, grup içeren bir resim&#10;&#10;Açıklama otomatik olarak oluşturuldu">
            <a:extLst>
              <a:ext uri="{FF2B5EF4-FFF2-40B4-BE49-F238E27FC236}">
                <a16:creationId xmlns:a16="http://schemas.microsoft.com/office/drawing/2014/main" id="{63B20348-9386-1A32-35CC-9ECA00944902}"/>
              </a:ext>
            </a:extLst>
          </p:cNvPr>
          <p:cNvPicPr>
            <a:picLocks noChangeAspect="1"/>
          </p:cNvPicPr>
          <p:nvPr/>
        </p:nvPicPr>
        <p:blipFill>
          <a:blip r:embed="rId6"/>
          <a:stretch>
            <a:fillRect/>
          </a:stretch>
        </p:blipFill>
        <p:spPr>
          <a:xfrm>
            <a:off x="441704" y="1411329"/>
            <a:ext cx="6793984" cy="5095488"/>
          </a:xfrm>
          <a:prstGeom prst="rect">
            <a:avLst/>
          </a:prstGeom>
        </p:spPr>
      </p:pic>
      <p:pic>
        <p:nvPicPr>
          <p:cNvPr id="2" name="fc1f2c1222d3496d8404dc258b8aa175.mov">
            <a:hlinkClick r:id="" action="ppaction://media"/>
            <a:extLst>
              <a:ext uri="{FF2B5EF4-FFF2-40B4-BE49-F238E27FC236}">
                <a16:creationId xmlns:a16="http://schemas.microsoft.com/office/drawing/2014/main" id="{5660C1AE-9EE2-476F-5E3D-4CA31B42F47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249792" y="110014"/>
            <a:ext cx="2810950" cy="4997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4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9" name="Google Shape;389;p28"/>
          <p:cNvSpPr txBox="1"/>
          <p:nvPr/>
        </p:nvSpPr>
        <p:spPr>
          <a:xfrm>
            <a:off x="646536" y="1161840"/>
            <a:ext cx="10935224" cy="4524275"/>
          </a:xfrm>
          <a:prstGeom prst="rect">
            <a:avLst/>
          </a:prstGeom>
          <a:solidFill>
            <a:schemeClr val="bg1"/>
          </a:solidFill>
          <a:ln w="38100"/>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100"/>
              <a:buFont typeface="Arial" panose="020B0604020202020204" pitchFamily="34" charset="0"/>
              <a:buChar char="•"/>
            </a:pPr>
            <a:r>
              <a:rPr lang="tr-TR" sz="2400" dirty="0">
                <a:solidFill>
                  <a:schemeClr val="dk1"/>
                </a:solidFill>
                <a:latin typeface="Calibri" panose="020F0502020204030204" pitchFamily="34" charset="0"/>
                <a:ea typeface="Calibri"/>
                <a:cs typeface="Calibri" panose="020F0502020204030204" pitchFamily="34" charset="0"/>
                <a:sym typeface="Calibri"/>
              </a:rPr>
              <a:t>Başlangıçta kontrolü kötü olanlar daha fazla fayda görüyorlar.</a:t>
            </a:r>
            <a:endParaRPr sz="24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100"/>
              <a:buFont typeface="Arial" panose="020B0604020202020204" pitchFamily="34" charset="0"/>
              <a:buChar char="•"/>
            </a:pPr>
            <a:r>
              <a:rPr lang="tr-TR" sz="2400" dirty="0">
                <a:solidFill>
                  <a:schemeClr val="dk1"/>
                </a:solidFill>
                <a:latin typeface="Calibri" panose="020F0502020204030204" pitchFamily="34" charset="0"/>
                <a:ea typeface="Calibri"/>
                <a:cs typeface="Calibri" panose="020F0502020204030204" pitchFamily="34" charset="0"/>
                <a:sym typeface="Calibri"/>
              </a:rPr>
              <a:t>Daha iyi kontrol sağlarken, hipoglisemi sıklığı artmıyor; tam tersine </a:t>
            </a:r>
            <a:r>
              <a:rPr lang="tr-TR" sz="2400" dirty="0" err="1">
                <a:solidFill>
                  <a:schemeClr val="dk1"/>
                </a:solidFill>
                <a:latin typeface="Calibri" panose="020F0502020204030204" pitchFamily="34" charset="0"/>
                <a:ea typeface="Calibri"/>
                <a:cs typeface="Calibri" panose="020F0502020204030204" pitchFamily="34" charset="0"/>
                <a:sym typeface="Calibri"/>
              </a:rPr>
              <a:t>TBRde</a:t>
            </a:r>
            <a:r>
              <a:rPr lang="tr-TR" sz="2400" dirty="0">
                <a:solidFill>
                  <a:schemeClr val="dk1"/>
                </a:solidFill>
                <a:latin typeface="Calibri" panose="020F0502020204030204" pitchFamily="34" charset="0"/>
                <a:ea typeface="Calibri"/>
                <a:cs typeface="Calibri" panose="020F0502020204030204" pitchFamily="34" charset="0"/>
                <a:sym typeface="Calibri"/>
              </a:rPr>
              <a:t> azalma sağlıyorlar.</a:t>
            </a:r>
            <a:endParaRPr sz="24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rgbClr val="FF0000"/>
              </a:buClr>
              <a:buSzPts val="2100"/>
              <a:buFont typeface="Arial" panose="020B0604020202020204" pitchFamily="34" charset="0"/>
              <a:buChar char="•"/>
            </a:pPr>
            <a:r>
              <a:rPr lang="tr-TR" sz="2400" dirty="0">
                <a:solidFill>
                  <a:srgbClr val="FF0000"/>
                </a:solidFill>
                <a:latin typeface="Calibri" panose="020F0502020204030204" pitchFamily="34" charset="0"/>
                <a:ea typeface="Calibri"/>
                <a:cs typeface="Calibri" panose="020F0502020204030204" pitchFamily="34" charset="0"/>
                <a:sym typeface="Calibri"/>
              </a:rPr>
              <a:t>Okul öncesi yaş grubuna önerilirken, okul çağındaki çocuklara ve </a:t>
            </a:r>
            <a:r>
              <a:rPr lang="tr-TR" sz="2400" dirty="0" err="1">
                <a:solidFill>
                  <a:srgbClr val="FF0000"/>
                </a:solidFill>
                <a:latin typeface="Calibri" panose="020F0502020204030204" pitchFamily="34" charset="0"/>
                <a:ea typeface="Calibri"/>
                <a:cs typeface="Calibri" panose="020F0502020204030204" pitchFamily="34" charset="0"/>
                <a:sym typeface="Calibri"/>
              </a:rPr>
              <a:t>adolesanlara</a:t>
            </a:r>
            <a:r>
              <a:rPr lang="tr-TR" sz="2400" dirty="0">
                <a:solidFill>
                  <a:srgbClr val="FF0000"/>
                </a:solidFill>
                <a:latin typeface="Calibri" panose="020F0502020204030204" pitchFamily="34" charset="0"/>
                <a:ea typeface="Calibri"/>
                <a:cs typeface="Calibri" panose="020F0502020204030204" pitchFamily="34" charset="0"/>
                <a:sym typeface="Calibri"/>
              </a:rPr>
              <a:t> şiddetle tavsiye ediliyor</a:t>
            </a:r>
            <a:endParaRPr sz="24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rgbClr val="FF0000"/>
              </a:buClr>
              <a:buSzPts val="2100"/>
              <a:buFont typeface="Arial" panose="020B0604020202020204" pitchFamily="34" charset="0"/>
              <a:buChar char="•"/>
            </a:pPr>
            <a:r>
              <a:rPr lang="tr-TR" sz="2400" dirty="0">
                <a:solidFill>
                  <a:srgbClr val="FF0000"/>
                </a:solidFill>
                <a:latin typeface="Calibri" panose="020F0502020204030204" pitchFamily="34" charset="0"/>
                <a:ea typeface="Calibri"/>
                <a:cs typeface="Calibri" panose="020F0502020204030204" pitchFamily="34" charset="0"/>
                <a:sym typeface="Calibri"/>
              </a:rPr>
              <a:t>İK oranı % 10 oranında azaltılır(sıkılaştırılır).</a:t>
            </a:r>
            <a:endParaRPr sz="2400" dirty="0">
              <a:solidFill>
                <a:srgbClr val="FF0000"/>
              </a:solidFill>
              <a:latin typeface="Calibri" panose="020F0502020204030204" pitchFamily="34" charset="0"/>
              <a:ea typeface="Calibri"/>
              <a:cs typeface="Calibri" panose="020F0502020204030204" pitchFamily="34" charset="0"/>
              <a:sym typeface="Calibri"/>
            </a:endParaRPr>
          </a:p>
          <a:p>
            <a:pPr marL="342900" marR="0" lvl="0" indent="-342900" algn="l" rtl="0">
              <a:spcBef>
                <a:spcPts val="0"/>
              </a:spcBef>
              <a:spcAft>
                <a:spcPts val="0"/>
              </a:spcAft>
              <a:buClr>
                <a:schemeClr val="dk1"/>
              </a:buClr>
              <a:buSzPts val="2100"/>
              <a:buFont typeface="Arial" panose="020B0604020202020204" pitchFamily="34" charset="0"/>
              <a:buChar char="•"/>
            </a:pPr>
            <a:r>
              <a:rPr lang="tr-TR" sz="2400" dirty="0">
                <a:solidFill>
                  <a:schemeClr val="dk1"/>
                </a:solidFill>
                <a:latin typeface="Calibri" panose="020F0502020204030204" pitchFamily="34" charset="0"/>
                <a:ea typeface="Calibri"/>
                <a:cs typeface="Calibri" panose="020F0502020204030204" pitchFamily="34" charset="0"/>
                <a:sym typeface="Calibri"/>
              </a:rPr>
              <a:t>Başlangıç beklentilerini gerçekçi tutarak, </a:t>
            </a:r>
            <a:r>
              <a:rPr lang="tr-TR" sz="2400" dirty="0">
                <a:solidFill>
                  <a:srgbClr val="FF0000"/>
                </a:solidFill>
                <a:latin typeface="Calibri" panose="020F0502020204030204" pitchFamily="34" charset="0"/>
                <a:ea typeface="Calibri"/>
                <a:cs typeface="Calibri" panose="020F0502020204030204" pitchFamily="34" charset="0"/>
                <a:sym typeface="Calibri"/>
              </a:rPr>
              <a:t>temel diyabet eğitiminin iyi bir şekilde verilmesi </a:t>
            </a:r>
            <a:r>
              <a:rPr lang="tr-TR" sz="2400" dirty="0">
                <a:solidFill>
                  <a:schemeClr val="dk1"/>
                </a:solidFill>
                <a:latin typeface="Calibri" panose="020F0502020204030204" pitchFamily="34" charset="0"/>
                <a:ea typeface="Calibri"/>
                <a:cs typeface="Calibri" panose="020F0502020204030204" pitchFamily="34" charset="0"/>
                <a:sym typeface="Calibri"/>
              </a:rPr>
              <a:t>ve sonrasında iyi bir pompa eğitimi de alması gerekiyor ailelerin. </a:t>
            </a:r>
            <a:r>
              <a:rPr lang="tr-TR" sz="2400" dirty="0">
                <a:solidFill>
                  <a:srgbClr val="FF0000"/>
                </a:solidFill>
                <a:latin typeface="Calibri" panose="020F0502020204030204" pitchFamily="34" charset="0"/>
                <a:ea typeface="Calibri"/>
                <a:cs typeface="Calibri" panose="020F0502020204030204" pitchFamily="34" charset="0"/>
                <a:sym typeface="Calibri"/>
              </a:rPr>
              <a:t>2-4 hafta içerisinde telefonla veya hastanede bir görüşme yapılarak, sorunların çözülmesini öneriyorlar</a:t>
            </a:r>
            <a:r>
              <a:rPr lang="tr-TR" sz="2400" dirty="0">
                <a:solidFill>
                  <a:schemeClr val="dk1"/>
                </a:solidFill>
                <a:latin typeface="Calibri" panose="020F0502020204030204" pitchFamily="34" charset="0"/>
                <a:ea typeface="Calibri"/>
                <a:cs typeface="Calibri" panose="020F0502020204030204" pitchFamily="34" charset="0"/>
                <a:sym typeface="Calibri"/>
              </a:rPr>
              <a:t>.</a:t>
            </a:r>
            <a:endParaRPr sz="24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100"/>
              <a:buFont typeface="Arial" panose="020B0604020202020204" pitchFamily="34" charset="0"/>
              <a:buChar char="•"/>
            </a:pPr>
            <a:r>
              <a:rPr lang="tr-TR" sz="2400" dirty="0">
                <a:solidFill>
                  <a:srgbClr val="FF0000"/>
                </a:solidFill>
                <a:latin typeface="Calibri" panose="020F0502020204030204" pitchFamily="34" charset="0"/>
                <a:ea typeface="Calibri"/>
                <a:cs typeface="Calibri" panose="020F0502020204030204" pitchFamily="34" charset="0"/>
                <a:sym typeface="Calibri"/>
              </a:rPr>
              <a:t>Tüm sistemlerin optimal şekilde çalışması 1-2 hafta sürüyor bu sürede sisteme zaman vermek ve çok müdahale etmemek gerekiyor.</a:t>
            </a:r>
            <a:endParaRPr sz="2400" dirty="0">
              <a:solidFill>
                <a:srgbClr val="FF0000"/>
              </a:solidFill>
              <a:latin typeface="Calibri" panose="020F0502020204030204" pitchFamily="34" charset="0"/>
              <a:cs typeface="Calibri" panose="020F0502020204030204" pitchFamily="34" charset="0"/>
            </a:endParaRPr>
          </a:p>
        </p:txBody>
      </p:sp>
      <p:sp>
        <p:nvSpPr>
          <p:cNvPr id="3" name="Google Shape;375;p27">
            <a:extLst>
              <a:ext uri="{FF2B5EF4-FFF2-40B4-BE49-F238E27FC236}">
                <a16:creationId xmlns:a16="http://schemas.microsoft.com/office/drawing/2014/main" id="{28364CE4-FCAF-B20E-0447-DBF0253D70BB}"/>
              </a:ext>
            </a:extLst>
          </p:cNvPr>
          <p:cNvSpPr txBox="1">
            <a:spLocks/>
          </p:cNvSpPr>
          <p:nvPr/>
        </p:nvSpPr>
        <p:spPr>
          <a:xfrm>
            <a:off x="576196" y="117580"/>
            <a:ext cx="11060483" cy="882508"/>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tr-TR" sz="3200" dirty="0" err="1">
                <a:latin typeface="Calibri" panose="020F0502020204030204" pitchFamily="34" charset="0"/>
                <a:cs typeface="Calibri" panose="020F0502020204030204" pitchFamily="34" charset="0"/>
              </a:rPr>
              <a:t>Konsensuslar</a:t>
            </a:r>
            <a:r>
              <a:rPr lang="tr-TR" sz="3200" dirty="0">
                <a:latin typeface="Calibri" panose="020F0502020204030204" pitchFamily="34" charset="0"/>
                <a:cs typeface="Calibri" panose="020F0502020204030204" pitchFamily="34" charset="0"/>
              </a:rPr>
              <a:t>/sonuçlar-1</a:t>
            </a:r>
          </a:p>
        </p:txBody>
      </p:sp>
      <p:sp>
        <p:nvSpPr>
          <p:cNvPr id="5" name="TextBox 4">
            <a:extLst>
              <a:ext uri="{FF2B5EF4-FFF2-40B4-BE49-F238E27FC236}">
                <a16:creationId xmlns:a16="http://schemas.microsoft.com/office/drawing/2014/main" id="{19A95EF2-4E20-E0CA-5E96-B5D1DA4A45E9}"/>
              </a:ext>
            </a:extLst>
          </p:cNvPr>
          <p:cNvSpPr txBox="1"/>
          <p:nvPr/>
        </p:nvSpPr>
        <p:spPr>
          <a:xfrm>
            <a:off x="943059" y="5903893"/>
            <a:ext cx="11098628" cy="95410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b="0" i="1" dirty="0">
                <a:solidFill>
                  <a:srgbClr val="212121"/>
                </a:solidFill>
                <a:effectLst/>
                <a:latin typeface="Calibri" panose="020F0502020204030204" pitchFamily="34" charset="0"/>
                <a:cs typeface="Calibri" panose="020F0502020204030204" pitchFamily="34" charset="0"/>
              </a:rPr>
              <a:t>Phillip, M., </a:t>
            </a:r>
            <a:r>
              <a:rPr lang="en-US" b="0" i="1" dirty="0" err="1">
                <a:solidFill>
                  <a:srgbClr val="212121"/>
                </a:solidFill>
                <a:effectLst/>
                <a:latin typeface="Calibri" panose="020F0502020204030204" pitchFamily="34" charset="0"/>
                <a:cs typeface="Calibri" panose="020F0502020204030204" pitchFamily="34" charset="0"/>
              </a:rPr>
              <a:t>Nimri</a:t>
            </a:r>
            <a:r>
              <a:rPr lang="en-US" b="0" i="1" dirty="0">
                <a:solidFill>
                  <a:srgbClr val="212121"/>
                </a:solidFill>
                <a:effectLst/>
                <a:latin typeface="Calibri" panose="020F0502020204030204" pitchFamily="34" charset="0"/>
                <a:cs typeface="Calibri" panose="020F0502020204030204" pitchFamily="34" charset="0"/>
              </a:rPr>
              <a:t>, R., </a:t>
            </a:r>
            <a:r>
              <a:rPr lang="en-US" b="0" i="1" dirty="0" err="1">
                <a:solidFill>
                  <a:srgbClr val="212121"/>
                </a:solidFill>
                <a:effectLst/>
                <a:latin typeface="Calibri" panose="020F0502020204030204" pitchFamily="34" charset="0"/>
                <a:cs typeface="Calibri" panose="020F0502020204030204" pitchFamily="34" charset="0"/>
              </a:rPr>
              <a:t>Bergenstal</a:t>
            </a:r>
            <a:r>
              <a:rPr lang="en-US" b="0" i="1" dirty="0">
                <a:solidFill>
                  <a:srgbClr val="212121"/>
                </a:solidFill>
                <a:effectLst/>
                <a:latin typeface="Calibri" panose="020F0502020204030204" pitchFamily="34" charset="0"/>
                <a:cs typeface="Calibri" panose="020F0502020204030204" pitchFamily="34" charset="0"/>
              </a:rPr>
              <a:t>, R. M et al (2022). Consensus Recommendations for the Use of Automated Insulin Delivery (AID) Technologies in Clinical Practice. Endocrine reviews</a:t>
            </a:r>
            <a:endParaRPr lang="en-US" i="1" dirty="0">
              <a:solidFill>
                <a:srgbClr val="21212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i="1" dirty="0" err="1">
                <a:latin typeface="Calibri" panose="020F0502020204030204" pitchFamily="34" charset="0"/>
                <a:cs typeface="Calibri" panose="020F0502020204030204" pitchFamily="34" charset="0"/>
              </a:rPr>
              <a:t>Sherr</a:t>
            </a:r>
            <a:r>
              <a:rPr lang="en-US" i="1" dirty="0">
                <a:latin typeface="Calibri" panose="020F0502020204030204" pitchFamily="34" charset="0"/>
                <a:cs typeface="Calibri" panose="020F0502020204030204" pitchFamily="34" charset="0"/>
              </a:rPr>
              <a:t>, J. L., Heinemann, L., et al. (2022). Automated Insulin Delivery: Benefits, Challenges, and Recommendations. A Consensus Report of the Joint Diabetes Technology Working Group of the European Association for the Study of Diabetes and the American Diabetes Association. </a:t>
            </a:r>
            <a:r>
              <a:rPr lang="en-US" i="1" dirty="0" err="1">
                <a:latin typeface="Calibri" panose="020F0502020204030204" pitchFamily="34" charset="0"/>
                <a:cs typeface="Calibri" panose="020F0502020204030204" pitchFamily="34" charset="0"/>
              </a:rPr>
              <a:t>Diabetologia</a:t>
            </a:r>
            <a:endParaRPr lang="en-US" i="1" dirty="0">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9" name="Google Shape;389;p28"/>
          <p:cNvSpPr txBox="1"/>
          <p:nvPr/>
        </p:nvSpPr>
        <p:spPr>
          <a:xfrm>
            <a:off x="666450" y="1163414"/>
            <a:ext cx="10995667" cy="4524275"/>
          </a:xfrm>
          <a:prstGeom prst="rect">
            <a:avLst/>
          </a:prstGeom>
          <a:solidFill>
            <a:schemeClr val="bg1"/>
          </a:solidFill>
          <a:ln w="38100"/>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342900" indent="-342900">
              <a:buClr>
                <a:srgbClr val="FF0000"/>
              </a:buClr>
              <a:buSzPts val="2100"/>
              <a:buFont typeface="Arial" panose="020B0604020202020204" pitchFamily="34" charset="0"/>
              <a:buChar char="•"/>
            </a:pPr>
            <a:r>
              <a:rPr lang="tr-TR" sz="2400" dirty="0">
                <a:solidFill>
                  <a:srgbClr val="FF0000"/>
                </a:solidFill>
                <a:latin typeface="Calibri" panose="020F0502020204030204" pitchFamily="34" charset="0"/>
                <a:ea typeface="Calibri"/>
                <a:cs typeface="Calibri" panose="020F0502020204030204" pitchFamily="34" charset="0"/>
                <a:sym typeface="Calibri"/>
              </a:rPr>
              <a:t>Başlangıçta yüksek a1c veya ağır hipoglisemi sorunu olanlara yüksek hedeflerle başlamayı öneriyorlar</a:t>
            </a:r>
            <a:endParaRPr lang="tr-TR" sz="2400" dirty="0">
              <a:solidFill>
                <a:srgbClr val="FF0000"/>
              </a:solidFill>
              <a:latin typeface="Calibri"/>
              <a:ea typeface="Calibri"/>
              <a:cs typeface="Calibri"/>
              <a:sym typeface="Calibri"/>
            </a:endParaRPr>
          </a:p>
          <a:p>
            <a:pPr marL="342900" marR="0" lvl="0" indent="-342900" algn="l" rtl="0">
              <a:spcBef>
                <a:spcPts val="0"/>
              </a:spcBef>
              <a:spcAft>
                <a:spcPts val="0"/>
              </a:spcAft>
              <a:buClr>
                <a:srgbClr val="FF0000"/>
              </a:buClr>
              <a:buSzPts val="2100"/>
              <a:buFont typeface="Arial" panose="020B0604020202020204" pitchFamily="34" charset="0"/>
              <a:buChar char="•"/>
            </a:pPr>
            <a:r>
              <a:rPr lang="tr-TR" sz="2400" dirty="0">
                <a:solidFill>
                  <a:srgbClr val="FF0000"/>
                </a:solidFill>
                <a:latin typeface="Calibri"/>
                <a:ea typeface="Calibri"/>
                <a:cs typeface="Calibri"/>
                <a:sym typeface="Calibri"/>
              </a:rPr>
              <a:t>250mg üzerinde düzeltme yapıldıktan sonra 1 saat içinde en az 50mg düşme görülmezse set tıkanıklığı/sistem bozukluğu akla getirilmeli.</a:t>
            </a:r>
            <a:endParaRPr sz="1600" dirty="0"/>
          </a:p>
          <a:p>
            <a:pPr marL="342900" marR="0" lvl="0" indent="-342900" algn="l" rtl="0">
              <a:spcBef>
                <a:spcPts val="0"/>
              </a:spcBef>
              <a:spcAft>
                <a:spcPts val="0"/>
              </a:spcAft>
              <a:buClr>
                <a:srgbClr val="FF0000"/>
              </a:buClr>
              <a:buSzPts val="2100"/>
              <a:buFont typeface="Arial" panose="020B0604020202020204" pitchFamily="34" charset="0"/>
              <a:buChar char="•"/>
            </a:pPr>
            <a:r>
              <a:rPr lang="tr-TR" sz="2400" dirty="0">
                <a:solidFill>
                  <a:srgbClr val="FF0000"/>
                </a:solidFill>
                <a:latin typeface="Calibri"/>
                <a:ea typeface="Calibri"/>
                <a:cs typeface="Calibri"/>
                <a:sym typeface="Calibri"/>
              </a:rPr>
              <a:t>Yemek </a:t>
            </a:r>
            <a:r>
              <a:rPr lang="tr-TR" sz="2400" dirty="0" err="1">
                <a:solidFill>
                  <a:srgbClr val="FF0000"/>
                </a:solidFill>
                <a:latin typeface="Calibri"/>
                <a:ea typeface="Calibri"/>
                <a:cs typeface="Calibri"/>
                <a:sym typeface="Calibri"/>
              </a:rPr>
              <a:t>boluslarında</a:t>
            </a:r>
            <a:r>
              <a:rPr lang="tr-TR" sz="2400" dirty="0">
                <a:solidFill>
                  <a:srgbClr val="FF0000"/>
                </a:solidFill>
                <a:latin typeface="Calibri"/>
                <a:ea typeface="Calibri"/>
                <a:cs typeface="Calibri"/>
                <a:sym typeface="Calibri"/>
              </a:rPr>
              <a:t>, insülinlerin yemekten 10-20 </a:t>
            </a:r>
            <a:r>
              <a:rPr lang="tr-TR" sz="2400" dirty="0" err="1">
                <a:solidFill>
                  <a:srgbClr val="FF0000"/>
                </a:solidFill>
                <a:latin typeface="Calibri"/>
                <a:ea typeface="Calibri"/>
                <a:cs typeface="Calibri"/>
                <a:sym typeface="Calibri"/>
              </a:rPr>
              <a:t>dk</a:t>
            </a:r>
            <a:r>
              <a:rPr lang="tr-TR" sz="2400" dirty="0">
                <a:solidFill>
                  <a:srgbClr val="FF0000"/>
                </a:solidFill>
                <a:latin typeface="Calibri"/>
                <a:ea typeface="Calibri"/>
                <a:cs typeface="Calibri"/>
                <a:sym typeface="Calibri"/>
              </a:rPr>
              <a:t> önce yapılması önemli bir nokta.</a:t>
            </a:r>
            <a:endParaRPr sz="1600" dirty="0"/>
          </a:p>
          <a:p>
            <a:pPr marL="342900" marR="0" lvl="0" indent="-342900" algn="l" rtl="0">
              <a:spcBef>
                <a:spcPts val="0"/>
              </a:spcBef>
              <a:spcAft>
                <a:spcPts val="0"/>
              </a:spcAft>
              <a:buClr>
                <a:schemeClr val="dk1"/>
              </a:buClr>
              <a:buSzPts val="2100"/>
              <a:buFont typeface="Arial" panose="020B0604020202020204" pitchFamily="34" charset="0"/>
              <a:buChar char="•"/>
            </a:pPr>
            <a:r>
              <a:rPr lang="tr-TR" sz="2400" dirty="0" err="1">
                <a:solidFill>
                  <a:schemeClr val="dk1"/>
                </a:solidFill>
                <a:latin typeface="Calibri"/>
                <a:ea typeface="Calibri"/>
                <a:cs typeface="Calibri"/>
                <a:sym typeface="Calibri"/>
              </a:rPr>
              <a:t>Fake</a:t>
            </a:r>
            <a:r>
              <a:rPr lang="tr-TR" sz="2400" dirty="0">
                <a:solidFill>
                  <a:schemeClr val="dk1"/>
                </a:solidFill>
                <a:latin typeface="Calibri"/>
                <a:ea typeface="Calibri"/>
                <a:cs typeface="Calibri"/>
                <a:sym typeface="Calibri"/>
              </a:rPr>
              <a:t> karbonhidrat girilmemesi, dışarıdan insülin yapılmaması, pompadan </a:t>
            </a:r>
            <a:r>
              <a:rPr lang="tr-TR" sz="2400" dirty="0" err="1">
                <a:solidFill>
                  <a:schemeClr val="dk1"/>
                </a:solidFill>
                <a:latin typeface="Calibri"/>
                <a:ea typeface="Calibri"/>
                <a:cs typeface="Calibri"/>
                <a:sym typeface="Calibri"/>
              </a:rPr>
              <a:t>ayrılınacağı</a:t>
            </a:r>
            <a:r>
              <a:rPr lang="tr-TR" sz="2400" dirty="0">
                <a:solidFill>
                  <a:schemeClr val="dk1"/>
                </a:solidFill>
                <a:latin typeface="Calibri"/>
                <a:ea typeface="Calibri"/>
                <a:cs typeface="Calibri"/>
                <a:sym typeface="Calibri"/>
              </a:rPr>
              <a:t> zaman insülinin duraklatılması, önerilen insülinden fazla insülin gönderilmemesi</a:t>
            </a:r>
            <a:endParaRPr sz="1600" dirty="0"/>
          </a:p>
          <a:p>
            <a:pPr marL="342900" marR="0" lvl="0" indent="-342900" algn="l" rtl="0">
              <a:spcBef>
                <a:spcPts val="0"/>
              </a:spcBef>
              <a:spcAft>
                <a:spcPts val="0"/>
              </a:spcAft>
              <a:buClr>
                <a:srgbClr val="FF0000"/>
              </a:buClr>
              <a:buSzPts val="2100"/>
              <a:buFont typeface="Arial" panose="020B0604020202020204" pitchFamily="34" charset="0"/>
              <a:buChar char="•"/>
            </a:pPr>
            <a:r>
              <a:rPr lang="tr-TR" sz="2400" dirty="0">
                <a:solidFill>
                  <a:srgbClr val="FF0000"/>
                </a:solidFill>
                <a:latin typeface="Calibri"/>
                <a:ea typeface="Calibri"/>
                <a:cs typeface="Calibri"/>
                <a:sym typeface="Calibri"/>
              </a:rPr>
              <a:t>Hipoglisemilerde sistemin insülini duraklatmasını göz önünde bulundurarak (</a:t>
            </a:r>
            <a:r>
              <a:rPr lang="tr-TR" sz="2400" dirty="0" err="1">
                <a:solidFill>
                  <a:srgbClr val="FF0000"/>
                </a:solidFill>
                <a:latin typeface="Calibri"/>
                <a:ea typeface="Calibri"/>
                <a:cs typeface="Calibri"/>
                <a:sym typeface="Calibri"/>
              </a:rPr>
              <a:t>lımlı</a:t>
            </a:r>
            <a:r>
              <a:rPr lang="tr-TR" sz="2400" dirty="0">
                <a:solidFill>
                  <a:srgbClr val="FF0000"/>
                </a:solidFill>
                <a:latin typeface="Calibri"/>
                <a:ea typeface="Calibri"/>
                <a:cs typeface="Calibri"/>
                <a:sym typeface="Calibri"/>
              </a:rPr>
              <a:t> hipoglisemi oluyor) fazla karbonhidrat tüketmekten kaçınılması ( 0.15 gram/kg)</a:t>
            </a:r>
            <a:endParaRPr sz="1600" dirty="0"/>
          </a:p>
          <a:p>
            <a:pPr marL="342900" marR="0" lvl="0" indent="-342900" algn="l" rtl="0">
              <a:spcBef>
                <a:spcPts val="0"/>
              </a:spcBef>
              <a:spcAft>
                <a:spcPts val="0"/>
              </a:spcAft>
              <a:buClr>
                <a:srgbClr val="FF0000"/>
              </a:buClr>
              <a:buSzPts val="2100"/>
              <a:buFont typeface="Arial" panose="020B0604020202020204" pitchFamily="34" charset="0"/>
              <a:buChar char="•"/>
            </a:pPr>
            <a:r>
              <a:rPr lang="tr-TR" sz="2400" dirty="0">
                <a:solidFill>
                  <a:schemeClr val="tx1"/>
                </a:solidFill>
                <a:latin typeface="Calibri"/>
                <a:ea typeface="Calibri"/>
                <a:cs typeface="Calibri"/>
                <a:sym typeface="Calibri"/>
              </a:rPr>
              <a:t>Yemek </a:t>
            </a:r>
            <a:r>
              <a:rPr lang="tr-TR" sz="2400" dirty="0" err="1">
                <a:solidFill>
                  <a:schemeClr val="tx1"/>
                </a:solidFill>
                <a:latin typeface="Calibri"/>
                <a:ea typeface="Calibri"/>
                <a:cs typeface="Calibri"/>
                <a:sym typeface="Calibri"/>
              </a:rPr>
              <a:t>bolusu</a:t>
            </a:r>
            <a:r>
              <a:rPr lang="tr-TR" sz="2400" dirty="0">
                <a:solidFill>
                  <a:schemeClr val="tx1"/>
                </a:solidFill>
                <a:latin typeface="Calibri"/>
                <a:ea typeface="Calibri"/>
                <a:cs typeface="Calibri"/>
                <a:sym typeface="Calibri"/>
              </a:rPr>
              <a:t> unutulduysa hesaplanan dozun yarısının yapılması</a:t>
            </a:r>
            <a:endParaRPr sz="1600" dirty="0">
              <a:solidFill>
                <a:schemeClr val="tx1"/>
              </a:solidFill>
            </a:endParaRPr>
          </a:p>
        </p:txBody>
      </p:sp>
      <p:sp>
        <p:nvSpPr>
          <p:cNvPr id="3" name="Google Shape;375;p27">
            <a:extLst>
              <a:ext uri="{FF2B5EF4-FFF2-40B4-BE49-F238E27FC236}">
                <a16:creationId xmlns:a16="http://schemas.microsoft.com/office/drawing/2014/main" id="{28364CE4-FCAF-B20E-0447-DBF0253D70BB}"/>
              </a:ext>
            </a:extLst>
          </p:cNvPr>
          <p:cNvSpPr txBox="1">
            <a:spLocks/>
          </p:cNvSpPr>
          <p:nvPr/>
        </p:nvSpPr>
        <p:spPr>
          <a:xfrm>
            <a:off x="666450" y="123332"/>
            <a:ext cx="10995667" cy="882508"/>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tr-TR" sz="3200" dirty="0" err="1">
                <a:latin typeface="Calibri" panose="020F0502020204030204" pitchFamily="34" charset="0"/>
                <a:cs typeface="Calibri" panose="020F0502020204030204" pitchFamily="34" charset="0"/>
              </a:rPr>
              <a:t>Konsensuslar</a:t>
            </a:r>
            <a:r>
              <a:rPr lang="tr-TR" sz="3200" dirty="0">
                <a:latin typeface="Calibri" panose="020F0502020204030204" pitchFamily="34" charset="0"/>
                <a:cs typeface="Calibri" panose="020F0502020204030204" pitchFamily="34" charset="0"/>
              </a:rPr>
              <a:t>/sonuçlar-2</a:t>
            </a:r>
          </a:p>
        </p:txBody>
      </p:sp>
      <p:sp>
        <p:nvSpPr>
          <p:cNvPr id="5" name="TextBox 4">
            <a:extLst>
              <a:ext uri="{FF2B5EF4-FFF2-40B4-BE49-F238E27FC236}">
                <a16:creationId xmlns:a16="http://schemas.microsoft.com/office/drawing/2014/main" id="{67E3C39B-B34F-F9B1-ABFD-9FAF5478D9D9}"/>
              </a:ext>
            </a:extLst>
          </p:cNvPr>
          <p:cNvSpPr txBox="1"/>
          <p:nvPr/>
        </p:nvSpPr>
        <p:spPr>
          <a:xfrm>
            <a:off x="666450" y="5808697"/>
            <a:ext cx="11098628" cy="95410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b="0" i="1" dirty="0">
                <a:solidFill>
                  <a:srgbClr val="212121"/>
                </a:solidFill>
                <a:effectLst/>
                <a:latin typeface="Calibri" panose="020F0502020204030204" pitchFamily="34" charset="0"/>
                <a:cs typeface="Calibri" panose="020F0502020204030204" pitchFamily="34" charset="0"/>
              </a:rPr>
              <a:t>Phillip, M., </a:t>
            </a:r>
            <a:r>
              <a:rPr lang="en-US" b="0" i="1" dirty="0" err="1">
                <a:solidFill>
                  <a:srgbClr val="212121"/>
                </a:solidFill>
                <a:effectLst/>
                <a:latin typeface="Calibri" panose="020F0502020204030204" pitchFamily="34" charset="0"/>
                <a:cs typeface="Calibri" panose="020F0502020204030204" pitchFamily="34" charset="0"/>
              </a:rPr>
              <a:t>Nimri</a:t>
            </a:r>
            <a:r>
              <a:rPr lang="en-US" b="0" i="1" dirty="0">
                <a:solidFill>
                  <a:srgbClr val="212121"/>
                </a:solidFill>
                <a:effectLst/>
                <a:latin typeface="Calibri" panose="020F0502020204030204" pitchFamily="34" charset="0"/>
                <a:cs typeface="Calibri" panose="020F0502020204030204" pitchFamily="34" charset="0"/>
              </a:rPr>
              <a:t>, R., </a:t>
            </a:r>
            <a:r>
              <a:rPr lang="en-US" b="0" i="1" dirty="0" err="1">
                <a:solidFill>
                  <a:srgbClr val="212121"/>
                </a:solidFill>
                <a:effectLst/>
                <a:latin typeface="Calibri" panose="020F0502020204030204" pitchFamily="34" charset="0"/>
                <a:cs typeface="Calibri" panose="020F0502020204030204" pitchFamily="34" charset="0"/>
              </a:rPr>
              <a:t>Bergenstal</a:t>
            </a:r>
            <a:r>
              <a:rPr lang="en-US" b="0" i="1" dirty="0">
                <a:solidFill>
                  <a:srgbClr val="212121"/>
                </a:solidFill>
                <a:effectLst/>
                <a:latin typeface="Calibri" panose="020F0502020204030204" pitchFamily="34" charset="0"/>
                <a:cs typeface="Calibri" panose="020F0502020204030204" pitchFamily="34" charset="0"/>
              </a:rPr>
              <a:t>, R. M et al (2022). Consensus Recommendations for the Use of Automated Insulin Delivery (AID) Technologies in Clinical Practice. Endocrine reviews</a:t>
            </a:r>
            <a:endParaRPr lang="en-US" i="1" dirty="0">
              <a:solidFill>
                <a:srgbClr val="21212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i="1" dirty="0" err="1">
                <a:latin typeface="Calibri" panose="020F0502020204030204" pitchFamily="34" charset="0"/>
                <a:cs typeface="Calibri" panose="020F0502020204030204" pitchFamily="34" charset="0"/>
              </a:rPr>
              <a:t>Sherr</a:t>
            </a:r>
            <a:r>
              <a:rPr lang="en-US" i="1" dirty="0">
                <a:latin typeface="Calibri" panose="020F0502020204030204" pitchFamily="34" charset="0"/>
                <a:cs typeface="Calibri" panose="020F0502020204030204" pitchFamily="34" charset="0"/>
              </a:rPr>
              <a:t>, J. L., Heinemann, L., et al. (2022). Automated Insulin Delivery: Benefits, Challenges, and Recommendations. A Consensus Report of the Joint Diabetes Technology Working Group of the European Association for the Study of Diabetes and the American Diabetes Association. </a:t>
            </a:r>
            <a:r>
              <a:rPr lang="en-US" i="1" dirty="0" err="1">
                <a:latin typeface="Calibri" panose="020F0502020204030204" pitchFamily="34" charset="0"/>
                <a:cs typeface="Calibri" panose="020F0502020204030204" pitchFamily="34" charset="0"/>
              </a:rPr>
              <a:t>Diabetologia</a:t>
            </a:r>
            <a:endParaRPr lang="en-US"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4398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33" descr="tablo içeren bir resim&#10;&#10;Açıklama otomatik olarak oluşturuldu"/>
          <p:cNvPicPr preferRelativeResize="0"/>
          <p:nvPr/>
        </p:nvPicPr>
        <p:blipFill rotWithShape="1">
          <a:blip r:embed="rId3">
            <a:alphaModFix/>
          </a:blip>
          <a:srcRect/>
          <a:stretch/>
        </p:blipFill>
        <p:spPr>
          <a:xfrm>
            <a:off x="121612" y="80010"/>
            <a:ext cx="9035267" cy="6469378"/>
          </a:xfrm>
          <a:prstGeom prst="rect">
            <a:avLst/>
          </a:prstGeom>
          <a:noFill/>
          <a:ln>
            <a:noFill/>
          </a:ln>
        </p:spPr>
      </p:pic>
      <p:sp>
        <p:nvSpPr>
          <p:cNvPr id="4" name="Metin kutusu 3">
            <a:extLst>
              <a:ext uri="{FF2B5EF4-FFF2-40B4-BE49-F238E27FC236}">
                <a16:creationId xmlns:a16="http://schemas.microsoft.com/office/drawing/2014/main" id="{E756A48A-C4C6-E153-77F2-3A0A95F41E0A}"/>
              </a:ext>
            </a:extLst>
          </p:cNvPr>
          <p:cNvSpPr txBox="1"/>
          <p:nvPr/>
        </p:nvSpPr>
        <p:spPr>
          <a:xfrm>
            <a:off x="540913" y="80010"/>
            <a:ext cx="8615966" cy="1384995"/>
          </a:xfrm>
          <a:prstGeom prst="rect">
            <a:avLst/>
          </a:prstGeom>
          <a:solidFill>
            <a:srgbClr val="92D050"/>
          </a:solidFill>
        </p:spPr>
        <p:txBody>
          <a:bodyPr wrap="square" rtlCol="0">
            <a:spAutoFit/>
          </a:bodyPr>
          <a:lstStyle/>
          <a:p>
            <a:pPr algn="ctr"/>
            <a:r>
              <a:rPr lang="tr-TR" sz="2800" dirty="0">
                <a:latin typeface="Calibri" panose="020F0502020204030204" pitchFamily="34" charset="0"/>
                <a:cs typeface="Calibri" panose="020F0502020204030204" pitchFamily="34" charset="0"/>
              </a:rPr>
              <a:t>Bütün diyabetli çocuklar, bu şekilde mükemmel bir eğriyi hak etmektedir. Bu nedenle otomatik insülin verme sistemleri herkes için ulaşılabilir olmalıdır</a:t>
            </a:r>
            <a:r>
              <a:rPr lang="tr-TR" sz="2400" dirty="0">
                <a:latin typeface="Calibri" panose="020F0502020204030204" pitchFamily="34" charset="0"/>
                <a:cs typeface="Calibri" panose="020F0502020204030204" pitchFamily="34" charset="0"/>
              </a:rPr>
              <a:t>! </a:t>
            </a:r>
          </a:p>
        </p:txBody>
      </p:sp>
      <p:pic>
        <p:nvPicPr>
          <p:cNvPr id="5" name="Resim 4" descr="kişi, iç mekan içeren bir resim&#10;&#10;Açıklama otomatik olarak oluşturuldu">
            <a:extLst>
              <a:ext uri="{FF2B5EF4-FFF2-40B4-BE49-F238E27FC236}">
                <a16:creationId xmlns:a16="http://schemas.microsoft.com/office/drawing/2014/main" id="{7691519F-0C66-49E4-FC40-973284EDE474}"/>
              </a:ext>
            </a:extLst>
          </p:cNvPr>
          <p:cNvPicPr>
            <a:picLocks noChangeAspect="1"/>
          </p:cNvPicPr>
          <p:nvPr/>
        </p:nvPicPr>
        <p:blipFill>
          <a:blip r:embed="rId4"/>
          <a:stretch>
            <a:fillRect/>
          </a:stretch>
        </p:blipFill>
        <p:spPr>
          <a:xfrm>
            <a:off x="9254208" y="80010"/>
            <a:ext cx="2816180" cy="6103394"/>
          </a:xfrm>
          <a:prstGeom prst="rect">
            <a:avLst/>
          </a:prstGeom>
        </p:spPr>
      </p:pic>
      <p:sp>
        <p:nvSpPr>
          <p:cNvPr id="6" name="Metin kutusu 5">
            <a:extLst>
              <a:ext uri="{FF2B5EF4-FFF2-40B4-BE49-F238E27FC236}">
                <a16:creationId xmlns:a16="http://schemas.microsoft.com/office/drawing/2014/main" id="{76E4AC17-CC46-6935-CBE2-9B83527CEC22}"/>
              </a:ext>
            </a:extLst>
          </p:cNvPr>
          <p:cNvSpPr txBox="1"/>
          <p:nvPr/>
        </p:nvSpPr>
        <p:spPr>
          <a:xfrm>
            <a:off x="9715701" y="5795493"/>
            <a:ext cx="1893194" cy="461665"/>
          </a:xfrm>
          <a:prstGeom prst="rect">
            <a:avLst/>
          </a:prstGeom>
          <a:solidFill>
            <a:srgbClr val="FFC000"/>
          </a:solidFill>
        </p:spPr>
        <p:txBody>
          <a:bodyPr wrap="square" rtlCol="0">
            <a:spAutoFit/>
          </a:bodyPr>
          <a:lstStyle/>
          <a:p>
            <a:pPr algn="ctr"/>
            <a:r>
              <a:rPr lang="tr-TR" sz="2400" dirty="0">
                <a:latin typeface="Calibri" panose="020F0502020204030204" pitchFamily="34" charset="0"/>
                <a:cs typeface="Calibri" panose="020F0502020204030204" pitchFamily="34" charset="0"/>
              </a:rPr>
              <a:t>Cenker Kaya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34" descr="kişi, ağaç, açık hava, grup içeren bir resim&#10;&#10;Açıklama otomatik olarak oluşturuldu"/>
          <p:cNvPicPr preferRelativeResize="0"/>
          <p:nvPr/>
        </p:nvPicPr>
        <p:blipFill rotWithShape="1">
          <a:blip r:embed="rId3">
            <a:alphaModFix/>
          </a:blip>
          <a:srcRect/>
          <a:stretch/>
        </p:blipFill>
        <p:spPr>
          <a:xfrm>
            <a:off x="0" y="0"/>
            <a:ext cx="4316413" cy="3236913"/>
          </a:xfrm>
          <a:prstGeom prst="rect">
            <a:avLst/>
          </a:prstGeom>
          <a:noFill/>
          <a:ln>
            <a:noFill/>
          </a:ln>
        </p:spPr>
      </p:pic>
      <p:pic>
        <p:nvPicPr>
          <p:cNvPr id="435" name="Google Shape;435;p34" descr="kişi, açık hava, çayır, bina içeren bir resim&#10;&#10;Açıklama otomatik olarak oluşturuldu"/>
          <p:cNvPicPr preferRelativeResize="0"/>
          <p:nvPr/>
        </p:nvPicPr>
        <p:blipFill rotWithShape="1">
          <a:blip r:embed="rId4">
            <a:alphaModFix/>
          </a:blip>
          <a:srcRect/>
          <a:stretch/>
        </p:blipFill>
        <p:spPr>
          <a:xfrm>
            <a:off x="4379913" y="38101"/>
            <a:ext cx="4946650" cy="3298825"/>
          </a:xfrm>
          <a:prstGeom prst="rect">
            <a:avLst/>
          </a:prstGeom>
          <a:noFill/>
          <a:ln>
            <a:noFill/>
          </a:ln>
        </p:spPr>
      </p:pic>
      <p:pic>
        <p:nvPicPr>
          <p:cNvPr id="436" name="Google Shape;436;p34"/>
          <p:cNvPicPr preferRelativeResize="0"/>
          <p:nvPr/>
        </p:nvPicPr>
        <p:blipFill rotWithShape="1">
          <a:blip r:embed="rId5">
            <a:alphaModFix/>
          </a:blip>
          <a:srcRect/>
          <a:stretch/>
        </p:blipFill>
        <p:spPr>
          <a:xfrm>
            <a:off x="4690269" y="3343536"/>
            <a:ext cx="4636294" cy="3476363"/>
          </a:xfrm>
          <a:prstGeom prst="rect">
            <a:avLst/>
          </a:prstGeom>
          <a:noFill/>
          <a:ln>
            <a:noFill/>
          </a:ln>
        </p:spPr>
      </p:pic>
      <p:sp>
        <p:nvSpPr>
          <p:cNvPr id="437" name="Google Shape;437;p34"/>
          <p:cNvSpPr txBox="1"/>
          <p:nvPr/>
        </p:nvSpPr>
        <p:spPr>
          <a:xfrm>
            <a:off x="47574" y="3305118"/>
            <a:ext cx="4888196" cy="461665"/>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tr-TR" sz="2400" dirty="0">
                <a:solidFill>
                  <a:schemeClr val="dk1"/>
                </a:solidFill>
                <a:latin typeface="Calibri"/>
                <a:ea typeface="Calibri"/>
                <a:cs typeface="Calibri"/>
                <a:sym typeface="Calibri"/>
              </a:rPr>
              <a:t>Koç Üniversitesi Çocuk Diyabet Ekibi</a:t>
            </a:r>
            <a:endParaRPr dirty="0"/>
          </a:p>
        </p:txBody>
      </p:sp>
      <p:sp>
        <p:nvSpPr>
          <p:cNvPr id="438" name="Google Shape;438;p34"/>
          <p:cNvSpPr txBox="1"/>
          <p:nvPr/>
        </p:nvSpPr>
        <p:spPr>
          <a:xfrm>
            <a:off x="34253" y="3923755"/>
            <a:ext cx="4606922" cy="27391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dirty="0" err="1">
                <a:solidFill>
                  <a:schemeClr val="dk1"/>
                </a:solidFill>
                <a:latin typeface="Calibri" panose="020F0502020204030204" pitchFamily="34" charset="0"/>
                <a:ea typeface="Calibri"/>
                <a:cs typeface="Calibri" panose="020F0502020204030204" pitchFamily="34" charset="0"/>
                <a:sym typeface="Calibri"/>
              </a:rPr>
              <a:t>Prof.Dr.Şükrü</a:t>
            </a:r>
            <a:r>
              <a:rPr lang="tr-TR" sz="2400" dirty="0">
                <a:solidFill>
                  <a:schemeClr val="dk1"/>
                </a:solidFill>
                <a:latin typeface="Calibri" panose="020F0502020204030204" pitchFamily="34" charset="0"/>
                <a:ea typeface="Calibri"/>
                <a:cs typeface="Calibri" panose="020F0502020204030204" pitchFamily="34" charset="0"/>
                <a:sym typeface="Calibri"/>
              </a:rPr>
              <a:t> Hatun</a:t>
            </a:r>
            <a:endParaRPr sz="2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tr-TR" sz="2400" dirty="0" err="1">
                <a:solidFill>
                  <a:schemeClr val="dk1"/>
                </a:solidFill>
                <a:latin typeface="Calibri" panose="020F0502020204030204" pitchFamily="34" charset="0"/>
                <a:ea typeface="Calibri"/>
                <a:cs typeface="Calibri" panose="020F0502020204030204" pitchFamily="34" charset="0"/>
                <a:sym typeface="Calibri"/>
              </a:rPr>
              <a:t>Prof.Dr</a:t>
            </a:r>
            <a:r>
              <a:rPr lang="tr-TR" sz="2400" dirty="0">
                <a:solidFill>
                  <a:schemeClr val="dk1"/>
                </a:solidFill>
                <a:latin typeface="Calibri" panose="020F0502020204030204" pitchFamily="34" charset="0"/>
                <a:ea typeface="Calibri"/>
                <a:cs typeface="Calibri" panose="020F0502020204030204" pitchFamily="34" charset="0"/>
                <a:sym typeface="Calibri"/>
              </a:rPr>
              <a:t>. Gül Yeşiltepe Mutlu</a:t>
            </a:r>
            <a:endParaRPr sz="2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tr-TR" sz="2400" dirty="0">
                <a:solidFill>
                  <a:schemeClr val="dk1"/>
                </a:solidFill>
                <a:latin typeface="Calibri" panose="020F0502020204030204" pitchFamily="34" charset="0"/>
                <a:ea typeface="Calibri"/>
                <a:cs typeface="Calibri" panose="020F0502020204030204" pitchFamily="34" charset="0"/>
                <a:sym typeface="Calibri"/>
              </a:rPr>
              <a:t>Uzm. </a:t>
            </a:r>
            <a:r>
              <a:rPr lang="tr-TR" sz="2400" dirty="0" err="1">
                <a:solidFill>
                  <a:schemeClr val="dk1"/>
                </a:solidFill>
                <a:latin typeface="Calibri" panose="020F0502020204030204" pitchFamily="34" charset="0"/>
                <a:ea typeface="Calibri"/>
                <a:cs typeface="Calibri" panose="020F0502020204030204" pitchFamily="34" charset="0"/>
                <a:sym typeface="Calibri"/>
              </a:rPr>
              <a:t>Dr.Elif</a:t>
            </a:r>
            <a:r>
              <a:rPr lang="tr-TR" sz="2400" dirty="0">
                <a:solidFill>
                  <a:schemeClr val="dk1"/>
                </a:solidFill>
                <a:latin typeface="Calibri" panose="020F0502020204030204" pitchFamily="34" charset="0"/>
                <a:ea typeface="Calibri"/>
                <a:cs typeface="Calibri" panose="020F0502020204030204" pitchFamily="34" charset="0"/>
                <a:sym typeface="Calibri"/>
              </a:rPr>
              <a:t> Eviz </a:t>
            </a:r>
            <a:endParaRPr sz="12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tr-TR" sz="2400" dirty="0" err="1">
                <a:solidFill>
                  <a:schemeClr val="dk1"/>
                </a:solidFill>
                <a:latin typeface="Calibri" panose="020F0502020204030204" pitchFamily="34" charset="0"/>
                <a:ea typeface="Calibri"/>
                <a:cs typeface="Calibri" panose="020F0502020204030204" pitchFamily="34" charset="0"/>
                <a:sym typeface="Calibri"/>
              </a:rPr>
              <a:t>Uzm.Diyetisyen</a:t>
            </a:r>
            <a:r>
              <a:rPr lang="tr-TR" sz="2400" dirty="0">
                <a:solidFill>
                  <a:schemeClr val="dk1"/>
                </a:solidFill>
                <a:latin typeface="Calibri" panose="020F0502020204030204" pitchFamily="34" charset="0"/>
                <a:ea typeface="Calibri"/>
                <a:cs typeface="Calibri" panose="020F0502020204030204" pitchFamily="34" charset="0"/>
                <a:sym typeface="Calibri"/>
              </a:rPr>
              <a:t> Tuğba Gökçe </a:t>
            </a:r>
            <a:endParaRPr sz="12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tr-TR" sz="2400" dirty="0" err="1">
                <a:solidFill>
                  <a:schemeClr val="dk1"/>
                </a:solidFill>
                <a:latin typeface="Calibri" panose="020F0502020204030204" pitchFamily="34" charset="0"/>
                <a:ea typeface="Calibri"/>
                <a:cs typeface="Calibri" panose="020F0502020204030204" pitchFamily="34" charset="0"/>
                <a:sym typeface="Calibri"/>
              </a:rPr>
              <a:t>Uzm.Psikolog</a:t>
            </a:r>
            <a:r>
              <a:rPr lang="tr-TR" sz="2400" dirty="0">
                <a:solidFill>
                  <a:schemeClr val="dk1"/>
                </a:solidFill>
                <a:latin typeface="Calibri" panose="020F0502020204030204" pitchFamily="34" charset="0"/>
                <a:ea typeface="Calibri"/>
                <a:cs typeface="Calibri" panose="020F0502020204030204" pitchFamily="34" charset="0"/>
                <a:sym typeface="Calibri"/>
              </a:rPr>
              <a:t> Serra Muradoğlu</a:t>
            </a:r>
            <a:endParaRPr sz="2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tr-TR" sz="2400" dirty="0" err="1">
                <a:solidFill>
                  <a:schemeClr val="dk1"/>
                </a:solidFill>
                <a:latin typeface="Calibri" panose="020F0502020204030204" pitchFamily="34" charset="0"/>
                <a:ea typeface="Calibri"/>
                <a:cs typeface="Calibri" panose="020F0502020204030204" pitchFamily="34" charset="0"/>
                <a:sym typeface="Calibri"/>
              </a:rPr>
              <a:t>Uzm.Hemşire</a:t>
            </a:r>
            <a:r>
              <a:rPr lang="tr-TR" sz="2400" dirty="0">
                <a:solidFill>
                  <a:schemeClr val="dk1"/>
                </a:solidFill>
                <a:latin typeface="Calibri" panose="020F0502020204030204" pitchFamily="34" charset="0"/>
                <a:ea typeface="Calibri"/>
                <a:cs typeface="Calibri" panose="020F0502020204030204" pitchFamily="34" charset="0"/>
                <a:sym typeface="Calibri"/>
              </a:rPr>
              <a:t> Ecem Can</a:t>
            </a:r>
            <a:endParaRPr sz="12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tr-TR" sz="2400" dirty="0" err="1">
                <a:solidFill>
                  <a:schemeClr val="dk1"/>
                </a:solidFill>
                <a:latin typeface="Calibri" panose="020F0502020204030204" pitchFamily="34" charset="0"/>
                <a:ea typeface="Calibri"/>
                <a:cs typeface="Calibri" panose="020F0502020204030204" pitchFamily="34" charset="0"/>
                <a:sym typeface="Calibri"/>
              </a:rPr>
              <a:t>İnt.Dr</a:t>
            </a:r>
            <a:r>
              <a:rPr lang="tr-TR" sz="2400" dirty="0">
                <a:solidFill>
                  <a:schemeClr val="dk1"/>
                </a:solidFill>
                <a:latin typeface="Calibri" panose="020F0502020204030204" pitchFamily="34" charset="0"/>
                <a:ea typeface="Calibri"/>
                <a:cs typeface="Calibri" panose="020F0502020204030204" pitchFamily="34" charset="0"/>
                <a:sym typeface="Calibri"/>
              </a:rPr>
              <a:t>. Kağan Ege Karakuş</a:t>
            </a:r>
            <a:endParaRPr sz="28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439" name="Google Shape;439;p34" descr="kişi, açık hava, insanlar, grup içeren bir resim&#10;&#10;Açıklama otomatik olarak oluşturuldu"/>
          <p:cNvPicPr preferRelativeResize="0"/>
          <p:nvPr/>
        </p:nvPicPr>
        <p:blipFill rotWithShape="1">
          <a:blip r:embed="rId6">
            <a:alphaModFix/>
          </a:blip>
          <a:srcRect/>
          <a:stretch/>
        </p:blipFill>
        <p:spPr>
          <a:xfrm>
            <a:off x="7904888" y="38101"/>
            <a:ext cx="4279176" cy="2852784"/>
          </a:xfrm>
          <a:prstGeom prst="rect">
            <a:avLst/>
          </a:prstGeom>
          <a:noFill/>
          <a:ln>
            <a:noFill/>
          </a:ln>
        </p:spPr>
      </p:pic>
      <p:pic>
        <p:nvPicPr>
          <p:cNvPr id="440" name="Google Shape;440;p34" descr="kişi, açık hava, kız içeren bir resim&#10;&#10;Açıklama otomatik olarak oluşturuldu"/>
          <p:cNvPicPr preferRelativeResize="0"/>
          <p:nvPr/>
        </p:nvPicPr>
        <p:blipFill rotWithShape="1">
          <a:blip r:embed="rId7">
            <a:alphaModFix/>
          </a:blip>
          <a:srcRect/>
          <a:stretch/>
        </p:blipFill>
        <p:spPr>
          <a:xfrm>
            <a:off x="7793271" y="2922694"/>
            <a:ext cx="4445251" cy="3897206"/>
          </a:xfrm>
          <a:prstGeom prst="rect">
            <a:avLst/>
          </a:prstGeom>
          <a:noFill/>
          <a:ln>
            <a:noFill/>
          </a:ln>
        </p:spPr>
      </p:pic>
      <p:sp>
        <p:nvSpPr>
          <p:cNvPr id="441" name="Google Shape;441;p34"/>
          <p:cNvSpPr txBox="1"/>
          <p:nvPr/>
        </p:nvSpPr>
        <p:spPr>
          <a:xfrm>
            <a:off x="6096000" y="2860696"/>
            <a:ext cx="4371977" cy="908291"/>
          </a:xfrm>
          <a:prstGeom prst="rect">
            <a:avLst/>
          </a:prstGeom>
          <a:solidFill>
            <a:srgbClr val="FFC00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r>
              <a:rPr lang="tr-TR" sz="2400" dirty="0">
                <a:solidFill>
                  <a:schemeClr val="dk1"/>
                </a:solidFill>
                <a:latin typeface="Calibri"/>
                <a:ea typeface="Calibri"/>
                <a:cs typeface="Calibri"/>
                <a:sym typeface="Calibri"/>
              </a:rPr>
              <a:t>Diyabetli çocuklara emek veren herkese teşekkürler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5"/>
          <p:cNvSpPr txBox="1">
            <a:spLocks noGrp="1"/>
          </p:cNvSpPr>
          <p:nvPr>
            <p:ph type="title"/>
          </p:nvPr>
        </p:nvSpPr>
        <p:spPr>
          <a:xfrm>
            <a:off x="309093" y="73555"/>
            <a:ext cx="8023758" cy="1067266"/>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tr-TR" dirty="0">
                <a:solidFill>
                  <a:schemeClr val="tx1"/>
                </a:solidFill>
              </a:rPr>
              <a:t>İyi kontrol hedefine ulaşamama nedenleri</a:t>
            </a:r>
            <a:endParaRPr dirty="0">
              <a:solidFill>
                <a:schemeClr val="tx1"/>
              </a:solidFill>
            </a:endParaRPr>
          </a:p>
        </p:txBody>
      </p:sp>
      <p:sp>
        <p:nvSpPr>
          <p:cNvPr id="139" name="Google Shape;139;p5"/>
          <p:cNvSpPr txBox="1">
            <a:spLocks noGrp="1"/>
          </p:cNvSpPr>
          <p:nvPr>
            <p:ph type="body" idx="1"/>
          </p:nvPr>
        </p:nvSpPr>
        <p:spPr>
          <a:xfrm>
            <a:off x="180524" y="1174763"/>
            <a:ext cx="8152327" cy="47048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tr-TR" dirty="0" err="1"/>
              <a:t>Rezidüel</a:t>
            </a:r>
            <a:r>
              <a:rPr lang="tr-TR" dirty="0"/>
              <a:t> beta hücre fonksiyon yokluğu</a:t>
            </a:r>
          </a:p>
          <a:p>
            <a:pPr marL="228600" lvl="0" indent="-228600" algn="l" rtl="0">
              <a:lnSpc>
                <a:spcPct val="90000"/>
              </a:lnSpc>
              <a:spcBef>
                <a:spcPts val="0"/>
              </a:spcBef>
              <a:spcAft>
                <a:spcPts val="0"/>
              </a:spcAft>
              <a:buClr>
                <a:schemeClr val="dk1"/>
              </a:buClr>
              <a:buSzPts val="2800"/>
              <a:buChar char="•"/>
            </a:pPr>
            <a:r>
              <a:rPr lang="tr-TR" dirty="0">
                <a:solidFill>
                  <a:srgbClr val="FF0000"/>
                </a:solidFill>
              </a:rPr>
              <a:t>İnsülin tedavisinin fizyolojik olmaması</a:t>
            </a:r>
            <a:endParaRPr dirty="0">
              <a:solidFill>
                <a:srgbClr val="FF0000"/>
              </a:solidFill>
            </a:endParaRPr>
          </a:p>
          <a:p>
            <a:pPr marL="228600" lvl="0" indent="-228600" algn="l" rtl="0">
              <a:lnSpc>
                <a:spcPct val="90000"/>
              </a:lnSpc>
              <a:spcBef>
                <a:spcPts val="1000"/>
              </a:spcBef>
              <a:spcAft>
                <a:spcPts val="0"/>
              </a:spcAft>
              <a:buClr>
                <a:schemeClr val="dk1"/>
              </a:buClr>
              <a:buSzPts val="2800"/>
              <a:buChar char="•"/>
            </a:pPr>
            <a:r>
              <a:rPr lang="tr-TR" dirty="0"/>
              <a:t>Tükenmişlik, ailelerin yükünün fazlalığı</a:t>
            </a:r>
            <a:endParaRPr dirty="0"/>
          </a:p>
          <a:p>
            <a:pPr marL="228600" lvl="0" indent="-228600" algn="l" rtl="0">
              <a:lnSpc>
                <a:spcPct val="90000"/>
              </a:lnSpc>
              <a:spcBef>
                <a:spcPts val="1000"/>
              </a:spcBef>
              <a:spcAft>
                <a:spcPts val="0"/>
              </a:spcAft>
              <a:buClr>
                <a:schemeClr val="dk1"/>
              </a:buClr>
              <a:buSzPts val="2800"/>
              <a:buChar char="•"/>
            </a:pPr>
            <a:r>
              <a:rPr lang="tr-TR" dirty="0"/>
              <a:t>Gece saatleri (çocuk ve </a:t>
            </a:r>
            <a:r>
              <a:rPr lang="tr-TR" dirty="0" err="1"/>
              <a:t>adolesanlarda</a:t>
            </a:r>
            <a:r>
              <a:rPr lang="tr-TR" dirty="0"/>
              <a:t> şiddetli hipoglisemi ataklarının %50’si uyku </a:t>
            </a:r>
            <a:r>
              <a:rPr lang="tr-TR" dirty="0" err="1"/>
              <a:t>periodunda</a:t>
            </a:r>
            <a:r>
              <a:rPr lang="tr-TR" dirty="0"/>
              <a:t> olmaktadır) için hissedilen </a:t>
            </a:r>
            <a:r>
              <a:rPr lang="tr-TR" dirty="0">
                <a:solidFill>
                  <a:srgbClr val="FF0000"/>
                </a:solidFill>
              </a:rPr>
              <a:t>hipoglisemi korkusu </a:t>
            </a:r>
            <a:endParaRPr dirty="0"/>
          </a:p>
          <a:p>
            <a:pPr marL="228600" lvl="0" indent="-228600" algn="l" rtl="0">
              <a:lnSpc>
                <a:spcPct val="90000"/>
              </a:lnSpc>
              <a:spcBef>
                <a:spcPts val="1000"/>
              </a:spcBef>
              <a:spcAft>
                <a:spcPts val="0"/>
              </a:spcAft>
              <a:buClr>
                <a:srgbClr val="FF0000"/>
              </a:buClr>
              <a:buSzPts val="2800"/>
              <a:buChar char="•"/>
            </a:pPr>
            <a:r>
              <a:rPr lang="tr-TR" dirty="0">
                <a:solidFill>
                  <a:schemeClr val="tx1"/>
                </a:solidFill>
              </a:rPr>
              <a:t>Güncel olmayan uygulamalar </a:t>
            </a:r>
            <a:r>
              <a:rPr lang="tr-TR" sz="1800" dirty="0">
                <a:solidFill>
                  <a:schemeClr val="tx1"/>
                </a:solidFill>
              </a:rPr>
              <a:t>(Gece yüksek </a:t>
            </a:r>
            <a:r>
              <a:rPr lang="tr-TR" sz="1800" dirty="0" err="1">
                <a:solidFill>
                  <a:schemeClr val="tx1"/>
                </a:solidFill>
              </a:rPr>
              <a:t>glukoz</a:t>
            </a:r>
            <a:r>
              <a:rPr lang="tr-TR" sz="1800" dirty="0">
                <a:solidFill>
                  <a:schemeClr val="tx1"/>
                </a:solidFill>
              </a:rPr>
              <a:t> ile yatırılması, &gt;250 mg olmadıkça düzeltme yapılmaması, 3 ana öğüne ek olarak 3 ara öğünün </a:t>
            </a:r>
            <a:r>
              <a:rPr lang="tr-TR" sz="2000" dirty="0">
                <a:solidFill>
                  <a:schemeClr val="tx1"/>
                </a:solidFill>
              </a:rPr>
              <a:t>zorunlu olması)</a:t>
            </a:r>
          </a:p>
          <a:p>
            <a:pPr marL="228600" indent="-228600">
              <a:buClr>
                <a:srgbClr val="FF0000"/>
              </a:buClr>
              <a:buSzPts val="2800"/>
            </a:pPr>
            <a:r>
              <a:rPr lang="tr-TR" dirty="0"/>
              <a:t>Teknolojiye erişim zorlukları ve eşitsizlikleri</a:t>
            </a:r>
          </a:p>
          <a:p>
            <a:pPr marL="228600" lvl="0" indent="-228600" algn="l" rtl="0">
              <a:lnSpc>
                <a:spcPct val="90000"/>
              </a:lnSpc>
              <a:spcBef>
                <a:spcPts val="1000"/>
              </a:spcBef>
              <a:spcAft>
                <a:spcPts val="0"/>
              </a:spcAft>
              <a:buClr>
                <a:srgbClr val="FF0000"/>
              </a:buClr>
              <a:buSzPts val="2800"/>
              <a:buChar char="•"/>
            </a:pPr>
            <a:endParaRPr dirty="0">
              <a:solidFill>
                <a:srgbClr val="FF0000"/>
              </a:solidFill>
            </a:endParaRPr>
          </a:p>
          <a:p>
            <a:pPr marL="228600" lvl="0" indent="-38100" algn="l" rtl="0">
              <a:lnSpc>
                <a:spcPct val="90000"/>
              </a:lnSpc>
              <a:spcBef>
                <a:spcPts val="1000"/>
              </a:spcBef>
              <a:spcAft>
                <a:spcPts val="0"/>
              </a:spcAft>
              <a:buClr>
                <a:schemeClr val="dk1"/>
              </a:buClr>
              <a:buSzPts val="3000"/>
              <a:buNone/>
            </a:pPr>
            <a:endParaRPr sz="3000" dirty="0">
              <a:solidFill>
                <a:srgbClr val="FF0000"/>
              </a:solidFill>
            </a:endParaRPr>
          </a:p>
        </p:txBody>
      </p:sp>
      <p:pic>
        <p:nvPicPr>
          <p:cNvPr id="140" name="Google Shape;140;p5" descr="metin içeren bir resim&#10;&#10;Açıklama otomatik olarak oluşturuldu"/>
          <p:cNvPicPr preferRelativeResize="0"/>
          <p:nvPr/>
        </p:nvPicPr>
        <p:blipFill rotWithShape="1">
          <a:blip r:embed="rId3">
            <a:alphaModFix/>
          </a:blip>
          <a:srcRect/>
          <a:stretch/>
        </p:blipFill>
        <p:spPr>
          <a:xfrm>
            <a:off x="4489450" y="5575957"/>
            <a:ext cx="2503778" cy="745534"/>
          </a:xfrm>
          <a:prstGeom prst="rect">
            <a:avLst/>
          </a:prstGeom>
          <a:noFill/>
          <a:ln>
            <a:noFill/>
          </a:ln>
        </p:spPr>
      </p:pic>
      <p:pic>
        <p:nvPicPr>
          <p:cNvPr id="141" name="Google Shape;141;p5"/>
          <p:cNvPicPr preferRelativeResize="0"/>
          <p:nvPr/>
        </p:nvPicPr>
        <p:blipFill rotWithShape="1">
          <a:blip r:embed="rId4">
            <a:alphaModFix/>
          </a:blip>
          <a:srcRect/>
          <a:stretch/>
        </p:blipFill>
        <p:spPr>
          <a:xfrm>
            <a:off x="4400435" y="6355433"/>
            <a:ext cx="3478212" cy="297071"/>
          </a:xfrm>
          <a:prstGeom prst="rect">
            <a:avLst/>
          </a:prstGeom>
          <a:noFill/>
          <a:ln>
            <a:noFill/>
          </a:ln>
        </p:spPr>
      </p:pic>
      <p:pic>
        <p:nvPicPr>
          <p:cNvPr id="142" name="Google Shape;142;p5" descr="metin içeren bir resim&#10;&#10;Açıklama otomatik olarak oluşturuldu"/>
          <p:cNvPicPr preferRelativeResize="0"/>
          <p:nvPr/>
        </p:nvPicPr>
        <p:blipFill rotWithShape="1">
          <a:blip r:embed="rId5">
            <a:alphaModFix/>
          </a:blip>
          <a:srcRect/>
          <a:stretch/>
        </p:blipFill>
        <p:spPr>
          <a:xfrm>
            <a:off x="180524" y="5771982"/>
            <a:ext cx="3966930" cy="932945"/>
          </a:xfrm>
          <a:prstGeom prst="rect">
            <a:avLst/>
          </a:prstGeom>
          <a:noFill/>
          <a:ln>
            <a:noFill/>
          </a:ln>
        </p:spPr>
      </p:pic>
      <p:sp>
        <p:nvSpPr>
          <p:cNvPr id="143" name="Google Shape;143;p5"/>
          <p:cNvSpPr txBox="1"/>
          <p:nvPr/>
        </p:nvSpPr>
        <p:spPr>
          <a:xfrm>
            <a:off x="8542968" y="123749"/>
            <a:ext cx="3550056" cy="6124713"/>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tr-TR" sz="2600" dirty="0">
                <a:solidFill>
                  <a:schemeClr val="dk1"/>
                </a:solidFill>
                <a:latin typeface="Calibri"/>
                <a:ea typeface="Calibri"/>
                <a:cs typeface="Calibri"/>
                <a:sym typeface="Calibri"/>
              </a:rPr>
              <a:t> </a:t>
            </a:r>
            <a:r>
              <a:rPr lang="tr-TR" sz="2800" b="1" dirty="0">
                <a:solidFill>
                  <a:srgbClr val="C00000"/>
                </a:solidFill>
                <a:latin typeface="Calibri"/>
                <a:ea typeface="Calibri"/>
                <a:cs typeface="Calibri"/>
                <a:sym typeface="Calibri"/>
              </a:rPr>
              <a:t>Tedavi ile ilgili atalet</a:t>
            </a:r>
          </a:p>
          <a:p>
            <a:pPr marL="0" marR="0" lvl="0" indent="0" algn="ctr" rtl="0">
              <a:spcBef>
                <a:spcPts val="0"/>
              </a:spcBef>
              <a:spcAft>
                <a:spcPts val="0"/>
              </a:spcAft>
              <a:buNone/>
            </a:pPr>
            <a:r>
              <a:rPr lang="tr-TR" sz="2800" b="1" dirty="0">
                <a:solidFill>
                  <a:srgbClr val="C00000"/>
                </a:solidFill>
                <a:latin typeface="Calibri"/>
                <a:ea typeface="Calibri"/>
                <a:cs typeface="Calibri"/>
                <a:sym typeface="Calibri"/>
              </a:rPr>
              <a:t>(INERTIA)</a:t>
            </a:r>
          </a:p>
          <a:p>
            <a:pPr marL="0" marR="0" lvl="0" indent="0" algn="ctr" rtl="0">
              <a:spcBef>
                <a:spcPts val="0"/>
              </a:spcBef>
              <a:spcAft>
                <a:spcPts val="0"/>
              </a:spcAft>
              <a:buNone/>
            </a:pPr>
            <a:r>
              <a:rPr lang="tr-TR" sz="2800" b="1" dirty="0">
                <a:solidFill>
                  <a:srgbClr val="C00000"/>
                </a:solidFill>
                <a:latin typeface="Calibri"/>
                <a:ea typeface="Calibri"/>
                <a:cs typeface="Calibri"/>
                <a:sym typeface="Calibri"/>
              </a:rPr>
              <a:t> </a:t>
            </a:r>
            <a:r>
              <a:rPr lang="tr-TR" sz="2800" dirty="0">
                <a:solidFill>
                  <a:schemeClr val="dk1"/>
                </a:solidFill>
                <a:latin typeface="Calibri"/>
                <a:ea typeface="Calibri"/>
                <a:cs typeface="Calibri"/>
                <a:sym typeface="Calibri"/>
              </a:rPr>
              <a:t>diyabet ekipleri kadar (%50), diyabetlilerin kendilerinin de içine düştüğü bir durum (%30). </a:t>
            </a:r>
          </a:p>
          <a:p>
            <a:pPr marL="0" marR="0" lvl="0" indent="0" algn="ctr" rtl="0">
              <a:spcBef>
                <a:spcPts val="0"/>
              </a:spcBef>
              <a:spcAft>
                <a:spcPts val="0"/>
              </a:spcAft>
              <a:buNone/>
            </a:pPr>
            <a:r>
              <a:rPr lang="tr-TR" sz="2800" dirty="0">
                <a:latin typeface="Calibri"/>
                <a:ea typeface="Calibri"/>
                <a:cs typeface="Calibri"/>
                <a:sym typeface="Calibri"/>
              </a:rPr>
              <a:t>D</a:t>
            </a:r>
            <a:r>
              <a:rPr lang="tr-TR" sz="2800" dirty="0">
                <a:solidFill>
                  <a:schemeClr val="dk1"/>
                </a:solidFill>
                <a:latin typeface="Calibri"/>
                <a:ea typeface="Calibri"/>
                <a:cs typeface="Calibri"/>
                <a:sym typeface="Calibri"/>
              </a:rPr>
              <a:t>inamik diyabet yönetimi yerine, genel geçer davranış kalıpları ile diyabet yönetimi ve </a:t>
            </a:r>
            <a:r>
              <a:rPr lang="tr-TR" sz="2800" dirty="0">
                <a:solidFill>
                  <a:srgbClr val="FF0000"/>
                </a:solidFill>
                <a:latin typeface="Calibri"/>
                <a:ea typeface="Calibri"/>
                <a:cs typeface="Calibri"/>
                <a:sym typeface="Calibri"/>
              </a:rPr>
              <a:t>bir süre sonra iyi kontrol hedefinden uzaklaşılması.</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title"/>
          </p:nvPr>
        </p:nvSpPr>
        <p:spPr>
          <a:xfrm>
            <a:off x="199011" y="118098"/>
            <a:ext cx="7794873" cy="1253304"/>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3200"/>
              <a:buFont typeface="Calibri"/>
              <a:buNone/>
            </a:pPr>
            <a:r>
              <a:rPr lang="tr-TR" sz="4800" dirty="0">
                <a:solidFill>
                  <a:schemeClr val="tx1"/>
                </a:solidFill>
              </a:rPr>
              <a:t>Fenomenler ve </a:t>
            </a:r>
            <a:r>
              <a:rPr lang="tr-TR" sz="4800" dirty="0" err="1">
                <a:solidFill>
                  <a:schemeClr val="tx1"/>
                </a:solidFill>
              </a:rPr>
              <a:t>adaptif</a:t>
            </a:r>
            <a:r>
              <a:rPr lang="tr-TR" sz="4800" dirty="0">
                <a:solidFill>
                  <a:schemeClr val="tx1"/>
                </a:solidFill>
              </a:rPr>
              <a:t> bazal insülin tedavisi ihtiyacı</a:t>
            </a:r>
            <a:endParaRPr sz="6600" dirty="0">
              <a:solidFill>
                <a:schemeClr val="tx1"/>
              </a:solidFill>
            </a:endParaRPr>
          </a:p>
        </p:txBody>
      </p:sp>
      <p:sp>
        <p:nvSpPr>
          <p:cNvPr id="152" name="Google Shape;152;p6"/>
          <p:cNvSpPr txBox="1">
            <a:spLocks noGrp="1"/>
          </p:cNvSpPr>
          <p:nvPr>
            <p:ph type="body" idx="1"/>
          </p:nvPr>
        </p:nvSpPr>
        <p:spPr>
          <a:xfrm>
            <a:off x="199011" y="1489500"/>
            <a:ext cx="7794871" cy="51431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ct val="100000"/>
              <a:buChar char="•"/>
            </a:pPr>
            <a:r>
              <a:rPr lang="tr-TR" sz="2500" dirty="0"/>
              <a:t>Küçük çocuklarda 21.00-24.00 arasında (gece yarısından önce) insülin ihtiyacı artar </a:t>
            </a:r>
            <a:r>
              <a:rPr lang="tr-TR" sz="2500" dirty="0">
                <a:solidFill>
                  <a:srgbClr val="FF0000"/>
                </a:solidFill>
              </a:rPr>
              <a:t>(Ters şafak fenomeni)</a:t>
            </a:r>
            <a:endParaRPr sz="2500" dirty="0"/>
          </a:p>
          <a:p>
            <a:pPr marL="228600" lvl="0" indent="-228600" algn="l" rtl="0">
              <a:lnSpc>
                <a:spcPct val="90000"/>
              </a:lnSpc>
              <a:spcBef>
                <a:spcPts val="1000"/>
              </a:spcBef>
              <a:spcAft>
                <a:spcPts val="0"/>
              </a:spcAft>
              <a:buClr>
                <a:schemeClr val="dk1"/>
              </a:buClr>
              <a:buSzPct val="100000"/>
              <a:buChar char="•"/>
            </a:pPr>
            <a:r>
              <a:rPr lang="tr-TR" sz="2500" dirty="0"/>
              <a:t>Genel olarak gece 24.00-03.00 arasında </a:t>
            </a:r>
            <a:r>
              <a:rPr lang="tr-TR" sz="2500" dirty="0" err="1"/>
              <a:t>glukoz</a:t>
            </a:r>
            <a:r>
              <a:rPr lang="tr-TR" sz="2500" dirty="0"/>
              <a:t> stabil </a:t>
            </a:r>
            <a:r>
              <a:rPr lang="tr-TR" sz="2500" dirty="0" err="1"/>
              <a:t>seyrededer</a:t>
            </a:r>
            <a:r>
              <a:rPr lang="tr-TR" sz="2500" dirty="0"/>
              <a:t>; 3-5 arasında insülin ihtiyacı belirgin azalır </a:t>
            </a:r>
            <a:r>
              <a:rPr lang="tr-TR" sz="2500" dirty="0">
                <a:solidFill>
                  <a:srgbClr val="FF0000"/>
                </a:solidFill>
              </a:rPr>
              <a:t>(Hipoglisemi riski dönemi)</a:t>
            </a:r>
            <a:endParaRPr sz="2500" dirty="0"/>
          </a:p>
          <a:p>
            <a:pPr marL="228600" lvl="0" indent="-228600" algn="l" rtl="0">
              <a:lnSpc>
                <a:spcPct val="90000"/>
              </a:lnSpc>
              <a:spcBef>
                <a:spcPts val="1000"/>
              </a:spcBef>
              <a:spcAft>
                <a:spcPts val="0"/>
              </a:spcAft>
              <a:buClr>
                <a:schemeClr val="dk1"/>
              </a:buClr>
              <a:buSzPct val="100000"/>
              <a:buChar char="•"/>
            </a:pPr>
            <a:r>
              <a:rPr lang="tr-TR" sz="2500" dirty="0"/>
              <a:t>Sabah 5’den sonra insülin ihtiyacı artar </a:t>
            </a:r>
            <a:r>
              <a:rPr lang="tr-TR" sz="2500" dirty="0">
                <a:solidFill>
                  <a:srgbClr val="FF0000"/>
                </a:solidFill>
              </a:rPr>
              <a:t>(Şafak </a:t>
            </a:r>
            <a:r>
              <a:rPr lang="tr-TR" sz="2500" dirty="0" err="1">
                <a:solidFill>
                  <a:srgbClr val="FF0000"/>
                </a:solidFill>
              </a:rPr>
              <a:t>femomeni</a:t>
            </a:r>
            <a:r>
              <a:rPr lang="tr-TR" sz="2500" dirty="0">
                <a:solidFill>
                  <a:srgbClr val="FF0000"/>
                </a:solidFill>
              </a:rPr>
              <a:t>)</a:t>
            </a:r>
            <a:endParaRPr sz="2500" dirty="0"/>
          </a:p>
          <a:p>
            <a:pPr marL="228600" lvl="0" indent="-228600" algn="l" rtl="0">
              <a:lnSpc>
                <a:spcPct val="90000"/>
              </a:lnSpc>
              <a:spcBef>
                <a:spcPts val="1000"/>
              </a:spcBef>
              <a:spcAft>
                <a:spcPts val="0"/>
              </a:spcAft>
              <a:buClr>
                <a:schemeClr val="dk1"/>
              </a:buClr>
              <a:buSzPct val="100000"/>
              <a:buChar char="•"/>
            </a:pPr>
            <a:r>
              <a:rPr lang="tr-TR" sz="2500" dirty="0"/>
              <a:t>Genel olarak sabah saatlerinde insülin duyarlılığı daha düşüktür ve </a:t>
            </a:r>
            <a:r>
              <a:rPr lang="tr-TR" sz="2500" dirty="0" err="1"/>
              <a:t>glukagon</a:t>
            </a:r>
            <a:r>
              <a:rPr lang="tr-TR" sz="2500" dirty="0"/>
              <a:t> etkisiyle </a:t>
            </a:r>
            <a:r>
              <a:rPr lang="tr-TR" sz="2500" dirty="0" err="1"/>
              <a:t>glukoz</a:t>
            </a:r>
            <a:r>
              <a:rPr lang="tr-TR" sz="2500" dirty="0"/>
              <a:t> yükselmeye </a:t>
            </a:r>
            <a:r>
              <a:rPr lang="tr-TR" sz="2500" dirty="0" err="1"/>
              <a:t>eğilimlidir.Öğleden</a:t>
            </a:r>
            <a:r>
              <a:rPr lang="tr-TR" sz="2500" dirty="0"/>
              <a:t> sonra insülin ihtiyacı azalır</a:t>
            </a:r>
            <a:endParaRPr sz="2500" dirty="0"/>
          </a:p>
          <a:p>
            <a:pPr marL="228600" lvl="0" indent="-228600" algn="l" rtl="0">
              <a:lnSpc>
                <a:spcPct val="90000"/>
              </a:lnSpc>
              <a:spcBef>
                <a:spcPts val="1000"/>
              </a:spcBef>
              <a:spcAft>
                <a:spcPts val="0"/>
              </a:spcAft>
              <a:buClr>
                <a:schemeClr val="dk1"/>
              </a:buClr>
              <a:buSzPct val="100000"/>
              <a:buChar char="•"/>
            </a:pPr>
            <a:r>
              <a:rPr lang="tr-TR" sz="2500" dirty="0"/>
              <a:t>Akşam üstü 16-19.00 arasında </a:t>
            </a:r>
            <a:r>
              <a:rPr lang="tr-TR" sz="2500" dirty="0">
                <a:solidFill>
                  <a:srgbClr val="FF0000"/>
                </a:solidFill>
              </a:rPr>
              <a:t>(</a:t>
            </a:r>
            <a:r>
              <a:rPr lang="tr-TR" sz="2500" dirty="0" err="1">
                <a:solidFill>
                  <a:srgbClr val="FF0000"/>
                </a:solidFill>
              </a:rPr>
              <a:t>Dusk</a:t>
            </a:r>
            <a:r>
              <a:rPr lang="tr-TR" sz="2500" dirty="0">
                <a:solidFill>
                  <a:srgbClr val="FF0000"/>
                </a:solidFill>
              </a:rPr>
              <a:t>-Alacakaranlık fenomeni)</a:t>
            </a:r>
            <a:r>
              <a:rPr lang="tr-TR" sz="2500" dirty="0"/>
              <a:t> insülin ihtiyacı artar (</a:t>
            </a:r>
            <a:r>
              <a:rPr lang="tr-TR" sz="2500" dirty="0" err="1"/>
              <a:t>Lantusun</a:t>
            </a:r>
            <a:r>
              <a:rPr lang="tr-TR" sz="2500" dirty="0"/>
              <a:t> etkisinin zayıflaması?)</a:t>
            </a:r>
            <a:endParaRPr lang="tr-TR" sz="2400" dirty="0">
              <a:solidFill>
                <a:srgbClr val="FF0000"/>
              </a:solidFill>
            </a:endParaRPr>
          </a:p>
          <a:p>
            <a:pPr marL="228600" lvl="0" indent="-152273" algn="l" rtl="0">
              <a:lnSpc>
                <a:spcPct val="90000"/>
              </a:lnSpc>
              <a:spcBef>
                <a:spcPts val="1000"/>
              </a:spcBef>
              <a:spcAft>
                <a:spcPts val="0"/>
              </a:spcAft>
              <a:buClr>
                <a:schemeClr val="dk1"/>
              </a:buClr>
              <a:buSzPct val="100000"/>
              <a:buNone/>
            </a:pPr>
            <a:endParaRPr sz="1300" dirty="0">
              <a:solidFill>
                <a:srgbClr val="595959"/>
              </a:solidFill>
            </a:endParaRPr>
          </a:p>
        </p:txBody>
      </p:sp>
      <p:pic>
        <p:nvPicPr>
          <p:cNvPr id="153" name="Google Shape;153;p6"/>
          <p:cNvPicPr preferRelativeResize="0"/>
          <p:nvPr/>
        </p:nvPicPr>
        <p:blipFill rotWithShape="1">
          <a:blip r:embed="rId3">
            <a:alphaModFix/>
          </a:blip>
          <a:srcRect/>
          <a:stretch/>
        </p:blipFill>
        <p:spPr>
          <a:xfrm>
            <a:off x="7993884" y="117900"/>
            <a:ext cx="3738769" cy="4730470"/>
          </a:xfrm>
          <a:prstGeom prst="rect">
            <a:avLst/>
          </a:prstGeom>
          <a:noFill/>
          <a:ln>
            <a:noFill/>
          </a:ln>
        </p:spPr>
      </p:pic>
      <p:pic>
        <p:nvPicPr>
          <p:cNvPr id="154" name="Google Shape;154;p6" descr="metin içeren bir resim&#10;&#10;Açıklama otomatik olarak oluşturuldu"/>
          <p:cNvPicPr preferRelativeResize="0"/>
          <p:nvPr/>
        </p:nvPicPr>
        <p:blipFill rotWithShape="1">
          <a:blip r:embed="rId4">
            <a:alphaModFix/>
          </a:blip>
          <a:srcRect/>
          <a:stretch/>
        </p:blipFill>
        <p:spPr>
          <a:xfrm>
            <a:off x="9031601" y="4251347"/>
            <a:ext cx="1663334" cy="1194046"/>
          </a:xfrm>
          <a:prstGeom prst="rect">
            <a:avLst/>
          </a:prstGeom>
          <a:noFill/>
          <a:ln>
            <a:noFill/>
          </a:ln>
        </p:spPr>
      </p:pic>
      <p:sp>
        <p:nvSpPr>
          <p:cNvPr id="155" name="Google Shape;155;p6"/>
          <p:cNvSpPr txBox="1"/>
          <p:nvPr/>
        </p:nvSpPr>
        <p:spPr>
          <a:xfrm>
            <a:off x="7749185" y="4096145"/>
            <a:ext cx="4426039" cy="2677616"/>
          </a:xfrm>
          <a:prstGeom prst="rect">
            <a:avLst/>
          </a:prstGeom>
          <a:solidFill>
            <a:schemeClr val="accent4">
              <a:lumMod val="60000"/>
              <a:lumOff val="4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800" dirty="0" err="1">
                <a:solidFill>
                  <a:schemeClr val="dk1"/>
                </a:solidFill>
                <a:latin typeface="Calibri"/>
                <a:ea typeface="Calibri"/>
                <a:cs typeface="Calibri"/>
                <a:sym typeface="Calibri"/>
              </a:rPr>
              <a:t>Diürnal</a:t>
            </a:r>
            <a:r>
              <a:rPr lang="tr-TR" sz="2800" dirty="0">
                <a:solidFill>
                  <a:schemeClr val="dk1"/>
                </a:solidFill>
                <a:latin typeface="Calibri"/>
                <a:ea typeface="Calibri"/>
                <a:cs typeface="Calibri"/>
                <a:sym typeface="Calibri"/>
              </a:rPr>
              <a:t> ritme , hormonlara, egzersize, diyetteki yağa, uykunun kalitesine göre değişen insülin ihtiyacına cevap veren </a:t>
            </a:r>
            <a:r>
              <a:rPr lang="tr-TR" sz="2800" dirty="0">
                <a:solidFill>
                  <a:srgbClr val="FF0000"/>
                </a:solidFill>
                <a:latin typeface="Calibri"/>
                <a:ea typeface="Calibri"/>
                <a:cs typeface="Calibri"/>
                <a:sym typeface="Calibri"/>
              </a:rPr>
              <a:t>«</a:t>
            </a:r>
            <a:r>
              <a:rPr lang="tr-TR" sz="2800" dirty="0" err="1">
                <a:solidFill>
                  <a:srgbClr val="FF0000"/>
                </a:solidFill>
                <a:latin typeface="Calibri"/>
                <a:ea typeface="Calibri"/>
                <a:cs typeface="Calibri"/>
                <a:sym typeface="Calibri"/>
              </a:rPr>
              <a:t>adaptif</a:t>
            </a:r>
            <a:r>
              <a:rPr lang="tr-TR" sz="2800" dirty="0">
                <a:solidFill>
                  <a:srgbClr val="FF0000"/>
                </a:solidFill>
                <a:latin typeface="Calibri"/>
                <a:ea typeface="Calibri"/>
                <a:cs typeface="Calibri"/>
                <a:sym typeface="Calibri"/>
              </a:rPr>
              <a:t> insülin tedavisi» </a:t>
            </a:r>
            <a:r>
              <a:rPr lang="tr-TR" sz="2800" dirty="0">
                <a:solidFill>
                  <a:schemeClr val="tx1"/>
                </a:solidFill>
                <a:latin typeface="Calibri"/>
                <a:ea typeface="Calibri"/>
                <a:cs typeface="Calibri"/>
                <a:sym typeface="Calibri"/>
              </a:rPr>
              <a:t>gerekli.</a:t>
            </a:r>
            <a:endParaRP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7"/>
          <p:cNvSpPr txBox="1">
            <a:spLocks noGrp="1"/>
          </p:cNvSpPr>
          <p:nvPr>
            <p:ph type="title"/>
          </p:nvPr>
        </p:nvSpPr>
        <p:spPr>
          <a:xfrm>
            <a:off x="326571" y="107697"/>
            <a:ext cx="11645193" cy="954163"/>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Calibri"/>
              <a:buNone/>
            </a:pPr>
            <a:r>
              <a:rPr lang="tr-TR" sz="5400" dirty="0">
                <a:solidFill>
                  <a:schemeClr val="tx1"/>
                </a:solidFill>
              </a:rPr>
              <a:t>Diyabet Teknolojilerinin Gelişim Yönü</a:t>
            </a:r>
            <a:endParaRPr sz="8000" dirty="0">
              <a:solidFill>
                <a:schemeClr val="tx1"/>
              </a:solidFill>
            </a:endParaRPr>
          </a:p>
        </p:txBody>
      </p:sp>
      <p:pic>
        <p:nvPicPr>
          <p:cNvPr id="161" name="Google Shape;161;p7" descr="kişi, metin, işaret, tutma içeren bir resim&#10;&#10;Açıklama otomatik olarak oluşturuldu"/>
          <p:cNvPicPr preferRelativeResize="0"/>
          <p:nvPr/>
        </p:nvPicPr>
        <p:blipFill rotWithShape="1">
          <a:blip r:embed="rId3">
            <a:alphaModFix/>
          </a:blip>
          <a:srcRect/>
          <a:stretch/>
        </p:blipFill>
        <p:spPr>
          <a:xfrm>
            <a:off x="2570508" y="4068682"/>
            <a:ext cx="2767085" cy="2709107"/>
          </a:xfrm>
          <a:prstGeom prst="rect">
            <a:avLst/>
          </a:prstGeom>
          <a:noFill/>
          <a:ln>
            <a:noFill/>
          </a:ln>
        </p:spPr>
      </p:pic>
      <p:pic>
        <p:nvPicPr>
          <p:cNvPr id="162" name="Google Shape;162;p7"/>
          <p:cNvPicPr preferRelativeResize="0"/>
          <p:nvPr/>
        </p:nvPicPr>
        <p:blipFill rotWithShape="1">
          <a:blip r:embed="rId4">
            <a:alphaModFix/>
          </a:blip>
          <a:srcRect/>
          <a:stretch/>
        </p:blipFill>
        <p:spPr>
          <a:xfrm>
            <a:off x="208014" y="4210524"/>
            <a:ext cx="2207279" cy="2567265"/>
          </a:xfrm>
          <a:prstGeom prst="rect">
            <a:avLst/>
          </a:prstGeom>
          <a:noFill/>
          <a:ln>
            <a:noFill/>
          </a:ln>
        </p:spPr>
      </p:pic>
      <p:sp>
        <p:nvSpPr>
          <p:cNvPr id="163" name="Google Shape;163;p7"/>
          <p:cNvSpPr txBox="1"/>
          <p:nvPr/>
        </p:nvSpPr>
        <p:spPr>
          <a:xfrm>
            <a:off x="220234" y="4271420"/>
            <a:ext cx="1087394" cy="646331"/>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dirty="0" err="1">
                <a:solidFill>
                  <a:schemeClr val="dk1"/>
                </a:solidFill>
                <a:latin typeface="Calibri"/>
                <a:ea typeface="Calibri"/>
                <a:cs typeface="Calibri"/>
                <a:sym typeface="Calibri"/>
              </a:rPr>
              <a:t>Minimed</a:t>
            </a:r>
            <a:r>
              <a:rPr lang="tr-TR" sz="1800" dirty="0">
                <a:solidFill>
                  <a:schemeClr val="dk1"/>
                </a:solidFill>
                <a:latin typeface="Calibri"/>
                <a:ea typeface="Calibri"/>
                <a:cs typeface="Calibri"/>
                <a:sym typeface="Calibri"/>
              </a:rPr>
              <a:t> 780G</a:t>
            </a:r>
            <a:endParaRPr dirty="0"/>
          </a:p>
        </p:txBody>
      </p:sp>
      <p:pic>
        <p:nvPicPr>
          <p:cNvPr id="165" name="Google Shape;165;p7"/>
          <p:cNvPicPr preferRelativeResize="0"/>
          <p:nvPr/>
        </p:nvPicPr>
        <p:blipFill rotWithShape="1">
          <a:blip r:embed="rId5">
            <a:alphaModFix/>
          </a:blip>
          <a:srcRect/>
          <a:stretch/>
        </p:blipFill>
        <p:spPr>
          <a:xfrm>
            <a:off x="8650329" y="4892025"/>
            <a:ext cx="2983557" cy="1128294"/>
          </a:xfrm>
          <a:prstGeom prst="rect">
            <a:avLst/>
          </a:prstGeom>
          <a:noFill/>
          <a:ln>
            <a:noFill/>
          </a:ln>
        </p:spPr>
      </p:pic>
      <p:sp>
        <p:nvSpPr>
          <p:cNvPr id="166" name="Google Shape;166;p7"/>
          <p:cNvSpPr txBox="1"/>
          <p:nvPr/>
        </p:nvSpPr>
        <p:spPr>
          <a:xfrm>
            <a:off x="8534419" y="6158652"/>
            <a:ext cx="2983557" cy="461624"/>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400" dirty="0" err="1">
                <a:solidFill>
                  <a:schemeClr val="dk1"/>
                </a:solidFill>
                <a:latin typeface="Calibri"/>
                <a:ea typeface="Calibri"/>
                <a:cs typeface="Calibri"/>
                <a:sym typeface="Calibri"/>
              </a:rPr>
              <a:t>Bihormonal</a:t>
            </a:r>
            <a:r>
              <a:rPr lang="tr-TR" sz="2400" dirty="0">
                <a:solidFill>
                  <a:schemeClr val="dk1"/>
                </a:solidFill>
                <a:latin typeface="Calibri"/>
                <a:ea typeface="Calibri"/>
                <a:cs typeface="Calibri"/>
                <a:sym typeface="Calibri"/>
              </a:rPr>
              <a:t> pompalar</a:t>
            </a:r>
            <a:endParaRPr sz="1200" dirty="0"/>
          </a:p>
        </p:txBody>
      </p:sp>
      <p:sp>
        <p:nvSpPr>
          <p:cNvPr id="167" name="Google Shape;167;p7"/>
          <p:cNvSpPr txBox="1"/>
          <p:nvPr/>
        </p:nvSpPr>
        <p:spPr>
          <a:xfrm>
            <a:off x="8085088" y="1146835"/>
            <a:ext cx="3882225" cy="353939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algn="ctr"/>
            <a:r>
              <a:rPr lang="tr-TR" sz="2800" dirty="0">
                <a:solidFill>
                  <a:srgbClr val="FF0000"/>
                </a:solidFill>
                <a:latin typeface="Calibri" panose="020F0502020204030204" pitchFamily="34" charset="0"/>
                <a:ea typeface="Calibri"/>
                <a:cs typeface="Calibri" panose="020F0502020204030204" pitchFamily="34" charset="0"/>
                <a:sym typeface="Calibri"/>
              </a:rPr>
              <a:t>Otomatik insülin verme teknolojileri (</a:t>
            </a:r>
            <a:r>
              <a:rPr lang="tr-TR" sz="2800" i="1" dirty="0">
                <a:solidFill>
                  <a:srgbClr val="FF0000"/>
                </a:solidFill>
                <a:latin typeface="Calibri" panose="020F0502020204030204" pitchFamily="34" charset="0"/>
                <a:ea typeface="Calibri"/>
                <a:cs typeface="Calibri" panose="020F0502020204030204" pitchFamily="34" charset="0"/>
                <a:sym typeface="Calibri"/>
              </a:rPr>
              <a:t>AID-</a:t>
            </a:r>
            <a:r>
              <a:rPr lang="tr-TR" sz="2800" i="1" dirty="0" err="1">
                <a:solidFill>
                  <a:srgbClr val="FF0000"/>
                </a:solidFill>
                <a:latin typeface="Calibri" panose="020F0502020204030204" pitchFamily="34" charset="0"/>
                <a:cs typeface="Calibri" panose="020F0502020204030204" pitchFamily="34" charset="0"/>
              </a:rPr>
              <a:t>Automated</a:t>
            </a:r>
            <a:endParaRPr lang="tr-TR" sz="2800" i="1" dirty="0">
              <a:solidFill>
                <a:srgbClr val="FF0000"/>
              </a:solidFill>
              <a:latin typeface="Calibri" panose="020F0502020204030204" pitchFamily="34" charset="0"/>
              <a:cs typeface="Calibri" panose="020F0502020204030204" pitchFamily="34" charset="0"/>
            </a:endParaRPr>
          </a:p>
          <a:p>
            <a:pPr algn="ctr"/>
            <a:r>
              <a:rPr lang="tr-TR" sz="2800" i="1" dirty="0" err="1">
                <a:solidFill>
                  <a:srgbClr val="FF0000"/>
                </a:solidFill>
                <a:latin typeface="Calibri" panose="020F0502020204030204" pitchFamily="34" charset="0"/>
                <a:cs typeface="Calibri" panose="020F0502020204030204" pitchFamily="34" charset="0"/>
              </a:rPr>
              <a:t>Insulin</a:t>
            </a:r>
            <a:r>
              <a:rPr lang="tr-TR" sz="2800" i="1" dirty="0">
                <a:solidFill>
                  <a:srgbClr val="FF0000"/>
                </a:solidFill>
                <a:latin typeface="Calibri" panose="020F0502020204030204" pitchFamily="34" charset="0"/>
                <a:cs typeface="Calibri" panose="020F0502020204030204" pitchFamily="34" charset="0"/>
              </a:rPr>
              <a:t> Delivery</a:t>
            </a:r>
            <a:r>
              <a:rPr lang="tr-TR" sz="2800" dirty="0">
                <a:latin typeface="Calibri" panose="020F0502020204030204" pitchFamily="34" charset="0"/>
                <a:cs typeface="Calibri" panose="020F0502020204030204" pitchFamily="34" charset="0"/>
              </a:rPr>
              <a:t>) </a:t>
            </a:r>
            <a:r>
              <a:rPr lang="tr-TR" sz="2800" dirty="0">
                <a:solidFill>
                  <a:srgbClr val="FF0000"/>
                </a:solidFill>
                <a:latin typeface="Calibri" panose="020F0502020204030204" pitchFamily="34" charset="0"/>
                <a:ea typeface="Calibri"/>
                <a:cs typeface="Calibri" panose="020F0502020204030204" pitchFamily="34" charset="0"/>
                <a:sym typeface="Calibri"/>
              </a:rPr>
              <a:t> </a:t>
            </a:r>
            <a:r>
              <a:rPr lang="tr-TR" sz="2800" dirty="0">
                <a:solidFill>
                  <a:schemeClr val="dk1"/>
                </a:solidFill>
                <a:latin typeface="Calibri" panose="020F0502020204030204" pitchFamily="34" charset="0"/>
                <a:ea typeface="Calibri"/>
                <a:cs typeface="Calibri" panose="020F0502020204030204" pitchFamily="34" charset="0"/>
                <a:sym typeface="Calibri"/>
              </a:rPr>
              <a:t>esas olarak daha fizyolojik/</a:t>
            </a:r>
            <a:r>
              <a:rPr lang="tr-TR" sz="2800" dirty="0" err="1">
                <a:solidFill>
                  <a:schemeClr val="dk1"/>
                </a:solidFill>
                <a:latin typeface="Calibri" panose="020F0502020204030204" pitchFamily="34" charset="0"/>
                <a:ea typeface="Calibri"/>
                <a:cs typeface="Calibri" panose="020F0502020204030204" pitchFamily="34" charset="0"/>
                <a:sym typeface="Calibri"/>
              </a:rPr>
              <a:t>adaptif</a:t>
            </a:r>
            <a:r>
              <a:rPr lang="tr-TR" sz="2800" dirty="0">
                <a:solidFill>
                  <a:schemeClr val="dk1"/>
                </a:solidFill>
                <a:latin typeface="Calibri" panose="020F0502020204030204" pitchFamily="34" charset="0"/>
                <a:ea typeface="Calibri"/>
                <a:cs typeface="Calibri" panose="020F0502020204030204" pitchFamily="34" charset="0"/>
                <a:sym typeface="Calibri"/>
              </a:rPr>
              <a:t> insülin tedavisi için tasarlanmıştır.</a:t>
            </a:r>
            <a:endParaRPr sz="2800" dirty="0">
              <a:latin typeface="Calibri" panose="020F0502020204030204" pitchFamily="34" charset="0"/>
              <a:cs typeface="Calibri" panose="020F0502020204030204" pitchFamily="34" charset="0"/>
            </a:endParaRPr>
          </a:p>
        </p:txBody>
      </p:sp>
      <p:sp>
        <p:nvSpPr>
          <p:cNvPr id="168" name="Google Shape;168;p7"/>
          <p:cNvSpPr txBox="1"/>
          <p:nvPr/>
        </p:nvSpPr>
        <p:spPr>
          <a:xfrm>
            <a:off x="10641497" y="6758609"/>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9" name="Google Shape;169;p7" descr="tablo içeren bir resim&#10;&#10;Açıklama otomatik olarak oluşturuldu"/>
          <p:cNvPicPr preferRelativeResize="0"/>
          <p:nvPr/>
        </p:nvPicPr>
        <p:blipFill rotWithShape="1">
          <a:blip r:embed="rId6">
            <a:alphaModFix/>
          </a:blip>
          <a:srcRect/>
          <a:stretch/>
        </p:blipFill>
        <p:spPr>
          <a:xfrm>
            <a:off x="134793" y="1275008"/>
            <a:ext cx="5519032" cy="2923960"/>
          </a:xfrm>
          <a:prstGeom prst="rect">
            <a:avLst/>
          </a:prstGeom>
          <a:noFill/>
          <a:ln>
            <a:noFill/>
          </a:ln>
        </p:spPr>
      </p:pic>
      <p:pic>
        <p:nvPicPr>
          <p:cNvPr id="170" name="Google Shape;170;p7" descr="kişi, duvar, iç mekan içeren bir resim&#10;&#10;Açıklama otomatik olarak oluşturuldu"/>
          <p:cNvPicPr preferRelativeResize="0"/>
          <p:nvPr/>
        </p:nvPicPr>
        <p:blipFill rotWithShape="1">
          <a:blip r:embed="rId7">
            <a:alphaModFix/>
          </a:blip>
          <a:srcRect/>
          <a:stretch/>
        </p:blipFill>
        <p:spPr>
          <a:xfrm rot="5400000">
            <a:off x="5208097" y="1525483"/>
            <a:ext cx="3063689" cy="2306393"/>
          </a:xfrm>
          <a:prstGeom prst="rect">
            <a:avLst/>
          </a:prstGeom>
          <a:noFill/>
          <a:ln>
            <a:noFill/>
          </a:ln>
        </p:spPr>
      </p:pic>
      <p:pic>
        <p:nvPicPr>
          <p:cNvPr id="6" name="Resim 5">
            <a:extLst>
              <a:ext uri="{FF2B5EF4-FFF2-40B4-BE49-F238E27FC236}">
                <a16:creationId xmlns:a16="http://schemas.microsoft.com/office/drawing/2014/main" id="{9D8236B3-9C6A-A613-E1FF-C633A8C5A4F0}"/>
              </a:ext>
            </a:extLst>
          </p:cNvPr>
          <p:cNvPicPr>
            <a:picLocks noChangeAspect="1"/>
          </p:cNvPicPr>
          <p:nvPr/>
        </p:nvPicPr>
        <p:blipFill>
          <a:blip r:embed="rId8"/>
          <a:stretch>
            <a:fillRect/>
          </a:stretch>
        </p:blipFill>
        <p:spPr>
          <a:xfrm>
            <a:off x="5360767" y="4314692"/>
            <a:ext cx="2758351" cy="2435611"/>
          </a:xfrm>
          <a:prstGeom prst="rect">
            <a:avLst/>
          </a:prstGeom>
        </p:spPr>
      </p:pic>
      <p:sp>
        <p:nvSpPr>
          <p:cNvPr id="2" name="Google Shape;163;p7">
            <a:extLst>
              <a:ext uri="{FF2B5EF4-FFF2-40B4-BE49-F238E27FC236}">
                <a16:creationId xmlns:a16="http://schemas.microsoft.com/office/drawing/2014/main" id="{8DF621D1-7264-F5AF-CB6E-2FE33E6C1FBD}"/>
              </a:ext>
            </a:extLst>
          </p:cNvPr>
          <p:cNvSpPr txBox="1"/>
          <p:nvPr/>
        </p:nvSpPr>
        <p:spPr>
          <a:xfrm>
            <a:off x="6321251" y="4833423"/>
            <a:ext cx="1224244" cy="369291"/>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dirty="0" err="1">
                <a:solidFill>
                  <a:schemeClr val="dk1"/>
                </a:solidFill>
                <a:latin typeface="Calibri"/>
                <a:ea typeface="Calibri"/>
                <a:cs typeface="Calibri"/>
                <a:sym typeface="Calibri"/>
              </a:rPr>
              <a:t>Omnipod</a:t>
            </a:r>
            <a:r>
              <a:rPr lang="tr-TR" sz="1800" dirty="0">
                <a:solidFill>
                  <a:schemeClr val="dk1"/>
                </a:solidFill>
                <a:latin typeface="Calibri"/>
                <a:ea typeface="Calibri"/>
                <a:cs typeface="Calibri"/>
                <a:sym typeface="Calibri"/>
              </a:rPr>
              <a:t> 5</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838199" y="125312"/>
            <a:ext cx="10623997" cy="758281"/>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tr-TR" dirty="0"/>
              <a:t>Avrupa’daki Otomatik İnsülin Verme Sistemleri</a:t>
            </a:r>
            <a:endParaRPr dirty="0"/>
          </a:p>
        </p:txBody>
      </p:sp>
      <p:pic>
        <p:nvPicPr>
          <p:cNvPr id="176" name="Google Shape;176;p8"/>
          <p:cNvPicPr preferRelativeResize="0"/>
          <p:nvPr/>
        </p:nvPicPr>
        <p:blipFill rotWithShape="1">
          <a:blip r:embed="rId3">
            <a:alphaModFix/>
          </a:blip>
          <a:srcRect/>
          <a:stretch/>
        </p:blipFill>
        <p:spPr>
          <a:xfrm>
            <a:off x="915488" y="987909"/>
            <a:ext cx="10361023" cy="58006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0" descr="A person holding a cell phone&#10;&#10;Description automatically generated with medium confidence"/>
          <p:cNvPicPr preferRelativeResize="0">
            <a:picLocks noGrp="1"/>
          </p:cNvPicPr>
          <p:nvPr>
            <p:ph type="body" idx="1"/>
          </p:nvPr>
        </p:nvPicPr>
        <p:blipFill rotWithShape="1">
          <a:blip r:embed="rId3">
            <a:alphaModFix/>
          </a:blip>
          <a:srcRect l="10301" t="15820" r="28362"/>
          <a:stretch/>
        </p:blipFill>
        <p:spPr>
          <a:xfrm rot="5400000">
            <a:off x="-169011" y="348640"/>
            <a:ext cx="3057984" cy="2360704"/>
          </a:xfrm>
          <a:prstGeom prst="rect">
            <a:avLst/>
          </a:prstGeom>
          <a:noFill/>
          <a:ln>
            <a:noFill/>
          </a:ln>
        </p:spPr>
      </p:pic>
      <p:sp>
        <p:nvSpPr>
          <p:cNvPr id="189" name="Google Shape;189;p10"/>
          <p:cNvSpPr txBox="1"/>
          <p:nvPr/>
        </p:nvSpPr>
        <p:spPr>
          <a:xfrm>
            <a:off x="41034" y="2445917"/>
            <a:ext cx="3891774" cy="4278054"/>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tr-TR" sz="2000" dirty="0">
                <a:solidFill>
                  <a:srgbClr val="FF0000"/>
                </a:solidFill>
                <a:latin typeface="Calibri"/>
                <a:ea typeface="Calibri"/>
                <a:cs typeface="Calibri"/>
                <a:sym typeface="Calibri"/>
              </a:rPr>
              <a:t>Tandem Control IQ (</a:t>
            </a:r>
            <a:r>
              <a:rPr lang="tr-TR" sz="2000" dirty="0" err="1">
                <a:solidFill>
                  <a:srgbClr val="FF0000"/>
                </a:solidFill>
                <a:latin typeface="Calibri"/>
                <a:ea typeface="Calibri"/>
                <a:cs typeface="Calibri"/>
                <a:sym typeface="Calibri"/>
              </a:rPr>
              <a:t>Dexcom</a:t>
            </a:r>
            <a:r>
              <a:rPr lang="tr-TR" sz="2000" dirty="0">
                <a:solidFill>
                  <a:srgbClr val="FF0000"/>
                </a:solidFill>
                <a:latin typeface="Calibri"/>
                <a:ea typeface="Calibri"/>
                <a:cs typeface="Calibri"/>
                <a:sym typeface="Calibri"/>
              </a:rPr>
              <a:t> G6)</a:t>
            </a:r>
            <a:endParaRPr sz="1200" dirty="0"/>
          </a:p>
          <a:p>
            <a:pPr marL="285750" marR="0" lvl="0" indent="-285750" algn="l" rtl="0">
              <a:spcBef>
                <a:spcPts val="0"/>
              </a:spcBef>
              <a:spcAft>
                <a:spcPts val="0"/>
              </a:spcAft>
              <a:buClr>
                <a:schemeClr val="dk1"/>
              </a:buClr>
              <a:buSzPts val="2100"/>
              <a:buFont typeface="Arial"/>
              <a:buChar char="•"/>
            </a:pPr>
            <a:r>
              <a:rPr lang="tr-TR" sz="2100" dirty="0">
                <a:solidFill>
                  <a:schemeClr val="dk1"/>
                </a:solidFill>
                <a:latin typeface="Calibri"/>
                <a:ea typeface="Calibri"/>
                <a:cs typeface="Calibri"/>
                <a:sym typeface="Calibri"/>
              </a:rPr>
              <a:t>Hedef 112.5-160 mg/</a:t>
            </a:r>
            <a:r>
              <a:rPr lang="tr-TR" sz="2100" dirty="0" err="1">
                <a:solidFill>
                  <a:schemeClr val="dk1"/>
                </a:solidFill>
                <a:latin typeface="Calibri"/>
                <a:ea typeface="Calibri"/>
                <a:cs typeface="Calibri"/>
                <a:sym typeface="Calibri"/>
              </a:rPr>
              <a:t>dL</a:t>
            </a:r>
            <a:endParaRPr dirty="0"/>
          </a:p>
          <a:p>
            <a:pPr marL="285750" marR="0" lvl="0" indent="-285750" algn="l" rtl="0">
              <a:spcBef>
                <a:spcPts val="0"/>
              </a:spcBef>
              <a:spcAft>
                <a:spcPts val="0"/>
              </a:spcAft>
              <a:buClr>
                <a:schemeClr val="dk1"/>
              </a:buClr>
              <a:buSzPts val="2100"/>
              <a:buFont typeface="Arial"/>
              <a:buChar char="•"/>
            </a:pPr>
            <a:r>
              <a:rPr lang="tr-TR" sz="2100" dirty="0">
                <a:solidFill>
                  <a:schemeClr val="dk1"/>
                </a:solidFill>
                <a:latin typeface="Calibri"/>
                <a:ea typeface="Calibri"/>
                <a:cs typeface="Calibri"/>
                <a:sym typeface="Calibri"/>
              </a:rPr>
              <a:t>Otomatik bazal</a:t>
            </a:r>
            <a:endParaRPr sz="21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100"/>
              <a:buFont typeface="Arial"/>
              <a:buChar char="•"/>
            </a:pPr>
            <a:r>
              <a:rPr lang="tr-TR" sz="2100" dirty="0">
                <a:solidFill>
                  <a:schemeClr val="dk1"/>
                </a:solidFill>
                <a:latin typeface="Calibri"/>
                <a:ea typeface="Calibri"/>
                <a:cs typeface="Calibri"/>
                <a:sym typeface="Calibri"/>
              </a:rPr>
              <a:t>Saatte en fazla 1 düzeltme </a:t>
            </a:r>
            <a:r>
              <a:rPr lang="tr-TR" sz="2100" dirty="0" err="1">
                <a:solidFill>
                  <a:schemeClr val="dk1"/>
                </a:solidFill>
                <a:latin typeface="Calibri"/>
                <a:ea typeface="Calibri"/>
                <a:cs typeface="Calibri"/>
                <a:sym typeface="Calibri"/>
              </a:rPr>
              <a:t>bolusu</a:t>
            </a:r>
            <a:endParaRPr dirty="0"/>
          </a:p>
          <a:p>
            <a:pPr marL="285750" marR="0" lvl="0" indent="-285750" algn="l" rtl="0">
              <a:spcBef>
                <a:spcPts val="0"/>
              </a:spcBef>
              <a:spcAft>
                <a:spcPts val="0"/>
              </a:spcAft>
              <a:buClr>
                <a:schemeClr val="dk1"/>
              </a:buClr>
              <a:buSzPts val="2100"/>
              <a:buFont typeface="Arial"/>
              <a:buChar char="•"/>
            </a:pPr>
            <a:r>
              <a:rPr lang="tr-TR" sz="2100" dirty="0">
                <a:solidFill>
                  <a:schemeClr val="dk1"/>
                </a:solidFill>
                <a:latin typeface="Calibri"/>
                <a:ea typeface="Calibri"/>
                <a:cs typeface="Calibri"/>
                <a:sym typeface="Calibri"/>
              </a:rPr>
              <a:t>Düzeltme Hedefi 110 mg/dl</a:t>
            </a:r>
            <a:endParaRPr dirty="0"/>
          </a:p>
          <a:p>
            <a:pPr marL="285750" marR="0" lvl="0" indent="-285750" algn="l" rtl="0">
              <a:spcBef>
                <a:spcPts val="0"/>
              </a:spcBef>
              <a:spcAft>
                <a:spcPts val="0"/>
              </a:spcAft>
              <a:buClr>
                <a:schemeClr val="dk1"/>
              </a:buClr>
              <a:buSzPts val="2100"/>
              <a:buFont typeface="Arial"/>
              <a:buChar char="•"/>
            </a:pPr>
            <a:r>
              <a:rPr lang="tr-TR" sz="2100" dirty="0">
                <a:solidFill>
                  <a:schemeClr val="dk1"/>
                </a:solidFill>
                <a:latin typeface="Calibri"/>
                <a:ea typeface="Calibri"/>
                <a:cs typeface="Calibri"/>
                <a:sym typeface="Calibri"/>
              </a:rPr>
              <a:t>Uyku </a:t>
            </a:r>
            <a:r>
              <a:rPr lang="tr-TR" sz="2100" dirty="0" err="1">
                <a:solidFill>
                  <a:schemeClr val="dk1"/>
                </a:solidFill>
                <a:latin typeface="Calibri"/>
                <a:ea typeface="Calibri"/>
                <a:cs typeface="Calibri"/>
                <a:sym typeface="Calibri"/>
              </a:rPr>
              <a:t>modu</a:t>
            </a:r>
            <a:r>
              <a:rPr lang="tr-TR" sz="2100" dirty="0">
                <a:solidFill>
                  <a:schemeClr val="dk1"/>
                </a:solidFill>
                <a:latin typeface="Calibri"/>
                <a:ea typeface="Calibri"/>
                <a:cs typeface="Calibri"/>
                <a:sym typeface="Calibri"/>
              </a:rPr>
              <a:t>: hedefi 112.5-120 mg/</a:t>
            </a:r>
            <a:r>
              <a:rPr lang="tr-TR" sz="2100" dirty="0" err="1">
                <a:solidFill>
                  <a:schemeClr val="dk1"/>
                </a:solidFill>
                <a:latin typeface="Calibri"/>
                <a:ea typeface="Calibri"/>
                <a:cs typeface="Calibri"/>
                <a:sym typeface="Calibri"/>
              </a:rPr>
              <a:t>dL</a:t>
            </a:r>
            <a:r>
              <a:rPr lang="tr-TR" sz="2100" dirty="0">
                <a:solidFill>
                  <a:schemeClr val="dk1"/>
                </a:solidFill>
                <a:latin typeface="Calibri"/>
                <a:ea typeface="Calibri"/>
                <a:cs typeface="Calibri"/>
                <a:sym typeface="Calibri"/>
              </a:rPr>
              <a:t> aralığına daraltır ve sadece bazal hız ile </a:t>
            </a:r>
            <a:r>
              <a:rPr lang="tr-TR" sz="2100" dirty="0" err="1">
                <a:solidFill>
                  <a:schemeClr val="dk1"/>
                </a:solidFill>
                <a:latin typeface="Calibri"/>
                <a:ea typeface="Calibri"/>
                <a:cs typeface="Calibri"/>
                <a:sym typeface="Calibri"/>
              </a:rPr>
              <a:t>glukozu</a:t>
            </a:r>
            <a:r>
              <a:rPr lang="tr-TR" sz="2100" dirty="0">
                <a:solidFill>
                  <a:schemeClr val="dk1"/>
                </a:solidFill>
                <a:latin typeface="Calibri"/>
                <a:ea typeface="Calibri"/>
                <a:cs typeface="Calibri"/>
                <a:sym typeface="Calibri"/>
              </a:rPr>
              <a:t> ayarlar.</a:t>
            </a:r>
            <a:endParaRPr dirty="0"/>
          </a:p>
          <a:p>
            <a:pPr marL="285750" marR="0" lvl="0" indent="-285750" algn="l" rtl="0">
              <a:spcBef>
                <a:spcPts val="0"/>
              </a:spcBef>
              <a:spcAft>
                <a:spcPts val="0"/>
              </a:spcAft>
              <a:buClr>
                <a:schemeClr val="dk1"/>
              </a:buClr>
              <a:buSzPts val="2100"/>
              <a:buFont typeface="Arial"/>
              <a:buChar char="•"/>
            </a:pPr>
            <a:r>
              <a:rPr lang="tr-TR" sz="2100" dirty="0">
                <a:solidFill>
                  <a:schemeClr val="dk1"/>
                </a:solidFill>
                <a:latin typeface="Calibri"/>
                <a:ea typeface="Calibri"/>
                <a:cs typeface="Calibri"/>
                <a:sym typeface="Calibri"/>
              </a:rPr>
              <a:t>Uzatılmış </a:t>
            </a:r>
            <a:r>
              <a:rPr lang="tr-TR" sz="2100" dirty="0" err="1">
                <a:solidFill>
                  <a:schemeClr val="dk1"/>
                </a:solidFill>
                <a:latin typeface="Calibri"/>
                <a:ea typeface="Calibri"/>
                <a:cs typeface="Calibri"/>
                <a:sym typeface="Calibri"/>
              </a:rPr>
              <a:t>bolus</a:t>
            </a:r>
            <a:r>
              <a:rPr lang="tr-TR" sz="2100" dirty="0">
                <a:solidFill>
                  <a:schemeClr val="dk1"/>
                </a:solidFill>
                <a:latin typeface="Calibri"/>
                <a:ea typeface="Calibri"/>
                <a:cs typeface="Calibri"/>
                <a:sym typeface="Calibri"/>
              </a:rPr>
              <a:t> (2 saat) var.</a:t>
            </a:r>
            <a:endParaRPr dirty="0"/>
          </a:p>
          <a:p>
            <a:pPr marL="285750" marR="0" lvl="0" indent="-285750" algn="l" rtl="0">
              <a:spcBef>
                <a:spcPts val="0"/>
              </a:spcBef>
              <a:spcAft>
                <a:spcPts val="0"/>
              </a:spcAft>
              <a:buClr>
                <a:schemeClr val="dk1"/>
              </a:buClr>
              <a:buSzPts val="2100"/>
              <a:buFont typeface="Arial"/>
              <a:buChar char="•"/>
            </a:pPr>
            <a:r>
              <a:rPr lang="tr-TR" sz="2100" dirty="0">
                <a:solidFill>
                  <a:schemeClr val="dk1"/>
                </a:solidFill>
                <a:latin typeface="Calibri"/>
                <a:ea typeface="Calibri"/>
                <a:cs typeface="Calibri"/>
                <a:sym typeface="Calibri"/>
              </a:rPr>
              <a:t>Manuel düzeltme seçeneği var.</a:t>
            </a:r>
          </a:p>
          <a:p>
            <a:pPr marL="285750" marR="0" lvl="0" indent="-285750" algn="l" rtl="0">
              <a:spcBef>
                <a:spcPts val="0"/>
              </a:spcBef>
              <a:spcAft>
                <a:spcPts val="0"/>
              </a:spcAft>
              <a:buClr>
                <a:schemeClr val="dk1"/>
              </a:buClr>
              <a:buSzPts val="2100"/>
              <a:buFont typeface="Arial"/>
              <a:buChar char="•"/>
            </a:pPr>
            <a:r>
              <a:rPr lang="tr-TR" sz="2100" dirty="0">
                <a:solidFill>
                  <a:schemeClr val="dk1"/>
                </a:solidFill>
                <a:latin typeface="Calibri"/>
                <a:cs typeface="Calibri"/>
                <a:sym typeface="Calibri"/>
              </a:rPr>
              <a:t>&gt;6 yaş üzeri onayı var</a:t>
            </a:r>
            <a:endParaRPr dirty="0"/>
          </a:p>
        </p:txBody>
      </p:sp>
      <p:pic>
        <p:nvPicPr>
          <p:cNvPr id="190" name="Google Shape;190;p10"/>
          <p:cNvPicPr preferRelativeResize="0"/>
          <p:nvPr/>
        </p:nvPicPr>
        <p:blipFill rotWithShape="1">
          <a:blip r:embed="rId4">
            <a:alphaModFix/>
          </a:blip>
          <a:srcRect/>
          <a:stretch/>
        </p:blipFill>
        <p:spPr>
          <a:xfrm>
            <a:off x="4575156" y="88873"/>
            <a:ext cx="2515746" cy="2233934"/>
          </a:xfrm>
          <a:prstGeom prst="rect">
            <a:avLst/>
          </a:prstGeom>
          <a:noFill/>
          <a:ln>
            <a:noFill/>
          </a:ln>
        </p:spPr>
      </p:pic>
      <p:pic>
        <p:nvPicPr>
          <p:cNvPr id="191" name="Google Shape;191;p10" descr="Insulet Announces FDA Clearance of its Omnipod® 5 Automated Insulin  Delivery System, First Tubeless System with Smartphone Control | Business  Wire"/>
          <p:cNvPicPr preferRelativeResize="0"/>
          <p:nvPr/>
        </p:nvPicPr>
        <p:blipFill rotWithShape="1">
          <a:blip r:embed="rId5">
            <a:alphaModFix/>
          </a:blip>
          <a:srcRect/>
          <a:stretch/>
        </p:blipFill>
        <p:spPr>
          <a:xfrm>
            <a:off x="7802531" y="45917"/>
            <a:ext cx="2151968" cy="2457440"/>
          </a:xfrm>
          <a:prstGeom prst="rect">
            <a:avLst/>
          </a:prstGeom>
          <a:noFill/>
          <a:ln>
            <a:noFill/>
          </a:ln>
        </p:spPr>
      </p:pic>
      <p:pic>
        <p:nvPicPr>
          <p:cNvPr id="192" name="Google Shape;192;p10" descr="çayır, açık hava, kişi, ağaç içeren bir resim&#10;&#10;Açıklama otomatik olarak oluşturuldu"/>
          <p:cNvPicPr preferRelativeResize="0"/>
          <p:nvPr/>
        </p:nvPicPr>
        <p:blipFill rotWithShape="1">
          <a:blip r:embed="rId6">
            <a:alphaModFix/>
          </a:blip>
          <a:srcRect/>
          <a:stretch/>
        </p:blipFill>
        <p:spPr>
          <a:xfrm>
            <a:off x="9972147" y="269423"/>
            <a:ext cx="1892765" cy="2217238"/>
          </a:xfrm>
          <a:prstGeom prst="rect">
            <a:avLst/>
          </a:prstGeom>
          <a:noFill/>
          <a:ln>
            <a:noFill/>
          </a:ln>
        </p:spPr>
      </p:pic>
      <p:sp>
        <p:nvSpPr>
          <p:cNvPr id="194" name="Google Shape;194;p10"/>
          <p:cNvSpPr txBox="1"/>
          <p:nvPr/>
        </p:nvSpPr>
        <p:spPr>
          <a:xfrm>
            <a:off x="3991896" y="2491517"/>
            <a:ext cx="3505525" cy="4154943"/>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tr-TR" sz="2400" dirty="0" err="1">
                <a:solidFill>
                  <a:srgbClr val="FF0000"/>
                </a:solidFill>
                <a:latin typeface="Calibri"/>
                <a:ea typeface="Calibri"/>
                <a:cs typeface="Calibri"/>
                <a:sym typeface="Calibri"/>
              </a:rPr>
              <a:t>Minimed</a:t>
            </a:r>
            <a:r>
              <a:rPr lang="tr-TR" sz="2400" dirty="0">
                <a:solidFill>
                  <a:srgbClr val="FF0000"/>
                </a:solidFill>
                <a:latin typeface="Calibri"/>
                <a:ea typeface="Calibri"/>
                <a:cs typeface="Calibri"/>
                <a:sym typeface="Calibri"/>
              </a:rPr>
              <a:t> 780G)</a:t>
            </a:r>
            <a:endParaRPr dirty="0"/>
          </a:p>
          <a:p>
            <a:pPr marL="285750" marR="0" lvl="0" indent="-285750" algn="l" rtl="0">
              <a:spcBef>
                <a:spcPts val="0"/>
              </a:spcBef>
              <a:spcAft>
                <a:spcPts val="0"/>
              </a:spcAft>
              <a:buClr>
                <a:schemeClr val="dk1"/>
              </a:buClr>
              <a:buSzPts val="2000"/>
              <a:buFont typeface="Arial"/>
              <a:buChar char="•"/>
            </a:pPr>
            <a:r>
              <a:rPr lang="tr-TR" sz="2000" dirty="0">
                <a:solidFill>
                  <a:schemeClr val="dk1"/>
                </a:solidFill>
                <a:latin typeface="Calibri"/>
                <a:ea typeface="Calibri"/>
                <a:cs typeface="Calibri"/>
                <a:sym typeface="Calibri"/>
              </a:rPr>
              <a:t>Hedef 100,110 ve 120  mg/</a:t>
            </a:r>
            <a:r>
              <a:rPr lang="tr-TR" sz="2000" dirty="0" err="1">
                <a:solidFill>
                  <a:schemeClr val="dk1"/>
                </a:solidFill>
                <a:latin typeface="Calibri"/>
                <a:ea typeface="Calibri"/>
                <a:cs typeface="Calibri"/>
                <a:sym typeface="Calibri"/>
              </a:rPr>
              <a:t>dL</a:t>
            </a:r>
            <a:r>
              <a:rPr lang="tr-TR" sz="2000" dirty="0">
                <a:solidFill>
                  <a:schemeClr val="dk1"/>
                </a:solidFill>
                <a:latin typeface="Calibri"/>
                <a:ea typeface="Calibri"/>
                <a:cs typeface="Calibri"/>
                <a:sym typeface="Calibri"/>
              </a:rPr>
              <a:t> olarak ayarlanabiliyor. </a:t>
            </a:r>
            <a:endParaRPr dirty="0"/>
          </a:p>
          <a:p>
            <a:pPr marL="285750" marR="0" lvl="0" indent="-285750" algn="l" rtl="0">
              <a:spcBef>
                <a:spcPts val="0"/>
              </a:spcBef>
              <a:spcAft>
                <a:spcPts val="0"/>
              </a:spcAft>
              <a:buClr>
                <a:schemeClr val="dk1"/>
              </a:buClr>
              <a:buSzPts val="2000"/>
              <a:buFont typeface="Arial"/>
              <a:buChar char="•"/>
            </a:pPr>
            <a:r>
              <a:rPr lang="tr-TR" sz="2000" dirty="0">
                <a:solidFill>
                  <a:schemeClr val="dk1"/>
                </a:solidFill>
                <a:latin typeface="Calibri"/>
                <a:ea typeface="Calibri"/>
                <a:cs typeface="Calibri"/>
                <a:sym typeface="Calibri"/>
              </a:rPr>
              <a:t>24 saat için tek bazal ayarı yapılabiliyor</a:t>
            </a:r>
            <a:endParaRPr sz="20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tr-TR" sz="2000" dirty="0">
                <a:solidFill>
                  <a:schemeClr val="dk1"/>
                </a:solidFill>
                <a:latin typeface="Calibri"/>
                <a:ea typeface="Calibri"/>
                <a:cs typeface="Calibri"/>
                <a:sym typeface="Calibri"/>
              </a:rPr>
              <a:t>Otomatik bazal</a:t>
            </a:r>
            <a:endParaRPr sz="20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tr-TR" sz="2000" dirty="0">
                <a:solidFill>
                  <a:schemeClr val="dk1"/>
                </a:solidFill>
                <a:latin typeface="Calibri"/>
                <a:ea typeface="Calibri"/>
                <a:cs typeface="Calibri"/>
                <a:sym typeface="Calibri"/>
              </a:rPr>
              <a:t>Her 5 dakikada bir otomatik düzeltme</a:t>
            </a:r>
            <a:endParaRPr sz="20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tr-TR" sz="2000" dirty="0">
                <a:solidFill>
                  <a:schemeClr val="dk1"/>
                </a:solidFill>
                <a:latin typeface="Calibri"/>
                <a:ea typeface="Calibri"/>
                <a:cs typeface="Calibri"/>
                <a:sym typeface="Calibri"/>
              </a:rPr>
              <a:t>Düzeltme Hedefi 120 mg/dl</a:t>
            </a:r>
            <a:endParaRPr dirty="0"/>
          </a:p>
          <a:p>
            <a:pPr marL="285750" marR="0" lvl="0" indent="-285750" algn="l" rtl="0">
              <a:spcBef>
                <a:spcPts val="0"/>
              </a:spcBef>
              <a:spcAft>
                <a:spcPts val="0"/>
              </a:spcAft>
              <a:buClr>
                <a:schemeClr val="dk1"/>
              </a:buClr>
              <a:buSzPts val="2000"/>
              <a:buFont typeface="Arial"/>
              <a:buChar char="•"/>
            </a:pPr>
            <a:r>
              <a:rPr lang="tr-TR" sz="2000" dirty="0">
                <a:solidFill>
                  <a:schemeClr val="dk1"/>
                </a:solidFill>
                <a:latin typeface="Calibri"/>
                <a:ea typeface="Calibri"/>
                <a:cs typeface="Calibri"/>
                <a:sym typeface="Calibri"/>
              </a:rPr>
              <a:t>Manuel düzeltme ve ikili/yayma </a:t>
            </a:r>
            <a:r>
              <a:rPr lang="tr-TR" sz="2000" dirty="0" err="1">
                <a:solidFill>
                  <a:schemeClr val="dk1"/>
                </a:solidFill>
                <a:latin typeface="Calibri"/>
                <a:ea typeface="Calibri"/>
                <a:cs typeface="Calibri"/>
                <a:sym typeface="Calibri"/>
              </a:rPr>
              <a:t>bolus</a:t>
            </a:r>
            <a:r>
              <a:rPr lang="tr-TR" sz="2000" dirty="0">
                <a:solidFill>
                  <a:schemeClr val="dk1"/>
                </a:solidFill>
                <a:latin typeface="Calibri"/>
                <a:ea typeface="Calibri"/>
                <a:cs typeface="Calibri"/>
                <a:sym typeface="Calibri"/>
              </a:rPr>
              <a:t> seçeneği yok.</a:t>
            </a:r>
          </a:p>
          <a:p>
            <a:pPr marL="285750" marR="0" lvl="0" indent="-285750" algn="l" rtl="0">
              <a:spcBef>
                <a:spcPts val="0"/>
              </a:spcBef>
              <a:spcAft>
                <a:spcPts val="0"/>
              </a:spcAft>
              <a:buClr>
                <a:schemeClr val="dk1"/>
              </a:buClr>
              <a:buSzPts val="2000"/>
              <a:buFont typeface="Arial"/>
              <a:buChar char="•"/>
            </a:pPr>
            <a:r>
              <a:rPr lang="tr-TR" sz="2000" dirty="0">
                <a:solidFill>
                  <a:schemeClr val="dk1"/>
                </a:solidFill>
                <a:latin typeface="Calibri"/>
                <a:ea typeface="Calibri"/>
                <a:cs typeface="Calibri"/>
                <a:sym typeface="Calibri"/>
              </a:rPr>
              <a:t>&gt;7 yaş üzeri onayı var</a:t>
            </a:r>
            <a:endParaRPr sz="2000" dirty="0">
              <a:solidFill>
                <a:srgbClr val="FF0000"/>
              </a:solidFill>
              <a:latin typeface="Calibri"/>
              <a:ea typeface="Calibri"/>
              <a:cs typeface="Calibri"/>
              <a:sym typeface="Calibri"/>
            </a:endParaRPr>
          </a:p>
        </p:txBody>
      </p:sp>
      <p:sp>
        <p:nvSpPr>
          <p:cNvPr id="2" name="Metin kutusu 1">
            <a:extLst>
              <a:ext uri="{FF2B5EF4-FFF2-40B4-BE49-F238E27FC236}">
                <a16:creationId xmlns:a16="http://schemas.microsoft.com/office/drawing/2014/main" id="{292BC299-8F5A-26AF-47A6-7C9D12327BB4}"/>
              </a:ext>
            </a:extLst>
          </p:cNvPr>
          <p:cNvSpPr txBox="1"/>
          <p:nvPr/>
        </p:nvSpPr>
        <p:spPr>
          <a:xfrm>
            <a:off x="7556509" y="2503357"/>
            <a:ext cx="4594457" cy="4016484"/>
          </a:xfrm>
          <a:prstGeom prst="rect">
            <a:avLst/>
          </a:prstGeom>
          <a:solidFill>
            <a:schemeClr val="accent6">
              <a:lumMod val="60000"/>
              <a:lumOff val="40000"/>
            </a:schemeClr>
          </a:solidFill>
        </p:spPr>
        <p:txBody>
          <a:bodyPr wrap="square" rtlCol="0">
            <a:spAutoFit/>
          </a:bodyPr>
          <a:lstStyle/>
          <a:p>
            <a:pPr marL="0" marR="0" lvl="0" indent="0" algn="ctr" rtl="0">
              <a:spcBef>
                <a:spcPts val="0"/>
              </a:spcBef>
              <a:spcAft>
                <a:spcPts val="0"/>
              </a:spcAft>
              <a:buNone/>
            </a:pPr>
            <a:r>
              <a:rPr lang="tr-TR" sz="1700" dirty="0" err="1">
                <a:solidFill>
                  <a:srgbClr val="FF0000"/>
                </a:solidFill>
                <a:latin typeface="Calibri"/>
                <a:ea typeface="Calibri"/>
                <a:cs typeface="Calibri"/>
                <a:sym typeface="Calibri"/>
              </a:rPr>
              <a:t>Omnipod</a:t>
            </a:r>
            <a:r>
              <a:rPr lang="tr-TR" sz="1700" dirty="0">
                <a:solidFill>
                  <a:srgbClr val="FF0000"/>
                </a:solidFill>
                <a:latin typeface="Calibri"/>
                <a:ea typeface="Calibri"/>
                <a:cs typeface="Calibri"/>
                <a:sym typeface="Calibri"/>
              </a:rPr>
              <a:t> 5-Setsiz otomatik insülin verme sistemi</a:t>
            </a:r>
          </a:p>
          <a:p>
            <a:pPr marL="257827" marR="0" lvl="0" indent="-257827" algn="l" rtl="0">
              <a:spcBef>
                <a:spcPts val="0"/>
              </a:spcBef>
              <a:spcAft>
                <a:spcPts val="0"/>
              </a:spcAft>
              <a:buClr>
                <a:schemeClr val="dk1"/>
              </a:buClr>
              <a:buSzPts val="1800"/>
              <a:buFont typeface="Arial"/>
              <a:buChar char="•"/>
            </a:pPr>
            <a:r>
              <a:rPr lang="tr-TR" sz="1700" dirty="0" err="1">
                <a:solidFill>
                  <a:schemeClr val="dk1"/>
                </a:solidFill>
                <a:latin typeface="Calibri"/>
                <a:ea typeface="Calibri"/>
                <a:cs typeface="Calibri"/>
                <a:sym typeface="Calibri"/>
              </a:rPr>
              <a:t>Omnipod</a:t>
            </a:r>
            <a:r>
              <a:rPr lang="tr-TR" sz="1700" dirty="0">
                <a:solidFill>
                  <a:schemeClr val="dk1"/>
                </a:solidFill>
                <a:latin typeface="Calibri"/>
                <a:ea typeface="Calibri"/>
                <a:cs typeface="Calibri"/>
                <a:sym typeface="Calibri"/>
              </a:rPr>
              <a:t> + </a:t>
            </a:r>
            <a:r>
              <a:rPr lang="tr-TR" sz="1700" dirty="0" err="1">
                <a:solidFill>
                  <a:schemeClr val="dk1"/>
                </a:solidFill>
                <a:latin typeface="Calibri"/>
                <a:ea typeface="Calibri"/>
                <a:cs typeface="Calibri"/>
                <a:sym typeface="Calibri"/>
              </a:rPr>
              <a:t>Dexcom</a:t>
            </a:r>
            <a:r>
              <a:rPr lang="tr-TR" sz="1700" dirty="0">
                <a:solidFill>
                  <a:schemeClr val="dk1"/>
                </a:solidFill>
                <a:latin typeface="Calibri"/>
                <a:ea typeface="Calibri"/>
                <a:cs typeface="Calibri"/>
                <a:sym typeface="Calibri"/>
              </a:rPr>
              <a:t> G6</a:t>
            </a:r>
            <a:endParaRPr lang="tr-TR" sz="1700" dirty="0"/>
          </a:p>
          <a:p>
            <a:pPr marL="257827" marR="0" lvl="0" indent="-257827" algn="l" rtl="0">
              <a:spcBef>
                <a:spcPts val="0"/>
              </a:spcBef>
              <a:spcAft>
                <a:spcPts val="0"/>
              </a:spcAft>
              <a:buClr>
                <a:srgbClr val="FF0000"/>
              </a:buClr>
              <a:buSzPts val="1800"/>
              <a:buFont typeface="Arial"/>
              <a:buChar char="•"/>
            </a:pPr>
            <a:r>
              <a:rPr lang="tr-TR" sz="1700" dirty="0">
                <a:solidFill>
                  <a:srgbClr val="FF0000"/>
                </a:solidFill>
                <a:latin typeface="Calibri"/>
                <a:ea typeface="Calibri"/>
                <a:cs typeface="Calibri"/>
                <a:sym typeface="Calibri"/>
              </a:rPr>
              <a:t>Setsiz pompayla oluşturulan ilk otomatik </a:t>
            </a:r>
            <a:r>
              <a:rPr lang="tr-TR" sz="1700" dirty="0" err="1">
                <a:solidFill>
                  <a:srgbClr val="FF0000"/>
                </a:solidFill>
                <a:latin typeface="Calibri"/>
                <a:ea typeface="Calibri"/>
                <a:cs typeface="Calibri"/>
                <a:sym typeface="Calibri"/>
              </a:rPr>
              <a:t>insulin</a:t>
            </a:r>
            <a:r>
              <a:rPr lang="tr-TR" sz="1700" dirty="0">
                <a:solidFill>
                  <a:srgbClr val="FF0000"/>
                </a:solidFill>
                <a:latin typeface="Calibri"/>
                <a:ea typeface="Calibri"/>
                <a:cs typeface="Calibri"/>
                <a:sym typeface="Calibri"/>
              </a:rPr>
              <a:t> verme sistemi</a:t>
            </a:r>
          </a:p>
          <a:p>
            <a:pPr marL="257827" marR="0" lvl="0" indent="-257827" algn="l" rtl="0">
              <a:spcBef>
                <a:spcPts val="0"/>
              </a:spcBef>
              <a:spcAft>
                <a:spcPts val="0"/>
              </a:spcAft>
              <a:buClr>
                <a:schemeClr val="dk1"/>
              </a:buClr>
              <a:buSzPts val="1800"/>
              <a:buFont typeface="Arial"/>
              <a:buChar char="•"/>
            </a:pPr>
            <a:r>
              <a:rPr lang="tr-TR" sz="1700" dirty="0" err="1">
                <a:solidFill>
                  <a:schemeClr val="dk1"/>
                </a:solidFill>
                <a:latin typeface="Calibri"/>
                <a:ea typeface="Calibri"/>
                <a:cs typeface="Calibri"/>
                <a:sym typeface="Calibri"/>
              </a:rPr>
              <a:t>Android</a:t>
            </a:r>
            <a:r>
              <a:rPr lang="tr-TR" sz="1700" dirty="0">
                <a:solidFill>
                  <a:schemeClr val="dk1"/>
                </a:solidFill>
                <a:latin typeface="Calibri"/>
                <a:ea typeface="Calibri"/>
                <a:cs typeface="Calibri"/>
                <a:sym typeface="Calibri"/>
              </a:rPr>
              <a:t> ve </a:t>
            </a:r>
            <a:r>
              <a:rPr lang="tr-TR" sz="1700" dirty="0" err="1">
                <a:solidFill>
                  <a:schemeClr val="dk1"/>
                </a:solidFill>
                <a:latin typeface="Calibri"/>
                <a:ea typeface="Calibri"/>
                <a:cs typeface="Calibri"/>
                <a:sym typeface="Calibri"/>
              </a:rPr>
              <a:t>Iphone</a:t>
            </a:r>
            <a:r>
              <a:rPr lang="tr-TR" sz="1700" dirty="0">
                <a:solidFill>
                  <a:schemeClr val="dk1"/>
                </a:solidFill>
                <a:latin typeface="Calibri"/>
                <a:ea typeface="Calibri"/>
                <a:cs typeface="Calibri"/>
                <a:sym typeface="Calibri"/>
              </a:rPr>
              <a:t> versiyonu-</a:t>
            </a:r>
            <a:r>
              <a:rPr lang="tr-TR" sz="1700" dirty="0" err="1">
                <a:solidFill>
                  <a:schemeClr val="dk1"/>
                </a:solidFill>
                <a:latin typeface="Calibri"/>
                <a:ea typeface="Calibri"/>
                <a:cs typeface="Calibri"/>
                <a:sym typeface="Calibri"/>
              </a:rPr>
              <a:t>App</a:t>
            </a:r>
            <a:r>
              <a:rPr lang="tr-TR" sz="1700" dirty="0">
                <a:solidFill>
                  <a:schemeClr val="dk1"/>
                </a:solidFill>
                <a:latin typeface="Calibri"/>
                <a:ea typeface="Calibri"/>
                <a:cs typeface="Calibri"/>
                <a:sym typeface="Calibri"/>
              </a:rPr>
              <a:t> ile  </a:t>
            </a:r>
            <a:r>
              <a:rPr lang="tr-TR" sz="1700" dirty="0" err="1">
                <a:solidFill>
                  <a:schemeClr val="dk1"/>
                </a:solidFill>
                <a:latin typeface="Calibri"/>
                <a:ea typeface="Calibri"/>
                <a:cs typeface="Calibri"/>
                <a:sym typeface="Calibri"/>
              </a:rPr>
              <a:t>insulin</a:t>
            </a:r>
            <a:r>
              <a:rPr lang="tr-TR" sz="1700" dirty="0">
                <a:solidFill>
                  <a:schemeClr val="dk1"/>
                </a:solidFill>
                <a:latin typeface="Calibri"/>
                <a:ea typeface="Calibri"/>
                <a:cs typeface="Calibri"/>
                <a:sym typeface="Calibri"/>
              </a:rPr>
              <a:t> gönderme</a:t>
            </a:r>
          </a:p>
          <a:p>
            <a:pPr marL="257827" marR="0" lvl="0" indent="-257827" algn="l" rtl="0">
              <a:spcBef>
                <a:spcPts val="0"/>
              </a:spcBef>
              <a:spcAft>
                <a:spcPts val="0"/>
              </a:spcAft>
              <a:buClr>
                <a:schemeClr val="dk1"/>
              </a:buClr>
              <a:buSzPts val="1800"/>
              <a:buFont typeface="Arial"/>
              <a:buChar char="•"/>
            </a:pPr>
            <a:r>
              <a:rPr lang="tr-TR" sz="1700" dirty="0">
                <a:solidFill>
                  <a:schemeClr val="dk1"/>
                </a:solidFill>
                <a:latin typeface="Calibri"/>
                <a:ea typeface="Calibri"/>
                <a:cs typeface="Calibri"/>
                <a:sym typeface="Calibri"/>
              </a:rPr>
              <a:t>110-150 arasında değişen 5 farklı hedef </a:t>
            </a:r>
            <a:r>
              <a:rPr lang="tr-TR" sz="1700" dirty="0" err="1">
                <a:solidFill>
                  <a:schemeClr val="dk1"/>
                </a:solidFill>
                <a:latin typeface="Calibri"/>
                <a:ea typeface="Calibri"/>
                <a:cs typeface="Calibri"/>
                <a:sym typeface="Calibri"/>
              </a:rPr>
              <a:t>glukoz</a:t>
            </a:r>
            <a:r>
              <a:rPr lang="tr-TR" sz="1700" dirty="0">
                <a:solidFill>
                  <a:schemeClr val="dk1"/>
                </a:solidFill>
                <a:latin typeface="Calibri"/>
                <a:ea typeface="Calibri"/>
                <a:cs typeface="Calibri"/>
                <a:sym typeface="Calibri"/>
              </a:rPr>
              <a:t> seçeneği ve gün boyunca 8 </a:t>
            </a:r>
            <a:r>
              <a:rPr lang="tr-TR" sz="1700" dirty="0" err="1">
                <a:solidFill>
                  <a:schemeClr val="dk1"/>
                </a:solidFill>
                <a:latin typeface="Calibri"/>
                <a:ea typeface="Calibri"/>
                <a:cs typeface="Calibri"/>
                <a:sym typeface="Calibri"/>
              </a:rPr>
              <a:t>segment</a:t>
            </a:r>
            <a:r>
              <a:rPr lang="tr-TR" sz="1700" dirty="0">
                <a:solidFill>
                  <a:schemeClr val="dk1"/>
                </a:solidFill>
                <a:latin typeface="Calibri"/>
                <a:ea typeface="Calibri"/>
                <a:cs typeface="Calibri"/>
                <a:sym typeface="Calibri"/>
              </a:rPr>
              <a:t> için belirlenebilir</a:t>
            </a:r>
          </a:p>
          <a:p>
            <a:pPr marL="257827" marR="0" lvl="0" indent="-257827" algn="l" rtl="0">
              <a:spcBef>
                <a:spcPts val="0"/>
              </a:spcBef>
              <a:spcAft>
                <a:spcPts val="0"/>
              </a:spcAft>
              <a:buClr>
                <a:srgbClr val="FF0000"/>
              </a:buClr>
              <a:buSzPts val="1800"/>
              <a:buFont typeface="Arial"/>
              <a:buChar char="•"/>
            </a:pPr>
            <a:r>
              <a:rPr lang="tr-TR" sz="1700" dirty="0">
                <a:solidFill>
                  <a:srgbClr val="FF0000"/>
                </a:solidFill>
                <a:latin typeface="Calibri"/>
                <a:ea typeface="Calibri"/>
                <a:cs typeface="Calibri"/>
                <a:sym typeface="Calibri"/>
              </a:rPr>
              <a:t>Otomatik düzeltme seçeneği yok</a:t>
            </a:r>
            <a:endParaRPr lang="tr-TR" sz="1700" dirty="0"/>
          </a:p>
          <a:p>
            <a:pPr marL="257827" marR="0" lvl="0" indent="-257827" algn="l" rtl="0">
              <a:spcBef>
                <a:spcPts val="0"/>
              </a:spcBef>
              <a:spcAft>
                <a:spcPts val="0"/>
              </a:spcAft>
              <a:buClr>
                <a:srgbClr val="FF0000"/>
              </a:buClr>
              <a:buSzPts val="1800"/>
              <a:buFont typeface="Arial"/>
              <a:buChar char="•"/>
            </a:pPr>
            <a:r>
              <a:rPr lang="tr-TR" sz="1700" dirty="0" err="1">
                <a:solidFill>
                  <a:srgbClr val="FF0000"/>
                </a:solidFill>
                <a:latin typeface="Calibri"/>
                <a:ea typeface="Calibri"/>
                <a:cs typeface="Calibri"/>
                <a:sym typeface="Calibri"/>
              </a:rPr>
              <a:t>Bolus</a:t>
            </a:r>
            <a:r>
              <a:rPr lang="tr-TR" sz="1700" dirty="0">
                <a:solidFill>
                  <a:srgbClr val="FF0000"/>
                </a:solidFill>
                <a:latin typeface="Calibri"/>
                <a:ea typeface="Calibri"/>
                <a:cs typeface="Calibri"/>
                <a:sym typeface="Calibri"/>
              </a:rPr>
              <a:t> hesaplamada trend oklarını dikkate alıyor.</a:t>
            </a:r>
            <a:endParaRPr lang="tr-TR" sz="1700" dirty="0"/>
          </a:p>
          <a:p>
            <a:pPr marL="257827" marR="0" lvl="0" indent="-257827" algn="l" rtl="0">
              <a:spcBef>
                <a:spcPts val="0"/>
              </a:spcBef>
              <a:spcAft>
                <a:spcPts val="0"/>
              </a:spcAft>
              <a:buClr>
                <a:schemeClr val="dk1"/>
              </a:buClr>
              <a:buSzPts val="1800"/>
              <a:buFont typeface="Arial"/>
              <a:buChar char="•"/>
            </a:pPr>
            <a:r>
              <a:rPr lang="tr-TR" sz="1700" dirty="0">
                <a:solidFill>
                  <a:schemeClr val="dk1"/>
                </a:solidFill>
                <a:latin typeface="Calibri"/>
                <a:ea typeface="Calibri"/>
                <a:cs typeface="Calibri"/>
                <a:sym typeface="Calibri"/>
              </a:rPr>
              <a:t>Manuel düzeltme seçeneği var. Uzatılmış </a:t>
            </a:r>
            <a:r>
              <a:rPr lang="tr-TR" sz="1700" dirty="0" err="1">
                <a:solidFill>
                  <a:schemeClr val="dk1"/>
                </a:solidFill>
                <a:latin typeface="Calibri"/>
                <a:ea typeface="Calibri"/>
                <a:cs typeface="Calibri"/>
                <a:sym typeface="Calibri"/>
              </a:rPr>
              <a:t>bolus</a:t>
            </a:r>
            <a:r>
              <a:rPr lang="tr-TR" sz="1700" dirty="0">
                <a:solidFill>
                  <a:schemeClr val="dk1"/>
                </a:solidFill>
                <a:latin typeface="Calibri"/>
                <a:ea typeface="Calibri"/>
                <a:cs typeface="Calibri"/>
                <a:sym typeface="Calibri"/>
              </a:rPr>
              <a:t> yok</a:t>
            </a:r>
          </a:p>
          <a:p>
            <a:pPr marL="257827" marR="0" lvl="0" indent="-257827" algn="l" rtl="0">
              <a:spcBef>
                <a:spcPts val="0"/>
              </a:spcBef>
              <a:spcAft>
                <a:spcPts val="0"/>
              </a:spcAft>
              <a:buClr>
                <a:schemeClr val="dk1"/>
              </a:buClr>
              <a:buSzPts val="1800"/>
              <a:buFont typeface="Arial"/>
              <a:buChar char="•"/>
            </a:pPr>
            <a:r>
              <a:rPr lang="tr-TR" sz="1700" dirty="0">
                <a:solidFill>
                  <a:schemeClr val="dk1"/>
                </a:solidFill>
                <a:latin typeface="Calibri"/>
                <a:ea typeface="Calibri"/>
                <a:cs typeface="Calibri"/>
                <a:sym typeface="Calibri"/>
              </a:rPr>
              <a:t>&gt;2 yaş onayı var</a:t>
            </a:r>
            <a:endParaRPr lang="tr-TR"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1"/>
          <p:cNvSpPr txBox="1"/>
          <p:nvPr/>
        </p:nvSpPr>
        <p:spPr>
          <a:xfrm>
            <a:off x="337456" y="1179553"/>
            <a:ext cx="7019302" cy="504749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300"/>
              <a:buFont typeface="Arial"/>
              <a:buChar char="•"/>
            </a:pPr>
            <a:r>
              <a:rPr lang="tr-TR" sz="2300" dirty="0">
                <a:solidFill>
                  <a:schemeClr val="dk1"/>
                </a:solidFill>
                <a:latin typeface="Calibri"/>
                <a:ea typeface="Calibri"/>
                <a:cs typeface="Calibri"/>
                <a:sym typeface="Calibri"/>
              </a:rPr>
              <a:t>Sistem </a:t>
            </a:r>
            <a:r>
              <a:rPr lang="tr-TR" sz="2300" dirty="0" err="1">
                <a:solidFill>
                  <a:schemeClr val="dk1"/>
                </a:solidFill>
                <a:latin typeface="Calibri"/>
                <a:ea typeface="Calibri"/>
                <a:cs typeface="Calibri"/>
                <a:sym typeface="Calibri"/>
              </a:rPr>
              <a:t>sensör</a:t>
            </a:r>
            <a:r>
              <a:rPr lang="tr-TR" sz="2300" dirty="0">
                <a:solidFill>
                  <a:schemeClr val="dk1"/>
                </a:solidFill>
                <a:latin typeface="Calibri"/>
                <a:ea typeface="Calibri"/>
                <a:cs typeface="Calibri"/>
                <a:sym typeface="Calibri"/>
              </a:rPr>
              <a:t> </a:t>
            </a:r>
            <a:r>
              <a:rPr lang="tr-TR" sz="2300" dirty="0" err="1">
                <a:solidFill>
                  <a:schemeClr val="dk1"/>
                </a:solidFill>
                <a:latin typeface="Calibri"/>
                <a:ea typeface="Calibri"/>
                <a:cs typeface="Calibri"/>
                <a:sym typeface="Calibri"/>
              </a:rPr>
              <a:t>glukozunu</a:t>
            </a:r>
            <a:r>
              <a:rPr lang="tr-TR" sz="2300" dirty="0">
                <a:solidFill>
                  <a:schemeClr val="dk1"/>
                </a:solidFill>
                <a:latin typeface="Calibri"/>
                <a:ea typeface="Calibri"/>
                <a:cs typeface="Calibri"/>
                <a:sym typeface="Calibri"/>
              </a:rPr>
              <a:t> 100 mg/dl’de (110 ,120 mg/dl) tutmak üzere tasarlanmıştır.</a:t>
            </a:r>
            <a:endParaRPr dirty="0"/>
          </a:p>
          <a:p>
            <a:pPr marL="285750" marR="0" lvl="0" indent="-285750" algn="l" rtl="0">
              <a:spcBef>
                <a:spcPts val="0"/>
              </a:spcBef>
              <a:spcAft>
                <a:spcPts val="0"/>
              </a:spcAft>
              <a:buClr>
                <a:srgbClr val="FF0000"/>
              </a:buClr>
              <a:buSzPts val="2300"/>
              <a:buFont typeface="Arial"/>
              <a:buChar char="•"/>
            </a:pPr>
            <a:r>
              <a:rPr lang="tr-TR" sz="2300" dirty="0">
                <a:solidFill>
                  <a:srgbClr val="FF0000"/>
                </a:solidFill>
                <a:latin typeface="Calibri"/>
                <a:ea typeface="Calibri"/>
                <a:cs typeface="Calibri"/>
                <a:sym typeface="Calibri"/>
              </a:rPr>
              <a:t>Otomatik bazal</a:t>
            </a:r>
            <a:r>
              <a:rPr lang="tr-TR" sz="2300" dirty="0">
                <a:solidFill>
                  <a:schemeClr val="dk1"/>
                </a:solidFill>
                <a:latin typeface="Calibri"/>
                <a:ea typeface="Calibri"/>
                <a:cs typeface="Calibri"/>
                <a:sym typeface="Calibri"/>
              </a:rPr>
              <a:t>: Algoritma her 5 dakikada bir </a:t>
            </a:r>
            <a:r>
              <a:rPr lang="tr-TR" sz="2300" dirty="0" err="1">
                <a:solidFill>
                  <a:schemeClr val="dk1"/>
                </a:solidFill>
                <a:latin typeface="Calibri"/>
                <a:ea typeface="Calibri"/>
                <a:cs typeface="Calibri"/>
                <a:sym typeface="Calibri"/>
              </a:rPr>
              <a:t>sensör</a:t>
            </a:r>
            <a:r>
              <a:rPr lang="tr-TR" sz="2300" dirty="0">
                <a:solidFill>
                  <a:schemeClr val="dk1"/>
                </a:solidFill>
                <a:latin typeface="Calibri"/>
                <a:ea typeface="Calibri"/>
                <a:cs typeface="Calibri"/>
                <a:sym typeface="Calibri"/>
              </a:rPr>
              <a:t> </a:t>
            </a:r>
            <a:r>
              <a:rPr lang="tr-TR" sz="2300" dirty="0" err="1">
                <a:solidFill>
                  <a:schemeClr val="dk1"/>
                </a:solidFill>
                <a:latin typeface="Calibri"/>
                <a:ea typeface="Calibri"/>
                <a:cs typeface="Calibri"/>
                <a:sym typeface="Calibri"/>
              </a:rPr>
              <a:t>glukozuna</a:t>
            </a:r>
            <a:r>
              <a:rPr lang="tr-TR" sz="2300" dirty="0">
                <a:solidFill>
                  <a:schemeClr val="dk1"/>
                </a:solidFill>
                <a:latin typeface="Calibri"/>
                <a:ea typeface="Calibri"/>
                <a:cs typeface="Calibri"/>
                <a:sym typeface="Calibri"/>
              </a:rPr>
              <a:t> göre bazal hızı azaltıp, artırmakta ve gerekirse </a:t>
            </a:r>
            <a:r>
              <a:rPr lang="tr-TR" sz="2300" dirty="0">
                <a:solidFill>
                  <a:srgbClr val="FF0000"/>
                </a:solidFill>
                <a:latin typeface="Calibri"/>
                <a:ea typeface="Calibri"/>
                <a:cs typeface="Calibri"/>
                <a:sym typeface="Calibri"/>
              </a:rPr>
              <a:t>kesip, yeniden başlatmaktadır.</a:t>
            </a:r>
            <a:endParaRPr dirty="0"/>
          </a:p>
          <a:p>
            <a:pPr marL="285750" marR="0" lvl="0" indent="-285750" algn="l" rtl="0">
              <a:spcBef>
                <a:spcPts val="0"/>
              </a:spcBef>
              <a:spcAft>
                <a:spcPts val="0"/>
              </a:spcAft>
              <a:buClr>
                <a:srgbClr val="FF0000"/>
              </a:buClr>
              <a:buSzPts val="2300"/>
              <a:buFont typeface="Arial"/>
              <a:buChar char="•"/>
            </a:pPr>
            <a:r>
              <a:rPr lang="tr-TR" sz="2300" dirty="0">
                <a:solidFill>
                  <a:srgbClr val="FF0000"/>
                </a:solidFill>
                <a:latin typeface="Calibri"/>
                <a:ea typeface="Calibri"/>
                <a:cs typeface="Calibri"/>
                <a:sym typeface="Calibri"/>
              </a:rPr>
              <a:t>Otomatik düzeltme </a:t>
            </a:r>
            <a:r>
              <a:rPr lang="tr-TR" sz="2300" dirty="0" err="1">
                <a:solidFill>
                  <a:srgbClr val="FF0000"/>
                </a:solidFill>
                <a:latin typeface="Calibri"/>
                <a:ea typeface="Calibri"/>
                <a:cs typeface="Calibri"/>
                <a:sym typeface="Calibri"/>
              </a:rPr>
              <a:t>bolusu</a:t>
            </a:r>
            <a:r>
              <a:rPr lang="tr-TR" sz="2300" dirty="0">
                <a:solidFill>
                  <a:srgbClr val="FF0000"/>
                </a:solidFill>
                <a:latin typeface="Calibri"/>
                <a:ea typeface="Calibri"/>
                <a:cs typeface="Calibri"/>
                <a:sym typeface="Calibri"/>
              </a:rPr>
              <a:t>: </a:t>
            </a:r>
            <a:r>
              <a:rPr lang="tr-TR" sz="2300" dirty="0">
                <a:solidFill>
                  <a:schemeClr val="dk1"/>
                </a:solidFill>
                <a:latin typeface="Calibri"/>
                <a:ea typeface="Calibri"/>
                <a:cs typeface="Calibri"/>
                <a:sym typeface="Calibri"/>
              </a:rPr>
              <a:t>Algoritma, </a:t>
            </a:r>
            <a:r>
              <a:rPr lang="tr-TR" sz="2300" dirty="0" err="1">
                <a:solidFill>
                  <a:schemeClr val="dk1"/>
                </a:solidFill>
                <a:latin typeface="Calibri"/>
                <a:ea typeface="Calibri"/>
                <a:cs typeface="Calibri"/>
                <a:sym typeface="Calibri"/>
              </a:rPr>
              <a:t>glukozun</a:t>
            </a:r>
            <a:r>
              <a:rPr lang="tr-TR" sz="2300" dirty="0">
                <a:solidFill>
                  <a:schemeClr val="dk1"/>
                </a:solidFill>
                <a:latin typeface="Calibri"/>
                <a:ea typeface="Calibri"/>
                <a:cs typeface="Calibri"/>
                <a:sym typeface="Calibri"/>
              </a:rPr>
              <a:t> o andaki değerini ve  seyrini ve aktif insülin miktarını dikkate alarak, 120 mg/dl’ye indirmek üzere </a:t>
            </a:r>
            <a:r>
              <a:rPr lang="tr-TR" sz="2300" dirty="0">
                <a:solidFill>
                  <a:srgbClr val="FF0000"/>
                </a:solidFill>
                <a:latin typeface="Calibri"/>
                <a:ea typeface="Calibri"/>
                <a:cs typeface="Calibri"/>
                <a:sym typeface="Calibri"/>
              </a:rPr>
              <a:t>her 5 dakikada </a:t>
            </a:r>
            <a:r>
              <a:rPr lang="tr-TR" sz="2300" dirty="0">
                <a:solidFill>
                  <a:schemeClr val="dk1"/>
                </a:solidFill>
                <a:latin typeface="Calibri"/>
                <a:ea typeface="Calibri"/>
                <a:cs typeface="Calibri"/>
                <a:sym typeface="Calibri"/>
              </a:rPr>
              <a:t>düzeltme </a:t>
            </a:r>
            <a:r>
              <a:rPr lang="tr-TR" sz="2300" dirty="0" err="1">
                <a:solidFill>
                  <a:schemeClr val="dk1"/>
                </a:solidFill>
                <a:latin typeface="Calibri"/>
                <a:ea typeface="Calibri"/>
                <a:cs typeface="Calibri"/>
                <a:sym typeface="Calibri"/>
              </a:rPr>
              <a:t>bolusu</a:t>
            </a:r>
            <a:r>
              <a:rPr lang="tr-TR" sz="2300" dirty="0">
                <a:solidFill>
                  <a:schemeClr val="dk1"/>
                </a:solidFill>
                <a:latin typeface="Calibri"/>
                <a:ea typeface="Calibri"/>
                <a:cs typeface="Calibri"/>
                <a:sym typeface="Calibri"/>
              </a:rPr>
              <a:t> </a:t>
            </a:r>
            <a:r>
              <a:rPr lang="tr-TR" sz="2300" dirty="0" err="1">
                <a:solidFill>
                  <a:schemeClr val="dk1"/>
                </a:solidFill>
                <a:latin typeface="Calibri"/>
                <a:ea typeface="Calibri"/>
                <a:cs typeface="Calibri"/>
                <a:sym typeface="Calibri"/>
              </a:rPr>
              <a:t>göndermektedir.Saatte</a:t>
            </a:r>
            <a:r>
              <a:rPr lang="tr-TR" sz="2300" dirty="0">
                <a:solidFill>
                  <a:schemeClr val="dk1"/>
                </a:solidFill>
                <a:latin typeface="Calibri"/>
                <a:ea typeface="Calibri"/>
                <a:cs typeface="Calibri"/>
                <a:sym typeface="Calibri"/>
              </a:rPr>
              <a:t> 12 kez gönderebilir.</a:t>
            </a:r>
            <a:endParaRPr dirty="0"/>
          </a:p>
          <a:p>
            <a:pPr marL="285750" marR="0" lvl="0" indent="-285750" algn="l" rtl="0">
              <a:spcBef>
                <a:spcPts val="0"/>
              </a:spcBef>
              <a:spcAft>
                <a:spcPts val="0"/>
              </a:spcAft>
              <a:buClr>
                <a:schemeClr val="dk1"/>
              </a:buClr>
              <a:buSzPts val="2300"/>
              <a:buFont typeface="Arial"/>
              <a:buChar char="•"/>
            </a:pPr>
            <a:r>
              <a:rPr lang="tr-TR" sz="2300" dirty="0" err="1">
                <a:solidFill>
                  <a:schemeClr val="dk1"/>
                </a:solidFill>
                <a:latin typeface="Calibri"/>
                <a:ea typeface="Calibri"/>
                <a:cs typeface="Calibri"/>
                <a:sym typeface="Calibri"/>
              </a:rPr>
              <a:t>Bolus</a:t>
            </a:r>
            <a:r>
              <a:rPr lang="tr-TR" sz="2300" dirty="0">
                <a:solidFill>
                  <a:schemeClr val="dk1"/>
                </a:solidFill>
                <a:latin typeface="Calibri"/>
                <a:ea typeface="Calibri"/>
                <a:cs typeface="Calibri"/>
                <a:sym typeface="Calibri"/>
              </a:rPr>
              <a:t> otomatik değildir</a:t>
            </a:r>
            <a:endParaRPr dirty="0"/>
          </a:p>
          <a:p>
            <a:pPr marL="285750" marR="0" lvl="0" indent="-285750" algn="l" rtl="0">
              <a:spcBef>
                <a:spcPts val="0"/>
              </a:spcBef>
              <a:spcAft>
                <a:spcPts val="0"/>
              </a:spcAft>
              <a:buClr>
                <a:srgbClr val="FF0000"/>
              </a:buClr>
              <a:buSzPts val="2300"/>
              <a:buFont typeface="Arial"/>
              <a:buChar char="•"/>
            </a:pPr>
            <a:r>
              <a:rPr lang="tr-TR" sz="2300" dirty="0">
                <a:solidFill>
                  <a:srgbClr val="FF0000"/>
                </a:solidFill>
                <a:latin typeface="Calibri"/>
                <a:ea typeface="Calibri"/>
                <a:cs typeface="Calibri"/>
                <a:sym typeface="Calibri"/>
              </a:rPr>
              <a:t>Güvenli yemek </a:t>
            </a:r>
            <a:r>
              <a:rPr lang="tr-TR" sz="2300" dirty="0" err="1">
                <a:solidFill>
                  <a:srgbClr val="FF0000"/>
                </a:solidFill>
                <a:latin typeface="Calibri"/>
                <a:ea typeface="Calibri"/>
                <a:cs typeface="Calibri"/>
                <a:sym typeface="Calibri"/>
              </a:rPr>
              <a:t>bolusu</a:t>
            </a:r>
            <a:r>
              <a:rPr lang="tr-TR" sz="2300" dirty="0">
                <a:solidFill>
                  <a:srgbClr val="FF0000"/>
                </a:solidFill>
                <a:latin typeface="Calibri"/>
                <a:ea typeface="Calibri"/>
                <a:cs typeface="Calibri"/>
                <a:sym typeface="Calibri"/>
              </a:rPr>
              <a:t> ve Güvenli Düzeltme </a:t>
            </a:r>
            <a:r>
              <a:rPr lang="tr-TR" sz="2300" dirty="0" err="1">
                <a:solidFill>
                  <a:srgbClr val="FF0000"/>
                </a:solidFill>
                <a:latin typeface="Calibri"/>
                <a:ea typeface="Calibri"/>
                <a:cs typeface="Calibri"/>
                <a:sym typeface="Calibri"/>
              </a:rPr>
              <a:t>Bolusu</a:t>
            </a:r>
            <a:r>
              <a:rPr lang="tr-TR" sz="2300" dirty="0">
                <a:solidFill>
                  <a:srgbClr val="FF0000"/>
                </a:solidFill>
                <a:latin typeface="Calibri"/>
                <a:ea typeface="Calibri"/>
                <a:cs typeface="Calibri"/>
                <a:sym typeface="Calibri"/>
              </a:rPr>
              <a:t>(Hipoglisemi riskini dikkate alır).</a:t>
            </a:r>
            <a:endParaRPr dirty="0"/>
          </a:p>
          <a:p>
            <a:pPr marL="285750" marR="0" lvl="0" indent="-285750" algn="l" rtl="0">
              <a:spcBef>
                <a:spcPts val="0"/>
              </a:spcBef>
              <a:spcAft>
                <a:spcPts val="0"/>
              </a:spcAft>
              <a:buClr>
                <a:schemeClr val="dk1"/>
              </a:buClr>
              <a:buSzPts val="2300"/>
              <a:buFont typeface="Arial"/>
              <a:buChar char="•"/>
            </a:pPr>
            <a:r>
              <a:rPr lang="tr-TR" sz="2300" dirty="0">
                <a:solidFill>
                  <a:schemeClr val="dk1"/>
                </a:solidFill>
                <a:latin typeface="Calibri"/>
                <a:ea typeface="Calibri"/>
                <a:cs typeface="Calibri"/>
                <a:sym typeface="Calibri"/>
              </a:rPr>
              <a:t> </a:t>
            </a:r>
            <a:r>
              <a:rPr lang="tr-TR" sz="2300" dirty="0">
                <a:solidFill>
                  <a:srgbClr val="FF0000"/>
                </a:solidFill>
                <a:latin typeface="Calibri"/>
                <a:ea typeface="Calibri"/>
                <a:cs typeface="Calibri"/>
                <a:sym typeface="Calibri"/>
              </a:rPr>
              <a:t>İkili </a:t>
            </a:r>
            <a:r>
              <a:rPr lang="tr-TR" sz="2300" dirty="0" err="1">
                <a:solidFill>
                  <a:srgbClr val="FF0000"/>
                </a:solidFill>
                <a:latin typeface="Calibri"/>
                <a:ea typeface="Calibri"/>
                <a:cs typeface="Calibri"/>
                <a:sym typeface="Calibri"/>
              </a:rPr>
              <a:t>bolus</a:t>
            </a:r>
            <a:r>
              <a:rPr lang="tr-TR" sz="2300" dirty="0">
                <a:solidFill>
                  <a:srgbClr val="FF0000"/>
                </a:solidFill>
                <a:latin typeface="Calibri"/>
                <a:ea typeface="Calibri"/>
                <a:cs typeface="Calibri"/>
                <a:sym typeface="Calibri"/>
              </a:rPr>
              <a:t> seçeneği yok</a:t>
            </a:r>
            <a:endParaRPr sz="2300" dirty="0">
              <a:solidFill>
                <a:schemeClr val="dk1"/>
              </a:solidFill>
              <a:latin typeface="Calibri"/>
              <a:ea typeface="Calibri"/>
              <a:cs typeface="Calibri"/>
              <a:sym typeface="Calibri"/>
            </a:endParaRPr>
          </a:p>
        </p:txBody>
      </p:sp>
      <p:sp>
        <p:nvSpPr>
          <p:cNvPr id="200" name="Google Shape;200;p11"/>
          <p:cNvSpPr txBox="1">
            <a:spLocks noGrp="1"/>
          </p:cNvSpPr>
          <p:nvPr>
            <p:ph type="title"/>
          </p:nvPr>
        </p:nvSpPr>
        <p:spPr>
          <a:xfrm>
            <a:off x="337456" y="76199"/>
            <a:ext cx="7019302" cy="970962"/>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tr-TR" sz="4000" dirty="0"/>
              <a:t>Otomatik </a:t>
            </a:r>
            <a:r>
              <a:rPr lang="tr-TR" sz="4000" dirty="0" err="1"/>
              <a:t>insulin</a:t>
            </a:r>
            <a:r>
              <a:rPr lang="tr-TR" sz="4000" dirty="0"/>
              <a:t> verme sistemi </a:t>
            </a:r>
            <a:r>
              <a:rPr lang="tr-TR" sz="4000" dirty="0" err="1"/>
              <a:t>Minimed</a:t>
            </a:r>
            <a:r>
              <a:rPr lang="tr-TR" sz="4000" dirty="0"/>
              <a:t> 780 G</a:t>
            </a:r>
            <a:endParaRPr dirty="0"/>
          </a:p>
        </p:txBody>
      </p:sp>
      <p:pic>
        <p:nvPicPr>
          <p:cNvPr id="201" name="Google Shape;201;p11" descr="kişi, açık hava, tutma, çayır içeren bir resim&#10;&#10;Açıklama otomatik olarak oluşturuldu"/>
          <p:cNvPicPr preferRelativeResize="0"/>
          <p:nvPr/>
        </p:nvPicPr>
        <p:blipFill rotWithShape="1">
          <a:blip r:embed="rId3">
            <a:alphaModFix/>
          </a:blip>
          <a:srcRect/>
          <a:stretch/>
        </p:blipFill>
        <p:spPr>
          <a:xfrm>
            <a:off x="7562820" y="122516"/>
            <a:ext cx="2686008" cy="2836435"/>
          </a:xfrm>
          <a:prstGeom prst="rect">
            <a:avLst/>
          </a:prstGeom>
          <a:noFill/>
          <a:ln>
            <a:noFill/>
          </a:ln>
        </p:spPr>
      </p:pic>
      <p:pic>
        <p:nvPicPr>
          <p:cNvPr id="202" name="Google Shape;202;p11" descr="metin, kişi içeren bir resim&#10;&#10;Açıklama otomatik olarak oluşturuldu"/>
          <p:cNvPicPr preferRelativeResize="0"/>
          <p:nvPr/>
        </p:nvPicPr>
        <p:blipFill rotWithShape="1">
          <a:blip r:embed="rId4">
            <a:alphaModFix/>
          </a:blip>
          <a:srcRect/>
          <a:stretch/>
        </p:blipFill>
        <p:spPr>
          <a:xfrm>
            <a:off x="9800915" y="178711"/>
            <a:ext cx="2391085" cy="6207296"/>
          </a:xfrm>
          <a:prstGeom prst="rect">
            <a:avLst/>
          </a:prstGeom>
          <a:noFill/>
          <a:ln>
            <a:noFill/>
          </a:ln>
        </p:spPr>
      </p:pic>
      <p:pic>
        <p:nvPicPr>
          <p:cNvPr id="203" name="Google Shape;203;p11"/>
          <p:cNvPicPr preferRelativeResize="0"/>
          <p:nvPr/>
        </p:nvPicPr>
        <p:blipFill rotWithShape="1">
          <a:blip r:embed="rId5">
            <a:alphaModFix/>
          </a:blip>
          <a:srcRect/>
          <a:stretch/>
        </p:blipFill>
        <p:spPr>
          <a:xfrm>
            <a:off x="8013072" y="3373954"/>
            <a:ext cx="1479272" cy="3207093"/>
          </a:xfrm>
          <a:prstGeom prst="rect">
            <a:avLst/>
          </a:prstGeom>
          <a:noFill/>
          <a:ln>
            <a:noFill/>
          </a:ln>
        </p:spPr>
      </p:pic>
      <p:pic>
        <p:nvPicPr>
          <p:cNvPr id="204" name="Google Shape;204;p11"/>
          <p:cNvPicPr preferRelativeResize="0"/>
          <p:nvPr/>
        </p:nvPicPr>
        <p:blipFill rotWithShape="1">
          <a:blip r:embed="rId6">
            <a:alphaModFix/>
          </a:blip>
          <a:srcRect/>
          <a:stretch/>
        </p:blipFill>
        <p:spPr>
          <a:xfrm>
            <a:off x="62089" y="2204779"/>
            <a:ext cx="12067822" cy="4653221"/>
          </a:xfrm>
          <a:prstGeom prst="rect">
            <a:avLst/>
          </a:prstGeom>
          <a:noFill/>
          <a:ln>
            <a:noFill/>
          </a:ln>
        </p:spPr>
      </p:pic>
      <p:sp>
        <p:nvSpPr>
          <p:cNvPr id="2" name="Metin kutusu 1">
            <a:extLst>
              <a:ext uri="{FF2B5EF4-FFF2-40B4-BE49-F238E27FC236}">
                <a16:creationId xmlns:a16="http://schemas.microsoft.com/office/drawing/2014/main" id="{79C79644-7C8C-3D7A-2FB1-6D8861B598E2}"/>
              </a:ext>
            </a:extLst>
          </p:cNvPr>
          <p:cNvSpPr txBox="1"/>
          <p:nvPr/>
        </p:nvSpPr>
        <p:spPr>
          <a:xfrm>
            <a:off x="1468193" y="5520690"/>
            <a:ext cx="2086376" cy="1200329"/>
          </a:xfrm>
          <a:prstGeom prst="rect">
            <a:avLst/>
          </a:prstGeom>
          <a:solidFill>
            <a:srgbClr val="FFC000"/>
          </a:solidFill>
        </p:spPr>
        <p:txBody>
          <a:bodyPr wrap="square" rtlCol="0">
            <a:spAutoFit/>
          </a:bodyPr>
          <a:lstStyle/>
          <a:p>
            <a:pPr algn="ctr"/>
            <a:r>
              <a:rPr lang="tr-TR" sz="1800" dirty="0">
                <a:latin typeface="Calibri" panose="020F0502020204030204" pitchFamily="34" charset="0"/>
                <a:cs typeface="Calibri" panose="020F0502020204030204" pitchFamily="34" charset="0"/>
              </a:rPr>
              <a:t>Otomatik bazal/</a:t>
            </a:r>
            <a:r>
              <a:rPr lang="tr-TR" sz="1800" dirty="0">
                <a:solidFill>
                  <a:srgbClr val="FF0000"/>
                </a:solidFill>
                <a:latin typeface="Calibri" panose="020F0502020204030204" pitchFamily="34" charset="0"/>
                <a:cs typeface="Calibri" panose="020F0502020204030204" pitchFamily="34" charset="0"/>
              </a:rPr>
              <a:t>algoritmanın ayarladığı insülin gönderimi</a:t>
            </a:r>
          </a:p>
        </p:txBody>
      </p:sp>
      <p:sp>
        <p:nvSpPr>
          <p:cNvPr id="3" name="Metin kutusu 2">
            <a:extLst>
              <a:ext uri="{FF2B5EF4-FFF2-40B4-BE49-F238E27FC236}">
                <a16:creationId xmlns:a16="http://schemas.microsoft.com/office/drawing/2014/main" id="{6DF8773A-5E3E-5C5E-03DA-4C3D6E97FCEA}"/>
              </a:ext>
            </a:extLst>
          </p:cNvPr>
          <p:cNvSpPr txBox="1"/>
          <p:nvPr/>
        </p:nvSpPr>
        <p:spPr>
          <a:xfrm>
            <a:off x="5224329" y="5520690"/>
            <a:ext cx="948690" cy="523220"/>
          </a:xfrm>
          <a:prstGeom prst="rect">
            <a:avLst/>
          </a:prstGeom>
          <a:solidFill>
            <a:srgbClr val="92D050"/>
          </a:solidFill>
        </p:spPr>
        <p:txBody>
          <a:bodyPr wrap="square" rtlCol="0">
            <a:spAutoFit/>
          </a:bodyPr>
          <a:lstStyle/>
          <a:p>
            <a:r>
              <a:rPr lang="tr-TR" dirty="0">
                <a:latin typeface="Calibri" panose="020F0502020204030204" pitchFamily="34" charset="0"/>
                <a:cs typeface="Calibri" panose="020F0502020204030204" pitchFamily="34" charset="0"/>
              </a:rPr>
              <a:t>Otomatik düzeltme</a:t>
            </a:r>
          </a:p>
        </p:txBody>
      </p:sp>
      <p:sp>
        <p:nvSpPr>
          <p:cNvPr id="5" name="Metin kutusu 4">
            <a:extLst>
              <a:ext uri="{FF2B5EF4-FFF2-40B4-BE49-F238E27FC236}">
                <a16:creationId xmlns:a16="http://schemas.microsoft.com/office/drawing/2014/main" id="{80EA12F1-9245-93EE-BAD5-57838A8DE2DE}"/>
              </a:ext>
            </a:extLst>
          </p:cNvPr>
          <p:cNvSpPr txBox="1"/>
          <p:nvPr/>
        </p:nvSpPr>
        <p:spPr>
          <a:xfrm>
            <a:off x="8321644" y="5705356"/>
            <a:ext cx="1479272" cy="954107"/>
          </a:xfrm>
          <a:prstGeom prst="rect">
            <a:avLst/>
          </a:prstGeom>
          <a:solidFill>
            <a:srgbClr val="FFFF00"/>
          </a:solidFill>
        </p:spPr>
        <p:txBody>
          <a:bodyPr wrap="square" rtlCol="0">
            <a:spAutoFit/>
          </a:bodyPr>
          <a:lstStyle/>
          <a:p>
            <a:r>
              <a:rPr lang="tr-TR" dirty="0">
                <a:latin typeface="Calibri" panose="020F0502020204030204" pitchFamily="34" charset="0"/>
                <a:cs typeface="Calibri" panose="020F0502020204030204" pitchFamily="34" charset="0"/>
              </a:rPr>
              <a:t>Yemek </a:t>
            </a:r>
            <a:r>
              <a:rPr lang="tr-TR" dirty="0" err="1">
                <a:latin typeface="Calibri" panose="020F0502020204030204" pitchFamily="34" charset="0"/>
                <a:cs typeface="Calibri" panose="020F0502020204030204" pitchFamily="34" charset="0"/>
              </a:rPr>
              <a:t>bolusu</a:t>
            </a:r>
            <a:r>
              <a:rPr lang="tr-TR" dirty="0">
                <a:latin typeface="Calibri" panose="020F0502020204030204" pitchFamily="34" charset="0"/>
                <a:cs typeface="Calibri" panose="020F0502020204030204" pitchFamily="34" charset="0"/>
              </a:rPr>
              <a:t>/ </a:t>
            </a:r>
            <a:r>
              <a:rPr lang="tr-TR" dirty="0">
                <a:solidFill>
                  <a:srgbClr val="FF0000"/>
                </a:solidFill>
                <a:latin typeface="Calibri" panose="020F0502020204030204" pitchFamily="34" charset="0"/>
                <a:cs typeface="Calibri" panose="020F0502020204030204" pitchFamily="34" charset="0"/>
              </a:rPr>
              <a:t>kullanıcının </a:t>
            </a:r>
            <a:r>
              <a:rPr lang="tr-TR" dirty="0" err="1">
                <a:solidFill>
                  <a:srgbClr val="FF0000"/>
                </a:solidFill>
                <a:latin typeface="Calibri" panose="020F0502020204030204" pitchFamily="34" charset="0"/>
                <a:cs typeface="Calibri" panose="020F0502020204030204" pitchFamily="34" charset="0"/>
              </a:rPr>
              <a:t>insiyatifi</a:t>
            </a:r>
            <a:r>
              <a:rPr lang="tr-TR" dirty="0">
                <a:solidFill>
                  <a:srgbClr val="FF0000"/>
                </a:solidFill>
                <a:latin typeface="Calibri" panose="020F0502020204030204" pitchFamily="34" charset="0"/>
                <a:cs typeface="Calibri" panose="020F0502020204030204" pitchFamily="34" charset="0"/>
              </a:rPr>
              <a:t> ile insülin gönderimi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6"/>
        </a:lnRef>
        <a:fillRef idx="2">
          <a:schemeClr val="accent6"/>
        </a:fillRef>
        <a:effectRef idx="1">
          <a:schemeClr val="accent6"/>
        </a:effectRef>
        <a:fontRef idx="minor">
          <a:schemeClr val="dk1"/>
        </a:fontRef>
      </a:style>
    </a:spDef>
  </a:objectDefaults>
  <a:extraClrScheme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TotalTime>
  <Words>3053</Words>
  <Application>Microsoft Macintosh PowerPoint</Application>
  <PresentationFormat>Geniş ekran</PresentationFormat>
  <Paragraphs>471</Paragraphs>
  <Slides>38</Slides>
  <Notes>29</Notes>
  <HiddenSlides>0</HiddenSlides>
  <MMClips>1</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38</vt:i4>
      </vt:variant>
    </vt:vector>
  </HeadingPairs>
  <TitlesOfParts>
    <vt:vector size="41" baseType="lpstr">
      <vt:lpstr>Arial</vt:lpstr>
      <vt:lpstr>Calibri</vt:lpstr>
      <vt:lpstr>Office Teması</vt:lpstr>
      <vt:lpstr>PowerPoint Sunusu</vt:lpstr>
      <vt:lpstr> Tip 1 diyabet tedavisinde güncel ihtiyaçlar</vt:lpstr>
      <vt:lpstr>Diyabetli olmayan çocukların sensör glukoz değerleri</vt:lpstr>
      <vt:lpstr>İyi kontrol hedefine ulaşamama nedenleri</vt:lpstr>
      <vt:lpstr>Fenomenler ve adaptif bazal insülin tedavisi ihtiyacı</vt:lpstr>
      <vt:lpstr>Diyabet Teknolojilerinin Gelişim Yönü</vt:lpstr>
      <vt:lpstr>Avrupa’daki Otomatik İnsülin Verme Sistemleri</vt:lpstr>
      <vt:lpstr>PowerPoint Sunusu</vt:lpstr>
      <vt:lpstr>Otomatik insulin verme sistemi Minimed 780 G</vt:lpstr>
      <vt:lpstr>Güvenli yemek ve düzeltme bolusu</vt:lpstr>
      <vt:lpstr>PowerPoint Sunusu</vt:lpstr>
      <vt:lpstr>Otomatik sistemlerin getirdiği kolaylık</vt:lpstr>
      <vt:lpstr>Tip 1 diyabetlinin ve ailesinin sorumlulukları!</vt:lpstr>
      <vt:lpstr>Otomatik insülin verme sistemlerinin etkisi-Eylül 2022</vt:lpstr>
      <vt:lpstr>Çocuklarda 780G performansı</vt:lpstr>
      <vt:lpstr>Ülkelerin performansı</vt:lpstr>
      <vt:lpstr>Koç Üniversitesi 780G programı</vt:lpstr>
      <vt:lpstr>Başlangıç ayarları</vt:lpstr>
      <vt:lpstr>780G kullanımın metabolik kontrol üzerine genel etkisi-2022</vt:lpstr>
      <vt:lpstr>PowerPoint Sunusu</vt:lpstr>
      <vt:lpstr>780 G’nin etkisi  İstikrarlı...</vt:lpstr>
      <vt:lpstr>PowerPoint Sunusu</vt:lpstr>
      <vt:lpstr>Hedef aralık oranını etkileyen parametreler</vt:lpstr>
      <vt:lpstr>Bolus dozları atlanınca...</vt:lpstr>
      <vt:lpstr>Gözlemlerimiz/Deneyimlerimiz-1</vt:lpstr>
      <vt:lpstr>Gözlemlerimiz/Deneyimlerimiz-2</vt:lpstr>
      <vt:lpstr>Ailelerin görüşleri: «İki olumlu, iki olumsuz nokta»</vt:lpstr>
      <vt:lpstr>Yeni makaleler-1</vt:lpstr>
      <vt:lpstr>Yeni makaleler-2</vt:lpstr>
      <vt:lpstr>PowerPoint Sunusu</vt:lpstr>
      <vt:lpstr>780G sonrası adımlar</vt:lpstr>
      <vt:lpstr>iLet Bionic Pancreas </vt:lpstr>
      <vt:lpstr>Gelecek..</vt:lpstr>
      <vt:lpstr>Teknoloji kullanımında eşitsizlik her yerde sorun!</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Şükrü Hatun</dc:creator>
  <cp:lastModifiedBy>Şükrü Hatun</cp:lastModifiedBy>
  <cp:revision>63</cp:revision>
  <dcterms:created xsi:type="dcterms:W3CDTF">2022-09-10T06:59:08Z</dcterms:created>
  <dcterms:modified xsi:type="dcterms:W3CDTF">2022-10-26T08:52:47Z</dcterms:modified>
</cp:coreProperties>
</file>